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9" r:id="rId2"/>
  </p:sldMasterIdLst>
  <p:notesMasterIdLst>
    <p:notesMasterId r:id="rId9"/>
  </p:notesMasterIdLst>
  <p:sldIdLst>
    <p:sldId id="306" r:id="rId3"/>
    <p:sldId id="319" r:id="rId4"/>
    <p:sldId id="326" r:id="rId5"/>
    <p:sldId id="327" r:id="rId6"/>
    <p:sldId id="329" r:id="rId7"/>
    <p:sldId id="328" r:id="rId8"/>
  </p:sldIdLst>
  <p:sldSz cx="12192000" cy="6858000"/>
  <p:notesSz cx="6819900" cy="99187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CF73"/>
    <a:srgbClr val="0078C8"/>
    <a:srgbClr val="00B3A9"/>
    <a:srgbClr val="00ABB9"/>
    <a:srgbClr val="FF2525"/>
    <a:srgbClr val="03D8E3"/>
    <a:srgbClr val="00EADF"/>
    <a:srgbClr val="0077C8"/>
    <a:srgbClr val="00B2AA"/>
    <a:srgbClr val="00A2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71" autoAdjust="0"/>
    <p:restoredTop sz="93837" autoAdjust="0"/>
  </p:normalViewPr>
  <p:slideViewPr>
    <p:cSldViewPr snapToGrid="0">
      <p:cViewPr>
        <p:scale>
          <a:sx n="114" d="100"/>
          <a:sy n="114" d="100"/>
        </p:scale>
        <p:origin x="-414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76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63032" y="0"/>
            <a:ext cx="2955290" cy="4976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09C0F2-84F5-45E8-83F5-58952DFE9683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9838"/>
            <a:ext cx="5949950" cy="3348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990" y="4773374"/>
            <a:ext cx="5455920" cy="3905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55290" cy="4976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63032" y="9421044"/>
            <a:ext cx="2955290" cy="4976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11C94-CE2B-43AB-85C0-09A1FFF04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258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895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A11C94-CE2B-43AB-85C0-09A1FFF04AA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6090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A11C94-CE2B-43AB-85C0-09A1FFF04AA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581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A11C94-CE2B-43AB-85C0-09A1FFF04AA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497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A11C94-CE2B-43AB-85C0-09A1FFF04AA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5999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A11C94-CE2B-43AB-85C0-09A1FFF04AA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8044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392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62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833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417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290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543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327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314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562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797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889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459485" y="1493979"/>
            <a:ext cx="8514489" cy="730999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59485" y="414727"/>
            <a:ext cx="8514489" cy="44940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6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31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97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63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2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95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61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27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B689-C40E-7B49-8C9A-BD14AC8DCF41}" type="datetime4">
              <a:t>29 октября 2021 г.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459457" y="2512810"/>
            <a:ext cx="8514513" cy="3539316"/>
          </a:xfrm>
        </p:spPr>
        <p:txBody>
          <a:bodyPr/>
          <a:lstStyle>
            <a:lvl1pPr>
              <a:defRPr sz="1733"/>
            </a:lvl1pPr>
            <a:lvl2pPr>
              <a:defRPr sz="1733"/>
            </a:lvl2pPr>
            <a:lvl3pPr>
              <a:defRPr sz="1733"/>
            </a:lvl3pPr>
            <a:lvl4pPr>
              <a:defRPr sz="2267"/>
            </a:lvl4pPr>
            <a:lvl5pPr>
              <a:defRPr sz="1333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322595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59485" y="414727"/>
            <a:ext cx="8514489" cy="44940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6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31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97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63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2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95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61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27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B689-C40E-7B49-8C9A-BD14AC8DCF41}" type="datetime4">
              <a:t>29 октября 2021 г.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459457" y="1478781"/>
            <a:ext cx="8514513" cy="4573344"/>
          </a:xfrm>
        </p:spPr>
        <p:txBody>
          <a:bodyPr/>
          <a:lstStyle>
            <a:lvl5pPr>
              <a:defRPr sz="1333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21940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459485" y="1493979"/>
            <a:ext cx="8514489" cy="73099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59485" y="414727"/>
            <a:ext cx="8514489" cy="44940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6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31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97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63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2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95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61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27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B689-C40E-7B49-8C9A-BD14AC8DCF41}" type="datetime4">
              <a:t>29 октября 2021 г.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459460" y="2512809"/>
            <a:ext cx="3952736" cy="3539315"/>
          </a:xfrm>
        </p:spPr>
        <p:txBody>
          <a:bodyPr/>
          <a:lstStyle>
            <a:lvl5pPr>
              <a:defRPr sz="1333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032919" y="2512809"/>
            <a:ext cx="3941053" cy="3539315"/>
          </a:xfrm>
        </p:spPr>
        <p:txBody>
          <a:bodyPr/>
          <a:lstStyle>
            <a:lvl5pPr>
              <a:defRPr sz="1333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575841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59485" y="414727"/>
            <a:ext cx="8514489" cy="44940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6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31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97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63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2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95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61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27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B689-C40E-7B49-8C9A-BD14AC8DCF41}" type="datetime4">
              <a:t>29 октября 2021 г.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459460" y="1426111"/>
            <a:ext cx="3952736" cy="4626015"/>
          </a:xfrm>
        </p:spPr>
        <p:txBody>
          <a:bodyPr/>
          <a:lstStyle>
            <a:lvl5pPr>
              <a:defRPr sz="1333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032919" y="1426111"/>
            <a:ext cx="3941053" cy="4626015"/>
          </a:xfrm>
        </p:spPr>
        <p:txBody>
          <a:bodyPr/>
          <a:lstStyle>
            <a:lvl5pPr>
              <a:defRPr sz="1333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928711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59485" y="414727"/>
            <a:ext cx="8514489" cy="44940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6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31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97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63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2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95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61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27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B689-C40E-7B49-8C9A-BD14AC8DCF41}" type="datetime4">
              <a:t>29 октября 2021 г.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032919" y="1426111"/>
            <a:ext cx="3941053" cy="4626015"/>
          </a:xfrm>
        </p:spPr>
        <p:txBody>
          <a:bodyPr/>
          <a:lstStyle>
            <a:lvl5pPr>
              <a:defRPr sz="1333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459483" y="1426109"/>
            <a:ext cx="3951232" cy="462601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2993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59485" y="414727"/>
            <a:ext cx="8514489" cy="44940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6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31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97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63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2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95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61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27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B689-C40E-7B49-8C9A-BD14AC8DCF41}" type="datetime4">
              <a:t>29 октября 2021 г.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459484" y="1426111"/>
            <a:ext cx="3941053" cy="4626015"/>
          </a:xfrm>
        </p:spPr>
        <p:txBody>
          <a:bodyPr/>
          <a:lstStyle>
            <a:lvl5pPr>
              <a:defRPr sz="1333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031205" y="1426109"/>
            <a:ext cx="3951232" cy="462601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91914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7019976" y="1478783"/>
            <a:ext cx="5172024" cy="4578592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979" tIns="64489" rIns="128979" bIns="64489" rtlCol="0" anchor="ctr"/>
          <a:lstStyle/>
          <a:p>
            <a:pPr algn="ctr"/>
            <a:endParaRPr lang="ru-RU" sz="2400" dirty="0"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59485" y="414727"/>
            <a:ext cx="8514489" cy="44940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6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31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97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63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2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95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61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27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B689-C40E-7B49-8C9A-BD14AC8DCF41}" type="datetime4">
              <a:t>29 октября 2021 г.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459460" y="1422170"/>
            <a:ext cx="3952736" cy="4629956"/>
          </a:xfrm>
        </p:spPr>
        <p:txBody>
          <a:bodyPr/>
          <a:lstStyle>
            <a:lvl5pPr>
              <a:defRPr sz="1333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319884" y="2286000"/>
            <a:ext cx="4340915" cy="34026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33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807219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459485" y="1493979"/>
            <a:ext cx="8514489" cy="73099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59485" y="414727"/>
            <a:ext cx="8514489" cy="44940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6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31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97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63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2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95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61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27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B689-C40E-7B49-8C9A-BD14AC8DCF41}" type="datetime4">
              <a:t>29 октября 2021 г.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459486" y="2512807"/>
            <a:ext cx="3952711" cy="3539423"/>
          </a:xfrm>
        </p:spPr>
        <p:txBody>
          <a:bodyPr/>
          <a:lstStyle>
            <a:lvl5pPr>
              <a:defRPr sz="1333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032916" y="2560672"/>
            <a:ext cx="5159085" cy="349156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29632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59485" y="414727"/>
            <a:ext cx="8514489" cy="44940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6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31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97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63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2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95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61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27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B689-C40E-7B49-8C9A-BD14AC8DCF41}" type="datetime4">
              <a:t>29 октября 2021 г.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459484" y="1468709"/>
            <a:ext cx="8522952" cy="458341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43094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59485" y="414727"/>
            <a:ext cx="8514489" cy="44940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6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31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97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63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2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95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61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27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B689-C40E-7B49-8C9A-BD14AC8DCF41}" type="datetime4">
              <a:t>29 октября 2021 г.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77367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6618000"/>
            <a:ext cx="12192000" cy="2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12192000" cy="9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31621834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"/>
          <p:cNvSpPr txBox="1">
            <a:spLocks noGrp="1"/>
          </p:cNvSpPr>
          <p:nvPr>
            <p:ph type="body" sz="quarter" idx="13"/>
          </p:nvPr>
        </p:nvSpPr>
        <p:spPr>
          <a:xfrm>
            <a:off x="600670" y="5929931"/>
            <a:ext cx="10985502" cy="3184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pPr>
            <a:endParaRPr/>
          </a:p>
        </p:txBody>
      </p:sp>
      <p:sp>
        <p:nvSpPr>
          <p:cNvPr id="1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03248" y="1287496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5800" spc="-116"/>
            </a:lvl1pPr>
          </a:lstStyle>
          <a:p>
            <a:r>
              <a:t>Текст заголовка</a:t>
            </a:r>
          </a:p>
        </p:txBody>
      </p:sp>
      <p:sp>
        <p:nvSpPr>
          <p:cNvPr id="1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600671" y="3611595"/>
            <a:ext cx="10985501" cy="952501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0" indent="2286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2pPr>
            <a:lvl3pPr marL="0" indent="4572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3pPr>
            <a:lvl4pPr marL="0" indent="6858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4pPr>
            <a:lvl5pPr marL="0" indent="9144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150235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F73A8-AD8B-4588-81A6-6DC10909E1C7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76490-8EFF-4ACD-973F-F0C41E5C4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033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8509" y="1492965"/>
            <a:ext cx="8535183" cy="73165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52682" y="2508240"/>
            <a:ext cx="8541007" cy="381022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9428" y="6143569"/>
            <a:ext cx="1890467" cy="365124"/>
          </a:xfrm>
          <a:prstGeom prst="rect">
            <a:avLst/>
          </a:prstGeom>
        </p:spPr>
        <p:txBody>
          <a:bodyPr vert="horz" lIns="87061" tIns="43530" rIns="87061" bIns="43530" rtlCol="0" anchor="ctr"/>
          <a:lstStyle>
            <a:lvl1pPr algn="l">
              <a:defRPr sz="1333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fld id="{A7CBD00D-5FD1-FE41-A03C-9F0683662C1B}" type="datetime4">
              <a:rPr lang="en-US"/>
              <a:pPr/>
              <a:t>October 29, 2021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087457" y="499003"/>
            <a:ext cx="573343" cy="36512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8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6" y="423087"/>
            <a:ext cx="286711" cy="571093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979" tIns="64489" rIns="128979" bIns="64489" rtlCol="0" anchor="ctr"/>
          <a:lstStyle/>
          <a:p>
            <a:pPr algn="ctr"/>
            <a:endParaRPr lang="ru-RU" sz="2400" dirty="0"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32" y="348679"/>
            <a:ext cx="1419227" cy="709077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11988170" y="423087"/>
            <a:ext cx="203836" cy="571093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979" tIns="64489" rIns="128979" bIns="64489" rtlCol="0" anchor="ctr"/>
          <a:lstStyle/>
          <a:p>
            <a:pPr algn="ctr"/>
            <a:endParaRPr lang="ru-RU" sz="2400" dirty="0">
              <a:latin typeface="Arial"/>
            </a:endParaRPr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2452681" y="938555"/>
            <a:ext cx="8541007" cy="45687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979" tIns="64489" rIns="128979" bIns="6448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400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97180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2" r:id="rId12"/>
  </p:sldLayoutIdLst>
  <p:hf hdr="0" ftr="0"/>
  <p:txStyles>
    <p:titleStyle>
      <a:lvl1pPr algn="l" defTabSz="580392" rtl="0" eaLnBrk="1" latinLnBrk="0" hangingPunct="1">
        <a:spcBef>
          <a:spcPct val="0"/>
        </a:spcBef>
        <a:buNone/>
        <a:defRPr sz="2533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580392" rtl="0" eaLnBrk="1" latinLnBrk="0" hangingPunct="1">
        <a:spcBef>
          <a:spcPts val="0"/>
        </a:spcBef>
        <a:buFontTx/>
        <a:buNone/>
        <a:defRPr sz="1733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580392" rtl="0" eaLnBrk="1" latinLnBrk="0" hangingPunct="1">
        <a:spcBef>
          <a:spcPts val="0"/>
        </a:spcBef>
        <a:buFontTx/>
        <a:buNone/>
        <a:defRPr sz="1867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41830" indent="-241830" algn="l" defTabSz="580392" rtl="0" eaLnBrk="1" latinLnBrk="0" hangingPunct="1">
        <a:spcBef>
          <a:spcPts val="0"/>
        </a:spcBef>
        <a:buSzPct val="80000"/>
        <a:buFont typeface="Lucida Grande"/>
        <a:buChar char="＞"/>
        <a:defRPr sz="1733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580392" rtl="0" eaLnBrk="1" latinLnBrk="0" hangingPunct="1">
        <a:spcBef>
          <a:spcPts val="0"/>
        </a:spcBef>
        <a:buFontTx/>
        <a:buNone/>
        <a:defRPr sz="2267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580392" rtl="0" eaLnBrk="1" latinLnBrk="0" hangingPunct="1">
        <a:spcBef>
          <a:spcPts val="0"/>
        </a:spcBef>
        <a:buFontTx/>
        <a:buNone/>
        <a:defRPr sz="1333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192155" indent="-290195" algn="l" defTabSz="580392" rtl="0" eaLnBrk="1" latinLnBrk="0" hangingPunct="1">
        <a:spcBef>
          <a:spcPct val="20000"/>
        </a:spcBef>
        <a:buFont typeface="Arial"/>
        <a:buChar char="•"/>
        <a:defRPr sz="2533" kern="1200">
          <a:solidFill>
            <a:schemeClr val="tx1"/>
          </a:solidFill>
          <a:latin typeface="+mn-lt"/>
          <a:ea typeface="+mn-ea"/>
          <a:cs typeface="+mn-cs"/>
        </a:defRPr>
      </a:lvl6pPr>
      <a:lvl7pPr marL="3772546" indent="-290195" algn="l" defTabSz="580392" rtl="0" eaLnBrk="1" latinLnBrk="0" hangingPunct="1">
        <a:spcBef>
          <a:spcPct val="20000"/>
        </a:spcBef>
        <a:buFont typeface="Arial"/>
        <a:buChar char="•"/>
        <a:defRPr sz="2533" kern="1200">
          <a:solidFill>
            <a:schemeClr val="tx1"/>
          </a:solidFill>
          <a:latin typeface="+mn-lt"/>
          <a:ea typeface="+mn-ea"/>
          <a:cs typeface="+mn-cs"/>
        </a:defRPr>
      </a:lvl7pPr>
      <a:lvl8pPr marL="4352938" indent="-290195" algn="l" defTabSz="580392" rtl="0" eaLnBrk="1" latinLnBrk="0" hangingPunct="1">
        <a:spcBef>
          <a:spcPct val="20000"/>
        </a:spcBef>
        <a:buFont typeface="Arial"/>
        <a:buChar char="•"/>
        <a:defRPr sz="2533" kern="1200">
          <a:solidFill>
            <a:schemeClr val="tx1"/>
          </a:solidFill>
          <a:latin typeface="+mn-lt"/>
          <a:ea typeface="+mn-ea"/>
          <a:cs typeface="+mn-cs"/>
        </a:defRPr>
      </a:lvl8pPr>
      <a:lvl9pPr marL="4933330" indent="-290195" algn="l" defTabSz="580392" rtl="0" eaLnBrk="1" latinLnBrk="0" hangingPunct="1">
        <a:spcBef>
          <a:spcPct val="20000"/>
        </a:spcBef>
        <a:buFont typeface="Arial"/>
        <a:buChar char="•"/>
        <a:defRPr sz="25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80392" rtl="0" eaLnBrk="1" latinLnBrk="0" hangingPunct="1">
        <a:defRPr sz="2267" kern="1200">
          <a:solidFill>
            <a:schemeClr val="tx1"/>
          </a:solidFill>
          <a:latin typeface="+mn-lt"/>
          <a:ea typeface="+mn-ea"/>
          <a:cs typeface="+mn-cs"/>
        </a:defRPr>
      </a:lvl1pPr>
      <a:lvl2pPr marL="580392" algn="l" defTabSz="580392" rtl="0" eaLnBrk="1" latinLnBrk="0" hangingPunct="1">
        <a:defRPr sz="2267" kern="1200">
          <a:solidFill>
            <a:schemeClr val="tx1"/>
          </a:solidFill>
          <a:latin typeface="+mn-lt"/>
          <a:ea typeface="+mn-ea"/>
          <a:cs typeface="+mn-cs"/>
        </a:defRPr>
      </a:lvl2pPr>
      <a:lvl3pPr marL="1160783" algn="l" defTabSz="580392" rtl="0" eaLnBrk="1" latinLnBrk="0" hangingPunct="1">
        <a:defRPr sz="2267" kern="1200">
          <a:solidFill>
            <a:schemeClr val="tx1"/>
          </a:solidFill>
          <a:latin typeface="+mn-lt"/>
          <a:ea typeface="+mn-ea"/>
          <a:cs typeface="+mn-cs"/>
        </a:defRPr>
      </a:lvl3pPr>
      <a:lvl4pPr marL="1741175" algn="l" defTabSz="580392" rtl="0" eaLnBrk="1" latinLnBrk="0" hangingPunct="1">
        <a:defRPr sz="2267" kern="1200">
          <a:solidFill>
            <a:schemeClr val="tx1"/>
          </a:solidFill>
          <a:latin typeface="+mn-lt"/>
          <a:ea typeface="+mn-ea"/>
          <a:cs typeface="+mn-cs"/>
        </a:defRPr>
      </a:lvl4pPr>
      <a:lvl5pPr marL="2321567" algn="l" defTabSz="580392" rtl="0" eaLnBrk="1" latinLnBrk="0" hangingPunct="1">
        <a:defRPr sz="2267" kern="1200">
          <a:solidFill>
            <a:schemeClr val="tx1"/>
          </a:solidFill>
          <a:latin typeface="+mn-lt"/>
          <a:ea typeface="+mn-ea"/>
          <a:cs typeface="+mn-cs"/>
        </a:defRPr>
      </a:lvl5pPr>
      <a:lvl6pPr marL="2901958" algn="l" defTabSz="580392" rtl="0" eaLnBrk="1" latinLnBrk="0" hangingPunct="1">
        <a:defRPr sz="2267" kern="1200">
          <a:solidFill>
            <a:schemeClr val="tx1"/>
          </a:solidFill>
          <a:latin typeface="+mn-lt"/>
          <a:ea typeface="+mn-ea"/>
          <a:cs typeface="+mn-cs"/>
        </a:defRPr>
      </a:lvl6pPr>
      <a:lvl7pPr marL="3482350" algn="l" defTabSz="580392" rtl="0" eaLnBrk="1" latinLnBrk="0" hangingPunct="1">
        <a:defRPr sz="2267" kern="1200">
          <a:solidFill>
            <a:schemeClr val="tx1"/>
          </a:solidFill>
          <a:latin typeface="+mn-lt"/>
          <a:ea typeface="+mn-ea"/>
          <a:cs typeface="+mn-cs"/>
        </a:defRPr>
      </a:lvl7pPr>
      <a:lvl8pPr marL="4062742" algn="l" defTabSz="580392" rtl="0" eaLnBrk="1" latinLnBrk="0" hangingPunct="1">
        <a:defRPr sz="2267" kern="1200">
          <a:solidFill>
            <a:schemeClr val="tx1"/>
          </a:solidFill>
          <a:latin typeface="+mn-lt"/>
          <a:ea typeface="+mn-ea"/>
          <a:cs typeface="+mn-cs"/>
        </a:defRPr>
      </a:lvl8pPr>
      <a:lvl9pPr marL="4643135" algn="l" defTabSz="580392" rtl="0" eaLnBrk="1" latinLnBrk="0" hangingPunct="1">
        <a:defRPr sz="22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uca-bravo-SRjZtxsK3Os-unsplash (2) копия.jpg" descr="luca-bravo-SRjZtxsK3Os-unsplash (2) копия.jpg">
            <a:extLst>
              <a:ext uri="{FF2B5EF4-FFF2-40B4-BE49-F238E27FC236}">
                <a16:creationId xmlns:a16="http://schemas.microsoft.com/office/drawing/2014/main" xmlns="" id="{3FD977A0-3BA8-41CB-BF77-10D848CDC5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679" t="-259" r="679" b="17369"/>
          <a:stretch/>
        </p:blipFill>
        <p:spPr>
          <a:xfrm flipH="1">
            <a:off x="0" y="-93785"/>
            <a:ext cx="12192000" cy="69517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944A278E-FA14-42A7-BA4E-ADAEDA3CF7D1}"/>
              </a:ext>
            </a:extLst>
          </p:cNvPr>
          <p:cNvSpPr/>
          <p:nvPr/>
        </p:nvSpPr>
        <p:spPr>
          <a:xfrm>
            <a:off x="0" y="-93786"/>
            <a:ext cx="12192000" cy="6951785"/>
          </a:xfrm>
          <a:prstGeom prst="rect">
            <a:avLst/>
          </a:prstGeom>
          <a:gradFill>
            <a:gsLst>
              <a:gs pos="0">
                <a:srgbClr val="0078C8"/>
              </a:gs>
              <a:gs pos="100000">
                <a:srgbClr val="00B3A9">
                  <a:alpha val="61000"/>
                </a:srgbClr>
              </a:gs>
            </a:gsLst>
            <a:lin ang="2700000" scaled="0"/>
          </a:gra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412750" hangingPunct="0"/>
            <a:endParaRPr lang="ru-RU" sz="1600">
              <a:solidFill>
                <a:srgbClr val="FFFFFF"/>
              </a:solidFill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207" name="Изображение" descr="Изображение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866" y="523499"/>
            <a:ext cx="2443661" cy="59108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Название презентации…">
            <a:extLst>
              <a:ext uri="{FF2B5EF4-FFF2-40B4-BE49-F238E27FC236}">
                <a16:creationId xmlns:a16="http://schemas.microsoft.com/office/drawing/2014/main" xmlns="" id="{82A37F0C-B63E-4AE7-A18F-09280D885A20}"/>
              </a:ext>
            </a:extLst>
          </p:cNvPr>
          <p:cNvSpPr txBox="1">
            <a:spLocks/>
          </p:cNvSpPr>
          <p:nvPr/>
        </p:nvSpPr>
        <p:spPr>
          <a:xfrm>
            <a:off x="487101" y="1695009"/>
            <a:ext cx="8496478" cy="34679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marL="0" marR="0" indent="0" algn="l" defTabSz="2438338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600" b="1" i="0" u="none" strike="noStrike" cap="none" spc="-232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0" marR="0" indent="457200" algn="l" defTabSz="2438338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0" marR="0" indent="914400" algn="l" defTabSz="2438338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0" marR="0" indent="1371600" algn="l" defTabSz="2438338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0" marR="0" indent="1828800" algn="l" defTabSz="2438338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0" marR="0" indent="2286000" algn="l" defTabSz="2438338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0" marR="0" indent="2743200" algn="l" defTabSz="2438338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0" marR="0" indent="3200400" algn="l" defTabSz="2438338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0" marR="0" indent="3657600" algn="l" defTabSz="2438338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0" b="1" i="0" u="none" strike="noStrike" cap="none" spc="-17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>
              <a:defRPr sz="14100" b="0" spc="0">
                <a:latin typeface="Stem"/>
                <a:ea typeface="Stem"/>
                <a:cs typeface="Stem"/>
                <a:sym typeface="Stem"/>
              </a:defRPr>
            </a:pPr>
            <a:r>
              <a:rPr lang="ru-RU" sz="4400" b="0" spc="0" dirty="0">
                <a:solidFill>
                  <a:schemeClr val="bg1"/>
                </a:solidFill>
                <a:latin typeface="Stem Medium" panose="020B0503020203020204" pitchFamily="34" charset="0"/>
                <a:ea typeface="Stem Medium" panose="020B0503020203020204" pitchFamily="34" charset="0"/>
                <a:cs typeface="Stem"/>
                <a:sym typeface="Stem"/>
              </a:rPr>
              <a:t>П</a:t>
            </a:r>
            <a:r>
              <a:rPr lang="ru-RU" sz="4400" b="0" spc="0" dirty="0" smtClean="0">
                <a:solidFill>
                  <a:schemeClr val="bg1"/>
                </a:solidFill>
                <a:latin typeface="Stem Medium" panose="020B0503020203020204" pitchFamily="34" charset="0"/>
                <a:ea typeface="Stem Medium" panose="020B0503020203020204" pitchFamily="34" charset="0"/>
                <a:cs typeface="Stem"/>
                <a:sym typeface="Stem"/>
              </a:rPr>
              <a:t>одходы к оценке результативности и эффективности контрольной (надзорной) деятельности</a:t>
            </a:r>
            <a:r>
              <a:rPr lang="ru-RU" sz="4400" b="0" spc="0" dirty="0">
                <a:solidFill>
                  <a:schemeClr val="bg1"/>
                </a:solidFill>
                <a:latin typeface="Stem Medium" panose="020B0503020203020204" pitchFamily="34" charset="0"/>
                <a:ea typeface="Stem Medium" panose="020B0503020203020204" pitchFamily="34" charset="0"/>
                <a:cs typeface="Stem"/>
                <a:sym typeface="Stem"/>
              </a:rPr>
              <a:t> </a:t>
            </a:r>
            <a:r>
              <a:rPr lang="ru-RU" sz="4400" b="0" spc="0" dirty="0" smtClean="0">
                <a:solidFill>
                  <a:schemeClr val="bg1"/>
                </a:solidFill>
                <a:latin typeface="Stem Medium" panose="020B0503020203020204" pitchFamily="34" charset="0"/>
                <a:ea typeface="Stem Medium" panose="020B0503020203020204" pitchFamily="34" charset="0"/>
                <a:cs typeface="Stem"/>
                <a:sym typeface="Stem"/>
              </a:rPr>
              <a:t>и индикаторам риска </a:t>
            </a:r>
            <a:endParaRPr lang="ru-RU" sz="4400" b="0" spc="0" dirty="0">
              <a:solidFill>
                <a:schemeClr val="bg1"/>
              </a:solidFill>
              <a:latin typeface="Stem Medium" panose="020B0503020203020204" pitchFamily="34" charset="0"/>
              <a:ea typeface="Stem Medium" panose="020B0503020203020204" pitchFamily="34" charset="0"/>
              <a:cs typeface="Stem"/>
              <a:sym typeface="Stem"/>
            </a:endParaRPr>
          </a:p>
        </p:txBody>
      </p:sp>
      <p:sp>
        <p:nvSpPr>
          <p:cNvPr id="16" name="Прямоугольник">
            <a:extLst>
              <a:ext uri="{FF2B5EF4-FFF2-40B4-BE49-F238E27FC236}">
                <a16:creationId xmlns:a16="http://schemas.microsoft.com/office/drawing/2014/main" xmlns="" id="{4B001008-5F1C-4AF6-ACD0-A8514CF7C47A}"/>
              </a:ext>
            </a:extLst>
          </p:cNvPr>
          <p:cNvSpPr/>
          <p:nvPr/>
        </p:nvSpPr>
        <p:spPr>
          <a:xfrm>
            <a:off x="552029" y="4985243"/>
            <a:ext cx="1846476" cy="68705"/>
          </a:xfrm>
          <a:prstGeom prst="rect">
            <a:avLst/>
          </a:prstGeom>
          <a:gradFill>
            <a:gsLst>
              <a:gs pos="0">
                <a:schemeClr val="bg1">
                  <a:alpha val="79000"/>
                </a:schemeClr>
              </a:gs>
              <a:gs pos="47598">
                <a:schemeClr val="bg1">
                  <a:lumMod val="85000"/>
                  <a:alpha val="45000"/>
                </a:schemeClr>
              </a:gs>
              <a:gs pos="100000">
                <a:schemeClr val="accent2">
                  <a:lumMod val="20000"/>
                  <a:lumOff val="80000"/>
                  <a:alpha val="45000"/>
                </a:schemeClr>
              </a:gs>
            </a:gsLst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600"/>
          </a:p>
        </p:txBody>
      </p:sp>
      <p:sp>
        <p:nvSpPr>
          <p:cNvPr id="17" name="Сквиркл">
            <a:extLst>
              <a:ext uri="{FF2B5EF4-FFF2-40B4-BE49-F238E27FC236}">
                <a16:creationId xmlns:a16="http://schemas.microsoft.com/office/drawing/2014/main" xmlns="" id="{43F03C72-A47A-485B-B551-20E5BA85FCF3}"/>
              </a:ext>
            </a:extLst>
          </p:cNvPr>
          <p:cNvSpPr/>
          <p:nvPr/>
        </p:nvSpPr>
        <p:spPr>
          <a:xfrm>
            <a:off x="10780662" y="6315614"/>
            <a:ext cx="3858471" cy="27900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600">
              <a:solidFill>
                <a:schemeClr val="bg1"/>
              </a:solidFill>
            </a:endParaRPr>
          </a:p>
        </p:txBody>
      </p:sp>
      <p:sp>
        <p:nvSpPr>
          <p:cNvPr id="18" name="Месяц и год, город">
            <a:extLst>
              <a:ext uri="{FF2B5EF4-FFF2-40B4-BE49-F238E27FC236}">
                <a16:creationId xmlns:a16="http://schemas.microsoft.com/office/drawing/2014/main" xmlns="" id="{460DEF8D-3CB3-4FA3-BC63-F7BA1F0C244F}"/>
              </a:ext>
            </a:extLst>
          </p:cNvPr>
          <p:cNvSpPr txBox="1"/>
          <p:nvPr/>
        </p:nvSpPr>
        <p:spPr>
          <a:xfrm>
            <a:off x="10912439" y="6375008"/>
            <a:ext cx="1062791" cy="192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25400" tIns="25400" rIns="25400" bIns="25400" anchor="ctr">
            <a:spAutoFit/>
          </a:bodyPr>
          <a:lstStyle>
            <a:lvl1pPr algn="l">
              <a:lnSpc>
                <a:spcPct val="80000"/>
              </a:lnSpc>
              <a:spcBef>
                <a:spcPts val="4700"/>
              </a:spcBef>
              <a:defRPr sz="2300">
                <a:solidFill>
                  <a:srgbClr val="FFFFFF"/>
                </a:solidFill>
                <a:latin typeface="Stem"/>
                <a:ea typeface="Stem"/>
                <a:cs typeface="Stem"/>
                <a:sym typeface="Stem"/>
              </a:defRPr>
            </a:lvl1pPr>
          </a:lstStyle>
          <a:p>
            <a:r>
              <a:rPr lang="ru-RU" sz="1150" dirty="0" smtClean="0">
                <a:solidFill>
                  <a:srgbClr val="0077C8"/>
                </a:solidFill>
              </a:rPr>
              <a:t>Октябрь, </a:t>
            </a:r>
            <a:r>
              <a:rPr lang="ru-RU" sz="1150" dirty="0">
                <a:solidFill>
                  <a:srgbClr val="0077C8"/>
                </a:solidFill>
              </a:rPr>
              <a:t>2021</a:t>
            </a:r>
            <a:endParaRPr sz="1150" dirty="0">
              <a:solidFill>
                <a:srgbClr val="0077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12346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5622"/>
          <p:cNvSpPr/>
          <p:nvPr/>
        </p:nvSpPr>
        <p:spPr>
          <a:xfrm>
            <a:off x="168550" y="3724291"/>
            <a:ext cx="11909689" cy="299083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38100" dir="5880000" algn="t" rotWithShape="0">
              <a:prstClr val="black">
                <a:alpha val="50000"/>
              </a:prst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A5A5A5"/>
              </a:buClr>
              <a:buSzPct val="25000"/>
            </a:pPr>
            <a:endParaRPr lang="ru-RU" sz="1100" dirty="0" smtClean="0">
              <a:solidFill>
                <a:srgbClr val="A5A5A5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9" name="Shape 5622"/>
          <p:cNvSpPr/>
          <p:nvPr/>
        </p:nvSpPr>
        <p:spPr>
          <a:xfrm>
            <a:off x="165713" y="1806263"/>
            <a:ext cx="5884061" cy="119086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38100" dir="5880000" algn="t" rotWithShape="0">
              <a:prstClr val="black">
                <a:alpha val="50000"/>
              </a:prst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A5A5A5"/>
              </a:buClr>
              <a:buSzPct val="25000"/>
            </a:pPr>
            <a:endParaRPr lang="ru-RU" sz="1100" dirty="0" smtClean="0">
              <a:solidFill>
                <a:srgbClr val="A5A5A5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1" name="Прямоугольник">
            <a:extLst>
              <a:ext uri="{FF2B5EF4-FFF2-40B4-BE49-F238E27FC236}">
                <a16:creationId xmlns:a16="http://schemas.microsoft.com/office/drawing/2014/main" xmlns="" id="{2382DE2D-B1F8-4E2B-8E25-0CD50190F9DB}"/>
              </a:ext>
            </a:extLst>
          </p:cNvPr>
          <p:cNvSpPr/>
          <p:nvPr/>
        </p:nvSpPr>
        <p:spPr>
          <a:xfrm>
            <a:off x="0" y="-92323"/>
            <a:ext cx="12192000" cy="974393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600"/>
          </a:p>
        </p:txBody>
      </p:sp>
      <p:pic>
        <p:nvPicPr>
          <p:cNvPr id="23" name="Изображение" descr="Изображение">
            <a:extLst>
              <a:ext uri="{FF2B5EF4-FFF2-40B4-BE49-F238E27FC236}">
                <a16:creationId xmlns:a16="http://schemas.microsoft.com/office/drawing/2014/main" xmlns="" id="{49317716-5C8D-4B54-8CC4-FED60A4803E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81808" y="86623"/>
            <a:ext cx="1180966" cy="285658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Главная мысль слайда">
            <a:extLst>
              <a:ext uri="{FF2B5EF4-FFF2-40B4-BE49-F238E27FC236}">
                <a16:creationId xmlns:a16="http://schemas.microsoft.com/office/drawing/2014/main" xmlns="" id="{5AAA316B-5CA4-4081-8181-3CFCC076E8C1}"/>
              </a:ext>
            </a:extLst>
          </p:cNvPr>
          <p:cNvSpPr txBox="1">
            <a:spLocks/>
          </p:cNvSpPr>
          <p:nvPr/>
        </p:nvSpPr>
        <p:spPr>
          <a:xfrm>
            <a:off x="122558" y="86623"/>
            <a:ext cx="10323492" cy="640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ts val="4200"/>
              </a:spcBef>
              <a:buNone/>
              <a:defRPr sz="8000" b="0" kern="1200" spc="0">
                <a:solidFill>
                  <a:schemeClr val="tx1"/>
                </a:solidFill>
                <a:latin typeface="Stem"/>
                <a:ea typeface="Stem"/>
                <a:cs typeface="Stem"/>
                <a:sym typeface="Stem"/>
              </a:defRPr>
            </a:lvl1pPr>
          </a:lstStyle>
          <a:p>
            <a:r>
              <a:rPr lang="ru-RU" sz="2800" dirty="0" smtClean="0">
                <a:solidFill>
                  <a:schemeClr val="bg1"/>
                </a:solidFill>
                <a:latin typeface="Stem Medium" panose="020B0503020203020204" pitchFamily="34" charset="0"/>
                <a:ea typeface="Stem Medium" panose="020B0503020203020204" pitchFamily="34" charset="0"/>
              </a:rPr>
              <a:t>Подход к ключевым и индикативным показателям</a:t>
            </a:r>
            <a:endParaRPr lang="ru-RU" sz="2800" dirty="0">
              <a:solidFill>
                <a:schemeClr val="bg1"/>
              </a:solidFill>
              <a:latin typeface="Stem Medium" panose="020B0503020203020204" pitchFamily="34" charset="0"/>
              <a:ea typeface="Stem Medium" panose="020B050302020302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058575" y="973521"/>
            <a:ext cx="4074850" cy="649275"/>
          </a:xfrm>
          <a:prstGeom prst="roundRect">
            <a:avLst/>
          </a:prstGeom>
          <a:solidFill>
            <a:srgbClr val="00A1C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Ключевые показатели </a:t>
            </a:r>
          </a:p>
        </p:txBody>
      </p:sp>
      <p:sp>
        <p:nvSpPr>
          <p:cNvPr id="32" name="Shape 5624"/>
          <p:cNvSpPr/>
          <p:nvPr/>
        </p:nvSpPr>
        <p:spPr>
          <a:xfrm>
            <a:off x="388232" y="2020109"/>
            <a:ext cx="5439022" cy="75865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>
              <a:buClr>
                <a:srgbClr val="000000"/>
              </a:buClr>
              <a:defRPr/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Оценка </a:t>
            </a:r>
            <a:r>
              <a:rPr lang="ru-RU" sz="1600" b="1" u="sng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фактически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 причиненного вреда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(ущерба) охраняемым законом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ценностям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19" name="Shape 5622"/>
          <p:cNvSpPr/>
          <p:nvPr/>
        </p:nvSpPr>
        <p:spPr>
          <a:xfrm>
            <a:off x="6191342" y="1806263"/>
            <a:ext cx="5884061" cy="119086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38100" dir="5880000" algn="t" rotWithShape="0">
              <a:prstClr val="black">
                <a:alpha val="50000"/>
              </a:prst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A5A5A5"/>
              </a:buClr>
              <a:buSzPct val="25000"/>
            </a:pPr>
            <a:endParaRPr lang="ru-RU" sz="1100" dirty="0" smtClean="0">
              <a:solidFill>
                <a:srgbClr val="A5A5A5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0" name="Shape 5624"/>
          <p:cNvSpPr/>
          <p:nvPr/>
        </p:nvSpPr>
        <p:spPr>
          <a:xfrm>
            <a:off x="6432609" y="2020109"/>
            <a:ext cx="5401525" cy="75865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>
              <a:buClr>
                <a:srgbClr val="000000"/>
              </a:buClr>
              <a:defRPr/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Оценка </a:t>
            </a:r>
            <a:r>
              <a:rPr lang="ru-RU" sz="1600" b="1" u="sng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вероятности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 причинения вреда (ущерба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) охраняемым законом ценностям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234075" y="3342951"/>
            <a:ext cx="7723850" cy="762683"/>
          </a:xfrm>
          <a:prstGeom prst="roundRect">
            <a:avLst/>
          </a:prstGeom>
          <a:gradFill>
            <a:gsLst>
              <a:gs pos="0">
                <a:srgbClr val="0077C8"/>
              </a:gs>
              <a:gs pos="100000">
                <a:srgbClr val="00B3A9"/>
              </a:gs>
            </a:gsLst>
            <a:lin ang="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Иллюстрация работы ключевых и индикативных показателей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04824" y="5123210"/>
            <a:ext cx="2069455" cy="58692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>
            <a:solidFill>
              <a:srgbClr val="00A1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Контрольный (надзорный) орган</a:t>
            </a:r>
            <a:endParaRPr lang="ru-RU" sz="1200" b="1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399167" y="5194333"/>
            <a:ext cx="1816480" cy="44468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>
            <a:solidFill>
              <a:srgbClr val="00A1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Контролируемое лицо</a:t>
            </a:r>
            <a:endParaRPr lang="ru-RU" sz="1200" b="1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2574279" y="4497487"/>
            <a:ext cx="2664471" cy="46754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>
            <a:solidFill>
              <a:srgbClr val="00A1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Профилактические мероприятия</a:t>
            </a:r>
            <a:endParaRPr lang="ru-RU" sz="1200" b="1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2574280" y="5765320"/>
            <a:ext cx="2664470" cy="53907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>
            <a:solidFill>
              <a:srgbClr val="00A1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Контрольные (надзорные) мероприятия</a:t>
            </a:r>
            <a:endParaRPr lang="ru-RU" sz="1200" b="1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7555090" y="5068027"/>
            <a:ext cx="2368484" cy="69729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>
            <a:solidFill>
              <a:srgbClr val="00A1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Уровень вреда охраняемым законом ценности </a:t>
            </a:r>
            <a:endParaRPr lang="ru-RU" sz="1200" b="1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48/92">
            <a:extLst>
              <a:ext uri="{FF2B5EF4-FFF2-40B4-BE49-F238E27FC236}">
                <a16:creationId xmlns:a16="http://schemas.microsoft.com/office/drawing/2014/main" xmlns="" id="{4C921B4B-648F-43F6-A7B4-CDC1E8F59E77}"/>
              </a:ext>
            </a:extLst>
          </p:cNvPr>
          <p:cNvSpPr txBox="1"/>
          <p:nvPr/>
        </p:nvSpPr>
        <p:spPr>
          <a:xfrm>
            <a:off x="12057398" y="6650613"/>
            <a:ext cx="112210" cy="2359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/>
          <a:p>
            <a:pPr>
              <a:defRPr sz="1400">
                <a:solidFill>
                  <a:srgbClr val="000000"/>
                </a:solidFill>
                <a:latin typeface="Stem"/>
                <a:ea typeface="Stem"/>
                <a:cs typeface="Stem"/>
                <a:sym typeface="Stem"/>
              </a:defRPr>
            </a:pPr>
            <a:r>
              <a:rPr lang="ru-RU" sz="1200" dirty="0">
                <a:solidFill>
                  <a:srgbClr val="000000"/>
                </a:solidFill>
              </a:rPr>
              <a:t>1</a:t>
            </a:r>
            <a:endParaRPr sz="1050" dirty="0">
              <a:solidFill>
                <a:srgbClr val="AFAFAF"/>
              </a:solidFill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10048874" y="4456748"/>
            <a:ext cx="1745727" cy="56303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>
            <a:solidFill>
              <a:srgbClr val="03CF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Ключевой показатель</a:t>
            </a:r>
            <a:endParaRPr lang="ru-RU" sz="1400" b="1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4" name="Соединительная линия уступом 53"/>
          <p:cNvCxnSpPr>
            <a:stCxn id="25" idx="1"/>
            <a:endCxn id="29" idx="0"/>
          </p:cNvCxnSpPr>
          <p:nvPr/>
        </p:nvCxnSpPr>
        <p:spPr>
          <a:xfrm rot="10800000" flipV="1">
            <a:off x="3107745" y="1298159"/>
            <a:ext cx="950831" cy="508104"/>
          </a:xfrm>
          <a:prstGeom prst="bentConnector2">
            <a:avLst/>
          </a:prstGeom>
          <a:ln w="31750">
            <a:solidFill>
              <a:srgbClr val="00A1C2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Соединительная линия уступом 54"/>
          <p:cNvCxnSpPr>
            <a:stCxn id="25" idx="3"/>
            <a:endCxn id="19" idx="0"/>
          </p:cNvCxnSpPr>
          <p:nvPr/>
        </p:nvCxnSpPr>
        <p:spPr>
          <a:xfrm>
            <a:off x="8133425" y="1298159"/>
            <a:ext cx="999948" cy="508104"/>
          </a:xfrm>
          <a:prstGeom prst="bentConnector2">
            <a:avLst/>
          </a:prstGeom>
          <a:ln w="31750">
            <a:solidFill>
              <a:srgbClr val="00A1C2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-28575" y="3198675"/>
            <a:ext cx="12230100" cy="43245"/>
          </a:xfrm>
          <a:prstGeom prst="line">
            <a:avLst/>
          </a:prstGeom>
          <a:ln w="50800">
            <a:gradFill>
              <a:gsLst>
                <a:gs pos="0">
                  <a:srgbClr val="0077C8"/>
                </a:gs>
                <a:gs pos="100000">
                  <a:srgbClr val="00B3A9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Соединительная линия уступом 66"/>
          <p:cNvCxnSpPr>
            <a:stCxn id="36" idx="0"/>
            <a:endCxn id="40" idx="1"/>
          </p:cNvCxnSpPr>
          <p:nvPr/>
        </p:nvCxnSpPr>
        <p:spPr>
          <a:xfrm rot="5400000" flipH="1" flipV="1">
            <a:off x="1860941" y="4409873"/>
            <a:ext cx="391949" cy="1034727"/>
          </a:xfrm>
          <a:prstGeom prst="bentConnector2">
            <a:avLst/>
          </a:prstGeom>
          <a:ln w="28575">
            <a:solidFill>
              <a:srgbClr val="00A1C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Соединительная линия уступом 67"/>
          <p:cNvCxnSpPr>
            <a:stCxn id="36" idx="2"/>
            <a:endCxn id="41" idx="1"/>
          </p:cNvCxnSpPr>
          <p:nvPr/>
        </p:nvCxnSpPr>
        <p:spPr>
          <a:xfrm rot="16200000" flipH="1">
            <a:off x="1894555" y="5355133"/>
            <a:ext cx="324722" cy="1034728"/>
          </a:xfrm>
          <a:prstGeom prst="bentConnector2">
            <a:avLst/>
          </a:prstGeom>
          <a:ln w="28575">
            <a:solidFill>
              <a:srgbClr val="00A1C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Соединительная линия уступом 70"/>
          <p:cNvCxnSpPr>
            <a:stCxn id="41" idx="3"/>
            <a:endCxn id="37" idx="2"/>
          </p:cNvCxnSpPr>
          <p:nvPr/>
        </p:nvCxnSpPr>
        <p:spPr>
          <a:xfrm flipV="1">
            <a:off x="5238750" y="5639013"/>
            <a:ext cx="1068657" cy="395845"/>
          </a:xfrm>
          <a:prstGeom prst="bentConnector2">
            <a:avLst/>
          </a:prstGeom>
          <a:ln w="28575">
            <a:solidFill>
              <a:srgbClr val="00A1C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Соединительная линия уступом 73"/>
          <p:cNvCxnSpPr>
            <a:stCxn id="40" idx="3"/>
            <a:endCxn id="37" idx="0"/>
          </p:cNvCxnSpPr>
          <p:nvPr/>
        </p:nvCxnSpPr>
        <p:spPr>
          <a:xfrm>
            <a:off x="5238750" y="4731261"/>
            <a:ext cx="1068657" cy="463072"/>
          </a:xfrm>
          <a:prstGeom prst="bentConnector2">
            <a:avLst/>
          </a:prstGeom>
          <a:ln w="28575">
            <a:solidFill>
              <a:srgbClr val="00A1C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>
            <a:stCxn id="37" idx="3"/>
            <a:endCxn id="42" idx="1"/>
          </p:cNvCxnSpPr>
          <p:nvPr/>
        </p:nvCxnSpPr>
        <p:spPr>
          <a:xfrm>
            <a:off x="7215647" y="5416673"/>
            <a:ext cx="339443" cy="1"/>
          </a:xfrm>
          <a:prstGeom prst="straightConnector1">
            <a:avLst/>
          </a:prstGeom>
          <a:ln w="28575">
            <a:solidFill>
              <a:srgbClr val="00A1C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Соединительная линия уступом 79"/>
          <p:cNvCxnSpPr>
            <a:stCxn id="48" idx="2"/>
            <a:endCxn id="42" idx="3"/>
          </p:cNvCxnSpPr>
          <p:nvPr/>
        </p:nvCxnSpPr>
        <p:spPr>
          <a:xfrm rot="5400000">
            <a:off x="10224209" y="4719144"/>
            <a:ext cx="396895" cy="998164"/>
          </a:xfrm>
          <a:prstGeom prst="bentConnector2">
            <a:avLst/>
          </a:prstGeom>
          <a:ln w="28575">
            <a:solidFill>
              <a:srgbClr val="03CF7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Скругленный прямоугольник 114"/>
          <p:cNvSpPr/>
          <p:nvPr/>
        </p:nvSpPr>
        <p:spPr>
          <a:xfrm>
            <a:off x="466724" y="4096059"/>
            <a:ext cx="1816480" cy="44468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>
            <a:solidFill>
              <a:srgbClr val="03CF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Индикативный показатель</a:t>
            </a:r>
            <a:endParaRPr lang="ru-RU" sz="1200" b="1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6" name="Соединительная линия уступом 115"/>
          <p:cNvCxnSpPr>
            <a:stCxn id="115" idx="1"/>
            <a:endCxn id="36" idx="1"/>
          </p:cNvCxnSpPr>
          <p:nvPr/>
        </p:nvCxnSpPr>
        <p:spPr>
          <a:xfrm rot="10800000" flipH="1" flipV="1">
            <a:off x="466724" y="4318399"/>
            <a:ext cx="38100" cy="1098274"/>
          </a:xfrm>
          <a:prstGeom prst="bentConnector3">
            <a:avLst>
              <a:gd name="adj1" fmla="val -600000"/>
            </a:avLst>
          </a:prstGeom>
          <a:ln w="28575">
            <a:solidFill>
              <a:srgbClr val="03CF7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Прямая соединительная линия 119"/>
          <p:cNvCxnSpPr/>
          <p:nvPr/>
        </p:nvCxnSpPr>
        <p:spPr>
          <a:xfrm flipV="1">
            <a:off x="7372350" y="4085824"/>
            <a:ext cx="9525" cy="2629300"/>
          </a:xfrm>
          <a:prstGeom prst="line">
            <a:avLst/>
          </a:prstGeom>
          <a:ln w="25400">
            <a:gradFill>
              <a:gsLst>
                <a:gs pos="0">
                  <a:srgbClr val="00ABB9"/>
                </a:gs>
                <a:gs pos="100000">
                  <a:srgbClr val="00B3A9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Скругленный прямоугольник 123"/>
          <p:cNvSpPr/>
          <p:nvPr/>
        </p:nvSpPr>
        <p:spPr>
          <a:xfrm>
            <a:off x="2792033" y="6404776"/>
            <a:ext cx="2228962" cy="248174"/>
          </a:xfrm>
          <a:prstGeom prst="roundRect">
            <a:avLst/>
          </a:prstGeom>
          <a:gradFill>
            <a:gsLst>
              <a:gs pos="0">
                <a:srgbClr val="0077C8"/>
              </a:gs>
              <a:gs pos="100000">
                <a:srgbClr val="00ACB2"/>
              </a:gs>
            </a:gsLst>
            <a:lin ang="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Деятельность</a:t>
            </a:r>
            <a:endParaRPr lang="ru-RU" b="1" dirty="0" smtClean="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Скругленный прямоугольник 124"/>
          <p:cNvSpPr/>
          <p:nvPr/>
        </p:nvSpPr>
        <p:spPr>
          <a:xfrm>
            <a:off x="8446818" y="6404776"/>
            <a:ext cx="2228962" cy="248174"/>
          </a:xfrm>
          <a:prstGeom prst="roundRect">
            <a:avLst/>
          </a:prstGeom>
          <a:gradFill>
            <a:gsLst>
              <a:gs pos="0">
                <a:srgbClr val="0077C8"/>
              </a:gs>
              <a:gs pos="100000">
                <a:srgbClr val="00ACB2"/>
              </a:gs>
            </a:gsLst>
            <a:lin ang="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Результат</a:t>
            </a:r>
            <a:endParaRPr lang="ru-RU" b="1" dirty="0" smtClean="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7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5622"/>
          <p:cNvSpPr/>
          <p:nvPr/>
        </p:nvSpPr>
        <p:spPr>
          <a:xfrm>
            <a:off x="182927" y="3177294"/>
            <a:ext cx="5645863" cy="257580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38100" dir="5880000" algn="t" rotWithShape="0">
              <a:prstClr val="black">
                <a:alpha val="50000"/>
              </a:prst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A5A5A5"/>
              </a:buClr>
              <a:buSzPct val="25000"/>
            </a:pPr>
            <a:endParaRPr lang="ru-RU" sz="1100" dirty="0" smtClean="0">
              <a:solidFill>
                <a:srgbClr val="A5A5A5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1" name="Прямоугольник">
            <a:extLst>
              <a:ext uri="{FF2B5EF4-FFF2-40B4-BE49-F238E27FC236}">
                <a16:creationId xmlns:a16="http://schemas.microsoft.com/office/drawing/2014/main" xmlns="" id="{2382DE2D-B1F8-4E2B-8E25-0CD50190F9DB}"/>
              </a:ext>
            </a:extLst>
          </p:cNvPr>
          <p:cNvSpPr/>
          <p:nvPr/>
        </p:nvSpPr>
        <p:spPr>
          <a:xfrm>
            <a:off x="0" y="-92323"/>
            <a:ext cx="12192000" cy="974393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600"/>
          </a:p>
        </p:txBody>
      </p:sp>
      <p:pic>
        <p:nvPicPr>
          <p:cNvPr id="23" name="Изображение" descr="Изображение">
            <a:extLst>
              <a:ext uri="{FF2B5EF4-FFF2-40B4-BE49-F238E27FC236}">
                <a16:creationId xmlns:a16="http://schemas.microsoft.com/office/drawing/2014/main" xmlns="" id="{49317716-5C8D-4B54-8CC4-FED60A4803E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81808" y="86623"/>
            <a:ext cx="1180966" cy="285658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Главная мысль слайда">
            <a:extLst>
              <a:ext uri="{FF2B5EF4-FFF2-40B4-BE49-F238E27FC236}">
                <a16:creationId xmlns:a16="http://schemas.microsoft.com/office/drawing/2014/main" xmlns="" id="{5AAA316B-5CA4-4081-8181-3CFCC076E8C1}"/>
              </a:ext>
            </a:extLst>
          </p:cNvPr>
          <p:cNvSpPr txBox="1">
            <a:spLocks/>
          </p:cNvSpPr>
          <p:nvPr/>
        </p:nvSpPr>
        <p:spPr>
          <a:xfrm>
            <a:off x="122558" y="86623"/>
            <a:ext cx="10323492" cy="640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ts val="4200"/>
              </a:spcBef>
              <a:buNone/>
              <a:defRPr sz="8000" b="0" kern="1200" spc="0">
                <a:solidFill>
                  <a:schemeClr val="tx1"/>
                </a:solidFill>
                <a:latin typeface="Stem"/>
                <a:ea typeface="Stem"/>
                <a:cs typeface="Stem"/>
                <a:sym typeface="Stem"/>
              </a:defRPr>
            </a:lvl1pPr>
          </a:lstStyle>
          <a:p>
            <a:r>
              <a:rPr lang="ru-RU" sz="2800" dirty="0" smtClean="0">
                <a:solidFill>
                  <a:schemeClr val="bg1"/>
                </a:solidFill>
                <a:latin typeface="Stem Medium" panose="020B0503020203020204" pitchFamily="34" charset="0"/>
                <a:ea typeface="Stem Medium" panose="020B0503020203020204" pitchFamily="34" charset="0"/>
              </a:rPr>
              <a:t>Структура ключевого показателя</a:t>
            </a:r>
            <a:endParaRPr lang="ru-RU" sz="2800" dirty="0">
              <a:solidFill>
                <a:schemeClr val="bg1"/>
              </a:solidFill>
              <a:latin typeface="Stem Medium" panose="020B0503020203020204" pitchFamily="34" charset="0"/>
              <a:ea typeface="Stem Medium" panose="020B0503020203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Скругленный прямоугольник 25"/>
              <p:cNvSpPr/>
              <p:nvPr/>
            </p:nvSpPr>
            <p:spPr>
              <a:xfrm>
                <a:off x="182927" y="1336027"/>
                <a:ext cx="5645863" cy="762683"/>
              </a:xfrm>
              <a:prstGeom prst="roundRect">
                <a:avLst/>
              </a:prstGeom>
              <a:gradFill>
                <a:gsLst>
                  <a:gs pos="0">
                    <a:srgbClr val="0079C8"/>
                  </a:gs>
                  <a:gs pos="100000">
                    <a:srgbClr val="009FC3"/>
                  </a:gs>
                </a:gsLst>
                <a:lin ang="0" scaled="0"/>
              </a:gra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КП=</m:t>
                      </m:r>
                      <m:f>
                        <m:fPr>
                          <m:ctrlPr>
                            <a:rPr lang="ru-RU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ru-RU" sz="20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Объем вреда</m:t>
                          </m:r>
                        </m:num>
                        <m:den>
                          <m:r>
                            <a:rPr lang="ru-RU" sz="20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Объем охраняемых законом ценностей</m:t>
                          </m:r>
                        </m:den>
                      </m:f>
                    </m:oMath>
                  </m:oMathPara>
                </a14:m>
                <a:endParaRPr lang="ru-RU" b="1" dirty="0" smtClean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6" name="Скругленный прямоугольник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927" y="1336027"/>
                <a:ext cx="5645863" cy="762683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Скругленный прямоугольник 34"/>
              <p:cNvSpPr/>
              <p:nvPr/>
            </p:nvSpPr>
            <p:spPr>
              <a:xfrm>
                <a:off x="6322614" y="1336026"/>
                <a:ext cx="5645863" cy="762683"/>
              </a:xfrm>
              <a:prstGeom prst="roundRect">
                <a:avLst/>
              </a:prstGeom>
              <a:gradFill>
                <a:gsLst>
                  <a:gs pos="0">
                    <a:srgbClr val="00A2C0"/>
                  </a:gs>
                  <a:gs pos="100000">
                    <a:srgbClr val="00B2AA"/>
                  </a:gs>
                </a:gsLst>
                <a:lin ang="0" scaled="0"/>
              </a:gra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КП=</m:t>
                      </m:r>
                      <m:f>
                        <m:fPr>
                          <m:ctrlPr>
                            <a:rPr lang="ru-RU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ru-RU" sz="20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Объем вреда</m:t>
                          </m:r>
                        </m:num>
                        <m:den>
                          <m:r>
                            <a:rPr lang="ru-RU" sz="20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Среднегодовой объем вреда</m:t>
                          </m:r>
                        </m:den>
                      </m:f>
                    </m:oMath>
                  </m:oMathPara>
                </a14:m>
                <a:endParaRPr lang="ru-RU" b="1" dirty="0" smtClean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5" name="Скругленный прямоугольник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2614" y="1336026"/>
                <a:ext cx="5645863" cy="762683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Скругленный прямоугольник 45"/>
          <p:cNvSpPr/>
          <p:nvPr/>
        </p:nvSpPr>
        <p:spPr>
          <a:xfrm>
            <a:off x="485589" y="4729047"/>
            <a:ext cx="5040537" cy="65933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>
            <a:solidFill>
              <a:srgbClr val="00A1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Целевым значением ключевого показателя является значение ключевого показателя </a:t>
            </a:r>
            <a:endParaRPr lang="en-US" sz="1200" b="1" dirty="0" smtClean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равное 5 и менее</a:t>
            </a:r>
            <a:endParaRPr lang="ru-RU" sz="1200" b="1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1631897" y="2918102"/>
            <a:ext cx="2747922" cy="489489"/>
          </a:xfrm>
          <a:prstGeom prst="roundRect">
            <a:avLst/>
          </a:prstGeom>
          <a:gradFill>
            <a:gsLst>
              <a:gs pos="0">
                <a:srgbClr val="0077C8"/>
              </a:gs>
              <a:gs pos="100000">
                <a:srgbClr val="00ACB2"/>
              </a:gs>
            </a:gsLst>
            <a:lin ang="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Пример</a:t>
            </a:r>
          </a:p>
        </p:txBody>
      </p:sp>
      <p:cxnSp>
        <p:nvCxnSpPr>
          <p:cNvPr id="4" name="Прямая соединительная линия 3"/>
          <p:cNvCxnSpPr>
            <a:stCxn id="21" idx="2"/>
          </p:cNvCxnSpPr>
          <p:nvPr/>
        </p:nvCxnSpPr>
        <p:spPr>
          <a:xfrm>
            <a:off x="6096000" y="882070"/>
            <a:ext cx="0" cy="6129429"/>
          </a:xfrm>
          <a:prstGeom prst="line">
            <a:avLst/>
          </a:prstGeom>
          <a:ln w="50800">
            <a:gradFill>
              <a:gsLst>
                <a:gs pos="0">
                  <a:srgbClr val="00A1C2"/>
                </a:gs>
                <a:gs pos="100000">
                  <a:srgbClr val="00B3A9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Shape 5624"/>
              <p:cNvSpPr/>
              <p:nvPr/>
            </p:nvSpPr>
            <p:spPr>
              <a:xfrm>
                <a:off x="286347" y="3706541"/>
                <a:ext cx="5439022" cy="758656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A1C2"/>
                </a:solidFill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lvl="0" algn="ctr">
                  <a:buClr>
                    <a:srgbClr val="000000"/>
                  </a:buCl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600" b="1" i="1" smtClean="0">
                          <a:latin typeface="Cambria Math" panose="02040503050406030204" pitchFamily="18" charset="0"/>
                          <a:cs typeface="Arial" panose="020B0604020202020204" pitchFamily="34" charset="0"/>
                          <a:sym typeface="Calibri"/>
                        </a:rPr>
                        <m:t>КП=</m:t>
                      </m:r>
                      <m:f>
                        <m:fPr>
                          <m:ctrlPr>
                            <a:rPr lang="ru-RU" sz="1600" b="1" i="1" smtClean="0">
                              <a:latin typeface="Cambria Math"/>
                              <a:cs typeface="Arial" panose="020B0604020202020204" pitchFamily="34" charset="0"/>
                              <a:sym typeface="Calibri"/>
                            </a:rPr>
                          </m:ctrlPr>
                        </m:fPr>
                        <m:num>
                          <m:r>
                            <a:rPr lang="ru-RU" sz="1600" b="1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Calibri"/>
                            </a:rPr>
                            <m:t>Количество погибших пассажиров</m:t>
                          </m:r>
                        </m:num>
                        <m:den>
                          <m:r>
                            <a:rPr lang="ru-RU" sz="1600" b="1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Calibri"/>
                            </a:rPr>
                            <m:t>Количество перевезенных пассажиров</m:t>
                          </m:r>
                        </m:den>
                      </m:f>
                    </m:oMath>
                  </m:oMathPara>
                </a14:m>
                <a:endParaRPr lang="ru-RU" sz="1600" b="1" dirty="0">
                  <a:latin typeface="Arial" panose="020B0604020202020204" pitchFamily="34" charset="0"/>
                  <a:cs typeface="Arial" panose="020B0604020202020204" pitchFamily="34" charset="0"/>
                  <a:sym typeface="Calibri"/>
                </a:endParaRPr>
              </a:p>
            </p:txBody>
          </p:sp>
        </mc:Choice>
        <mc:Fallback xmlns="">
          <p:sp>
            <p:nvSpPr>
              <p:cNvPr id="51" name="Shape 56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347" y="3706541"/>
                <a:ext cx="5439022" cy="758656"/>
              </a:xfrm>
              <a:prstGeom prst="roundRect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00A1C2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Shape 5622"/>
          <p:cNvSpPr/>
          <p:nvPr/>
        </p:nvSpPr>
        <p:spPr>
          <a:xfrm>
            <a:off x="6322614" y="3177294"/>
            <a:ext cx="5640160" cy="257580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38100" dir="5880000" algn="t" rotWithShape="0">
              <a:prstClr val="black">
                <a:alpha val="50000"/>
              </a:prst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A5A5A5"/>
              </a:buClr>
              <a:buSzPct val="25000"/>
            </a:pPr>
            <a:endParaRPr lang="ru-RU" sz="1100" dirty="0" smtClean="0">
              <a:solidFill>
                <a:srgbClr val="A5A5A5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6624708" y="4729047"/>
            <a:ext cx="5040537" cy="65933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>
            <a:solidFill>
              <a:srgbClr val="00A1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Целевым значением ключевого показателя определяется исходя из ежегодного снижения значения ключевого показателя на 5%</a:t>
            </a: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7770039" y="2918102"/>
            <a:ext cx="2747922" cy="489489"/>
          </a:xfrm>
          <a:prstGeom prst="roundRect">
            <a:avLst/>
          </a:prstGeom>
          <a:gradFill>
            <a:gsLst>
              <a:gs pos="0">
                <a:srgbClr val="0077C8"/>
              </a:gs>
              <a:gs pos="100000">
                <a:srgbClr val="00ACB2"/>
              </a:gs>
            </a:gsLst>
            <a:lin ang="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Пример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Shape 5624"/>
              <p:cNvSpPr/>
              <p:nvPr/>
            </p:nvSpPr>
            <p:spPr>
              <a:xfrm>
                <a:off x="6424489" y="3706541"/>
                <a:ext cx="5439022" cy="758656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A1C2"/>
                </a:solidFill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lvl="0" algn="ctr">
                  <a:buClr>
                    <a:srgbClr val="000000"/>
                  </a:buCl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600" b="1" i="1" smtClean="0">
                          <a:latin typeface="Cambria Math" panose="02040503050406030204" pitchFamily="18" charset="0"/>
                          <a:cs typeface="Arial" panose="020B0604020202020204" pitchFamily="34" charset="0"/>
                          <a:sym typeface="Calibri"/>
                        </a:rPr>
                        <m:t>КП=</m:t>
                      </m:r>
                      <m:f>
                        <m:fPr>
                          <m:ctrlPr>
                            <a:rPr lang="ru-RU" sz="1600" b="1" i="1" smtClean="0">
                              <a:latin typeface="Cambria Math"/>
                              <a:cs typeface="Arial" panose="020B0604020202020204" pitchFamily="34" charset="0"/>
                              <a:sym typeface="Calibri"/>
                            </a:rPr>
                          </m:ctrlPr>
                        </m:fPr>
                        <m:num>
                          <m:r>
                            <a:rPr lang="ru-RU" sz="1600" b="1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  <a:sym typeface="Calibri"/>
                            </a:rPr>
                            <m:t>Количество аварий в отчетном году</m:t>
                          </m:r>
                        </m:num>
                        <m:den>
                          <m:eqArr>
                            <m:eqArrPr>
                              <m:ctrlPr>
                                <a:rPr lang="ru-RU" sz="1600" b="1" i="1" smtClean="0">
                                  <a:latin typeface="Cambria Math"/>
                                  <a:cs typeface="Arial" panose="020B0604020202020204" pitchFamily="34" charset="0"/>
                                  <a:sym typeface="Calibri"/>
                                </a:rPr>
                              </m:ctrlPr>
                            </m:eqArrPr>
                            <m:e>
                              <m:r>
                                <a:rPr lang="ru-RU" sz="1600" b="1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Calibri"/>
                                </a:rPr>
                                <m:t>Среднегодовое количество аварий</m:t>
                              </m:r>
                            </m:e>
                            <m:e>
                              <m:r>
                                <a:rPr lang="ru-RU" sz="1600" b="1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Calibri"/>
                                </a:rPr>
                                <m:t> за прошедшие </m:t>
                              </m:r>
                              <m:r>
                                <a:rPr lang="ru-RU" sz="1600" b="1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Calibri"/>
                                </a:rPr>
                                <m:t>𝟓</m:t>
                              </m:r>
                              <m:r>
                                <a:rPr lang="ru-RU" sz="1600" b="1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Calibri"/>
                                </a:rPr>
                                <m:t> лет</m:t>
                              </m:r>
                            </m:e>
                          </m:eqArr>
                        </m:den>
                      </m:f>
                      <m:r>
                        <a:rPr lang="ru-RU" sz="1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  <a:sym typeface="Calibri"/>
                        </a:rPr>
                        <m:t>×</m:t>
                      </m:r>
                      <m:r>
                        <a:rPr lang="en-US" sz="1600" b="1" i="0" smtClean="0">
                          <a:latin typeface="Cambria Math" panose="02040503050406030204" pitchFamily="18" charset="0"/>
                          <a:cs typeface="Arial" panose="020B0604020202020204" pitchFamily="34" charset="0"/>
                          <a:sym typeface="Calibri"/>
                        </a:rPr>
                        <m:t>𝟏𝟎𝟎</m:t>
                      </m:r>
                      <m:r>
                        <a:rPr lang="en-US" sz="1600" b="1" i="0" smtClean="0">
                          <a:latin typeface="Cambria Math" panose="02040503050406030204" pitchFamily="18" charset="0"/>
                          <a:cs typeface="Arial" panose="020B0604020202020204" pitchFamily="34" charset="0"/>
                          <a:sym typeface="Calibri"/>
                        </a:rPr>
                        <m:t>%</m:t>
                      </m:r>
                    </m:oMath>
                  </m:oMathPara>
                </a14:m>
                <a:endParaRPr lang="ru-RU" sz="1600" b="1" dirty="0">
                  <a:latin typeface="Arial" panose="020B0604020202020204" pitchFamily="34" charset="0"/>
                  <a:cs typeface="Arial" panose="020B0604020202020204" pitchFamily="34" charset="0"/>
                  <a:sym typeface="Calibri"/>
                </a:endParaRPr>
              </a:p>
            </p:txBody>
          </p:sp>
        </mc:Choice>
        <mc:Fallback xmlns="">
          <p:sp>
            <p:nvSpPr>
              <p:cNvPr id="57" name="Shape 56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4489" y="3706541"/>
                <a:ext cx="5439022" cy="758656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38100">
                <a:solidFill>
                  <a:srgbClr val="00A1C2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48/92">
            <a:extLst>
              <a:ext uri="{FF2B5EF4-FFF2-40B4-BE49-F238E27FC236}">
                <a16:creationId xmlns:a16="http://schemas.microsoft.com/office/drawing/2014/main" xmlns="" id="{4C921B4B-648F-43F6-A7B4-CDC1E8F59E77}"/>
              </a:ext>
            </a:extLst>
          </p:cNvPr>
          <p:cNvSpPr txBox="1"/>
          <p:nvPr/>
        </p:nvSpPr>
        <p:spPr>
          <a:xfrm>
            <a:off x="12057398" y="6650613"/>
            <a:ext cx="142668" cy="2359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/>
          <a:p>
            <a:pPr>
              <a:defRPr sz="1400">
                <a:solidFill>
                  <a:srgbClr val="000000"/>
                </a:solidFill>
                <a:latin typeface="Stem"/>
                <a:ea typeface="Stem"/>
                <a:cs typeface="Stem"/>
                <a:sym typeface="Stem"/>
              </a:defRPr>
            </a:pPr>
            <a:r>
              <a:rPr lang="ru-RU" sz="1200" dirty="0">
                <a:solidFill>
                  <a:srgbClr val="000000"/>
                </a:solidFill>
              </a:rPr>
              <a:t>2</a:t>
            </a:r>
            <a:endParaRPr sz="1050" dirty="0">
              <a:solidFill>
                <a:srgbClr val="AFAF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69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5622"/>
          <p:cNvSpPr/>
          <p:nvPr/>
        </p:nvSpPr>
        <p:spPr>
          <a:xfrm>
            <a:off x="890899" y="4233441"/>
            <a:ext cx="10410199" cy="242592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38100" dir="5880000" algn="t" rotWithShape="0">
              <a:prstClr val="black">
                <a:alpha val="50000"/>
              </a:prst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A5A5A5"/>
              </a:buClr>
              <a:buSzPct val="25000"/>
            </a:pPr>
            <a:endParaRPr lang="ru-RU" sz="1100" dirty="0" smtClean="0">
              <a:solidFill>
                <a:srgbClr val="A5A5A5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5" name="Shape 5622"/>
          <p:cNvSpPr/>
          <p:nvPr/>
        </p:nvSpPr>
        <p:spPr>
          <a:xfrm>
            <a:off x="1552575" y="1187124"/>
            <a:ext cx="10410199" cy="242592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38100" dir="5880000" algn="t" rotWithShape="0">
              <a:prstClr val="black">
                <a:alpha val="50000"/>
              </a:prst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A5A5A5"/>
              </a:buClr>
              <a:buSzPct val="25000"/>
            </a:pPr>
            <a:endParaRPr lang="ru-RU" sz="1100" dirty="0" smtClean="0">
              <a:solidFill>
                <a:srgbClr val="A5A5A5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1" name="Прямоугольник">
            <a:extLst>
              <a:ext uri="{FF2B5EF4-FFF2-40B4-BE49-F238E27FC236}">
                <a16:creationId xmlns:a16="http://schemas.microsoft.com/office/drawing/2014/main" xmlns="" id="{2382DE2D-B1F8-4E2B-8E25-0CD50190F9DB}"/>
              </a:ext>
            </a:extLst>
          </p:cNvPr>
          <p:cNvSpPr/>
          <p:nvPr/>
        </p:nvSpPr>
        <p:spPr>
          <a:xfrm>
            <a:off x="0" y="-92323"/>
            <a:ext cx="12192000" cy="974393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600"/>
          </a:p>
        </p:txBody>
      </p:sp>
      <p:pic>
        <p:nvPicPr>
          <p:cNvPr id="23" name="Изображение" descr="Изображение">
            <a:extLst>
              <a:ext uri="{FF2B5EF4-FFF2-40B4-BE49-F238E27FC236}">
                <a16:creationId xmlns:a16="http://schemas.microsoft.com/office/drawing/2014/main" xmlns="" id="{49317716-5C8D-4B54-8CC4-FED60A4803E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81808" y="86623"/>
            <a:ext cx="1180966" cy="285658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Главная мысль слайда">
            <a:extLst>
              <a:ext uri="{FF2B5EF4-FFF2-40B4-BE49-F238E27FC236}">
                <a16:creationId xmlns:a16="http://schemas.microsoft.com/office/drawing/2014/main" xmlns="" id="{5AAA316B-5CA4-4081-8181-3CFCC076E8C1}"/>
              </a:ext>
            </a:extLst>
          </p:cNvPr>
          <p:cNvSpPr txBox="1">
            <a:spLocks/>
          </p:cNvSpPr>
          <p:nvPr/>
        </p:nvSpPr>
        <p:spPr>
          <a:xfrm>
            <a:off x="122558" y="86623"/>
            <a:ext cx="10323492" cy="640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ts val="4200"/>
              </a:spcBef>
              <a:buNone/>
              <a:defRPr sz="8000" b="0" kern="1200" spc="0">
                <a:solidFill>
                  <a:schemeClr val="tx1"/>
                </a:solidFill>
                <a:latin typeface="Stem"/>
                <a:ea typeface="Stem"/>
                <a:cs typeface="Stem"/>
                <a:sym typeface="Stem"/>
              </a:defRPr>
            </a:lvl1pPr>
          </a:lstStyle>
          <a:p>
            <a:r>
              <a:rPr lang="ru-RU" sz="2800" dirty="0" smtClean="0">
                <a:solidFill>
                  <a:schemeClr val="bg1"/>
                </a:solidFill>
                <a:latin typeface="Stem Medium" panose="020B0503020203020204" pitchFamily="34" charset="0"/>
                <a:ea typeface="Stem Medium" panose="020B0503020203020204" pitchFamily="34" charset="0"/>
              </a:rPr>
              <a:t>Структура ключевого показателя</a:t>
            </a:r>
            <a:endParaRPr lang="ru-RU" sz="2800" dirty="0">
              <a:solidFill>
                <a:schemeClr val="bg1"/>
              </a:solidFill>
              <a:latin typeface="Stem Medium" panose="020B0503020203020204" pitchFamily="34" charset="0"/>
              <a:ea typeface="Stem Medium" panose="020B050302020302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41608" y="935045"/>
            <a:ext cx="5043717" cy="602144"/>
          </a:xfrm>
          <a:prstGeom prst="roundRect">
            <a:avLst/>
          </a:prstGeom>
          <a:gradFill>
            <a:gsLst>
              <a:gs pos="0">
                <a:srgbClr val="0078C8"/>
              </a:gs>
              <a:gs pos="100000">
                <a:srgbClr val="00ACB2"/>
              </a:gs>
            </a:gsLst>
            <a:lin ang="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Ключевой показатель не может быть основан на:</a:t>
            </a:r>
          </a:p>
        </p:txBody>
      </p:sp>
      <p:sp>
        <p:nvSpPr>
          <p:cNvPr id="16" name="Shape 5624"/>
          <p:cNvSpPr/>
          <p:nvPr/>
        </p:nvSpPr>
        <p:spPr>
          <a:xfrm>
            <a:off x="6474929" y="4844720"/>
            <a:ext cx="4419310" cy="648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>
              <a:buClr>
                <a:srgbClr val="000000"/>
              </a:buClr>
              <a:defRPr/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Количество выданных/исполненных предписаний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18" name="Shape 5624"/>
          <p:cNvSpPr/>
          <p:nvPr/>
        </p:nvSpPr>
        <p:spPr>
          <a:xfrm>
            <a:off x="1337419" y="4827458"/>
            <a:ext cx="4419310" cy="648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>
              <a:buClr>
                <a:srgbClr val="000000"/>
              </a:buClr>
              <a:defRPr/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Доля контролируемых лиц нарушивших обязательные требования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19" name="Shape 5624"/>
          <p:cNvSpPr/>
          <p:nvPr/>
        </p:nvSpPr>
        <p:spPr>
          <a:xfrm>
            <a:off x="1337419" y="5735494"/>
            <a:ext cx="4419310" cy="65087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>
              <a:buClr>
                <a:srgbClr val="000000"/>
              </a:buClr>
              <a:defRPr/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Доля устраненных нарушений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20" name="Shape 5624"/>
          <p:cNvSpPr/>
          <p:nvPr/>
        </p:nvSpPr>
        <p:spPr>
          <a:xfrm>
            <a:off x="6474929" y="5736553"/>
            <a:ext cx="4419310" cy="648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>
              <a:buClr>
                <a:srgbClr val="000000"/>
              </a:buClr>
              <a:defRPr/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Количество жалоб поступивших в КНО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22" name="Shape 5624"/>
          <p:cNvSpPr/>
          <p:nvPr/>
        </p:nvSpPr>
        <p:spPr>
          <a:xfrm>
            <a:off x="3208099" y="1611361"/>
            <a:ext cx="8164192" cy="3793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Количестве профилактических и контрольных (надзорных) мероприятий</a:t>
            </a:r>
          </a:p>
        </p:txBody>
      </p:sp>
      <p:sp>
        <p:nvSpPr>
          <p:cNvPr id="25" name="Shape 5624"/>
          <p:cNvSpPr/>
          <p:nvPr/>
        </p:nvSpPr>
        <p:spPr>
          <a:xfrm>
            <a:off x="3208099" y="2085699"/>
            <a:ext cx="8164192" cy="3793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Количестве выявленных нарушений</a:t>
            </a:r>
          </a:p>
        </p:txBody>
      </p:sp>
      <p:sp>
        <p:nvSpPr>
          <p:cNvPr id="27" name="Shape 5624"/>
          <p:cNvSpPr/>
          <p:nvPr/>
        </p:nvSpPr>
        <p:spPr>
          <a:xfrm>
            <a:off x="3208099" y="2560037"/>
            <a:ext cx="8164192" cy="3793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Количестве лиц, привлеченных к ответственности</a:t>
            </a:r>
          </a:p>
        </p:txBody>
      </p:sp>
      <p:sp>
        <p:nvSpPr>
          <p:cNvPr id="29" name="Shape 5624"/>
          <p:cNvSpPr/>
          <p:nvPr/>
        </p:nvSpPr>
        <p:spPr>
          <a:xfrm>
            <a:off x="3208099" y="3021707"/>
            <a:ext cx="8164192" cy="3793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Количестве и размере административных штрафов</a:t>
            </a:r>
          </a:p>
        </p:txBody>
      </p:sp>
      <p:sp>
        <p:nvSpPr>
          <p:cNvPr id="30" name="Shape 5624"/>
          <p:cNvSpPr/>
          <p:nvPr/>
        </p:nvSpPr>
        <p:spPr>
          <a:xfrm>
            <a:off x="141608" y="2180709"/>
            <a:ext cx="2811142" cy="758656"/>
          </a:xfrm>
          <a:prstGeom prst="roundRect">
            <a:avLst/>
          </a:prstGeom>
          <a:gradFill>
            <a:gsLst>
              <a:gs pos="0">
                <a:srgbClr val="0077C8"/>
              </a:gs>
              <a:gs pos="100000">
                <a:srgbClr val="00ACB2"/>
              </a:gs>
            </a:gsLst>
            <a:lin ang="0" scaled="0"/>
          </a:gradFill>
          <a:ln w="38100"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>
              <a:buClr>
                <a:srgbClr val="000000"/>
              </a:buClr>
              <a:defRPr/>
            </a:pPr>
            <a:r>
              <a:rPr lang="ru-RU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Часть 7 статьи 30 Федерального закона № 248-ФЗ</a:t>
            </a:r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-38100" y="3796828"/>
            <a:ext cx="12230100" cy="43245"/>
          </a:xfrm>
          <a:prstGeom prst="line">
            <a:avLst/>
          </a:prstGeom>
          <a:ln w="50800">
            <a:gradFill>
              <a:gsLst>
                <a:gs pos="0">
                  <a:srgbClr val="0077C8"/>
                </a:gs>
                <a:gs pos="100000">
                  <a:srgbClr val="00B3A9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Скругленный прямоугольник 32"/>
          <p:cNvSpPr/>
          <p:nvPr/>
        </p:nvSpPr>
        <p:spPr>
          <a:xfrm>
            <a:off x="3574141" y="3972238"/>
            <a:ext cx="5043717" cy="602144"/>
          </a:xfrm>
          <a:prstGeom prst="roundRect">
            <a:avLst/>
          </a:prstGeom>
          <a:gradFill>
            <a:gsLst>
              <a:gs pos="0">
                <a:srgbClr val="0088C6"/>
              </a:gs>
              <a:gs pos="100000">
                <a:srgbClr val="00ACB2"/>
              </a:gs>
            </a:gsLst>
            <a:lin ang="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Примеры недопустимых ключевых показателей </a:t>
            </a:r>
          </a:p>
        </p:txBody>
      </p:sp>
      <p:sp>
        <p:nvSpPr>
          <p:cNvPr id="34" name="48/92">
            <a:extLst>
              <a:ext uri="{FF2B5EF4-FFF2-40B4-BE49-F238E27FC236}">
                <a16:creationId xmlns:a16="http://schemas.microsoft.com/office/drawing/2014/main" xmlns="" id="{4C921B4B-648F-43F6-A7B4-CDC1E8F59E77}"/>
              </a:ext>
            </a:extLst>
          </p:cNvPr>
          <p:cNvSpPr txBox="1"/>
          <p:nvPr/>
        </p:nvSpPr>
        <p:spPr>
          <a:xfrm>
            <a:off x="12057398" y="6650613"/>
            <a:ext cx="147476" cy="2359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/>
          <a:p>
            <a:pPr>
              <a:defRPr sz="1400">
                <a:solidFill>
                  <a:srgbClr val="000000"/>
                </a:solidFill>
                <a:latin typeface="Stem"/>
                <a:ea typeface="Stem"/>
                <a:cs typeface="Stem"/>
                <a:sym typeface="Stem"/>
              </a:defRPr>
            </a:pPr>
            <a:r>
              <a:rPr lang="ru-RU" sz="1200" dirty="0">
                <a:solidFill>
                  <a:srgbClr val="000000"/>
                </a:solidFill>
              </a:rPr>
              <a:t>3</a:t>
            </a:r>
            <a:endParaRPr sz="1050" dirty="0">
              <a:solidFill>
                <a:srgbClr val="AFAF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54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5622"/>
          <p:cNvSpPr/>
          <p:nvPr/>
        </p:nvSpPr>
        <p:spPr>
          <a:xfrm>
            <a:off x="639192" y="1362087"/>
            <a:ext cx="11097088" cy="49144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38100" dir="5880000" algn="t" rotWithShape="0">
              <a:prstClr val="black">
                <a:alpha val="50000"/>
              </a:prst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A5A5A5"/>
              </a:buClr>
              <a:buSzPct val="25000"/>
            </a:pPr>
            <a:endParaRPr lang="ru-RU" sz="1100" dirty="0" smtClean="0">
              <a:solidFill>
                <a:srgbClr val="A5A5A5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1" name="Прямоугольник">
            <a:extLst>
              <a:ext uri="{FF2B5EF4-FFF2-40B4-BE49-F238E27FC236}">
                <a16:creationId xmlns:a16="http://schemas.microsoft.com/office/drawing/2014/main" xmlns="" id="{2382DE2D-B1F8-4E2B-8E25-0CD50190F9DB}"/>
              </a:ext>
            </a:extLst>
          </p:cNvPr>
          <p:cNvSpPr/>
          <p:nvPr/>
        </p:nvSpPr>
        <p:spPr>
          <a:xfrm>
            <a:off x="0" y="-92323"/>
            <a:ext cx="12192000" cy="974393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600"/>
          </a:p>
        </p:txBody>
      </p:sp>
      <p:pic>
        <p:nvPicPr>
          <p:cNvPr id="23" name="Изображение" descr="Изображение">
            <a:extLst>
              <a:ext uri="{FF2B5EF4-FFF2-40B4-BE49-F238E27FC236}">
                <a16:creationId xmlns:a16="http://schemas.microsoft.com/office/drawing/2014/main" xmlns="" id="{49317716-5C8D-4B54-8CC4-FED60A4803E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81808" y="86623"/>
            <a:ext cx="1180966" cy="285658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Главная мысль слайда">
            <a:extLst>
              <a:ext uri="{FF2B5EF4-FFF2-40B4-BE49-F238E27FC236}">
                <a16:creationId xmlns:a16="http://schemas.microsoft.com/office/drawing/2014/main" xmlns="" id="{5AAA316B-5CA4-4081-8181-3CFCC076E8C1}"/>
              </a:ext>
            </a:extLst>
          </p:cNvPr>
          <p:cNvSpPr txBox="1">
            <a:spLocks/>
          </p:cNvSpPr>
          <p:nvPr/>
        </p:nvSpPr>
        <p:spPr>
          <a:xfrm>
            <a:off x="122558" y="86623"/>
            <a:ext cx="10323492" cy="640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ts val="4200"/>
              </a:spcBef>
              <a:buNone/>
              <a:defRPr sz="8000" b="0" kern="1200" spc="0">
                <a:solidFill>
                  <a:schemeClr val="tx1"/>
                </a:solidFill>
                <a:latin typeface="Stem"/>
                <a:ea typeface="Stem"/>
                <a:cs typeface="Stem"/>
                <a:sym typeface="Stem"/>
              </a:defRPr>
            </a:lvl1pPr>
          </a:lstStyle>
          <a:p>
            <a:r>
              <a:rPr lang="ru-RU" sz="2800" dirty="0" smtClean="0">
                <a:solidFill>
                  <a:schemeClr val="bg1"/>
                </a:solidFill>
                <a:latin typeface="Stem Medium" panose="020B0503020203020204" pitchFamily="34" charset="0"/>
                <a:ea typeface="Stem Medium" panose="020B0503020203020204" pitchFamily="34" charset="0"/>
              </a:rPr>
              <a:t>Структура ключевого показателя</a:t>
            </a:r>
            <a:endParaRPr lang="ru-RU" sz="2800" dirty="0">
              <a:solidFill>
                <a:schemeClr val="bg1"/>
              </a:solidFill>
              <a:latin typeface="Stem Medium" panose="020B0503020203020204" pitchFamily="34" charset="0"/>
              <a:ea typeface="Stem Medium" panose="020B050302020302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461991" y="1061016"/>
            <a:ext cx="5268018" cy="602144"/>
          </a:xfrm>
          <a:prstGeom prst="roundRect">
            <a:avLst/>
          </a:prstGeom>
          <a:gradFill>
            <a:gsLst>
              <a:gs pos="0">
                <a:srgbClr val="0078C8"/>
              </a:gs>
              <a:gs pos="100000">
                <a:srgbClr val="00ACB2"/>
              </a:gs>
            </a:gsLst>
            <a:lin ang="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Пример ключевого показателя </a:t>
            </a:r>
            <a:b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(выявление скрытого вреда)</a:t>
            </a:r>
          </a:p>
        </p:txBody>
      </p:sp>
      <p:sp>
        <p:nvSpPr>
          <p:cNvPr id="22" name="Shape 5624"/>
          <p:cNvSpPr/>
          <p:nvPr/>
        </p:nvSpPr>
        <p:spPr>
          <a:xfrm>
            <a:off x="947024" y="1915291"/>
            <a:ext cx="10297949" cy="100469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ru-RU" sz="1600" b="1" u="sng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Ключевым показателем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 государственного надзора в сфере оборота</a:t>
            </a:r>
          </a:p>
          <a:p>
            <a:pPr lvl="0">
              <a:buClr>
                <a:srgbClr val="000000"/>
              </a:buClr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древесины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является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соотношение фактического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объема заготовленной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древесины к общему объему древесины, вывезенной с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лесосек, в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отчетном году</a:t>
            </a:r>
          </a:p>
        </p:txBody>
      </p:sp>
      <p:sp>
        <p:nvSpPr>
          <p:cNvPr id="28" name="Shape 5624"/>
          <p:cNvSpPr/>
          <p:nvPr/>
        </p:nvSpPr>
        <p:spPr>
          <a:xfrm>
            <a:off x="1820222" y="3744734"/>
            <a:ext cx="8164192" cy="184434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Clr>
                <a:srgbClr val="000000"/>
              </a:buClr>
              <a:defRPr/>
            </a:pP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461991" y="3424620"/>
            <a:ext cx="5268019" cy="602144"/>
          </a:xfrm>
          <a:prstGeom prst="roundRect">
            <a:avLst/>
          </a:prstGeom>
          <a:gradFill>
            <a:gsLst>
              <a:gs pos="0">
                <a:srgbClr val="0078C8"/>
              </a:gs>
              <a:gs pos="100000">
                <a:srgbClr val="00ACB2"/>
              </a:gs>
            </a:gsLst>
            <a:lin ang="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Расчетная формула ключевого показателя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820222" y="4080681"/>
                <a:ext cx="1500667" cy="6574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>
                          <a:latin typeface="Cambria Math" panose="02040503050406030204" pitchFamily="18" charset="0"/>
                          <a:cs typeface="Arial" panose="020B0604020202020204" pitchFamily="34" charset="0"/>
                          <a:sym typeface="Calibri"/>
                        </a:rPr>
                        <m:t>КП=</m:t>
                      </m:r>
                      <m:f>
                        <m:fPr>
                          <m:ctrlPr>
                            <a:rPr lang="ru-RU" b="1" i="1">
                              <a:latin typeface="Cambria Math"/>
                              <a:cs typeface="Arial" panose="020B0604020202020204" pitchFamily="34" charset="0"/>
                              <a:sym typeface="Calibri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1" i="1">
                                  <a:latin typeface="Cambria Math"/>
                                  <a:cs typeface="Arial" panose="020B0604020202020204" pitchFamily="34" charset="0"/>
                                  <a:sym typeface="Calibri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Calibri"/>
                                </a:rPr>
                                <m:t>𝑽</m:t>
                              </m:r>
                            </m:e>
                            <m:sub>
                              <m:r>
                                <a:rPr lang="ru-RU" b="1" i="1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Calibri"/>
                                </a:rPr>
                                <m:t>заг.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b="1" i="1">
                                  <a:latin typeface="Cambria Math"/>
                                  <a:cs typeface="Arial" panose="020B0604020202020204" pitchFamily="34" charset="0"/>
                                  <a:sym typeface="Calibri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Calibri"/>
                                </a:rPr>
                                <m:t>𝑽</m:t>
                              </m:r>
                            </m:e>
                            <m:sub>
                              <m:r>
                                <a:rPr lang="ru-RU" b="1" i="1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  <a:sym typeface="Calibri"/>
                                </a:rPr>
                                <m:t>вывез.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0222" y="4080681"/>
                <a:ext cx="1500667" cy="65748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3320889" y="4085269"/>
                <a:ext cx="6663525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1400" b="1" i="1">
                            <a:latin typeface="Cambria Math"/>
                            <a:cs typeface="Arial" panose="020B0604020202020204" pitchFamily="34" charset="0"/>
                            <a:sym typeface="Calibri"/>
                          </a:rPr>
                        </m:ctrlPr>
                      </m:sSubPr>
                      <m:e>
                        <m:r>
                          <a:rPr lang="en-US" sz="1400" b="1" i="1"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Calibri"/>
                          </a:rPr>
                          <m:t>𝑽</m:t>
                        </m:r>
                      </m:e>
                      <m:sub>
                        <m:r>
                          <a:rPr lang="ru-RU" sz="1400" b="1" i="1"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Calibri"/>
                          </a:rPr>
                          <m:t>заг.</m:t>
                        </m:r>
                      </m:sub>
                    </m:sSub>
                  </m:oMath>
                </a14:m>
                <a:r>
                  <a:rPr lang="ru-RU" sz="1400" dirty="0">
                    <a:latin typeface="Arial" panose="020B0604020202020204" pitchFamily="34" charset="0"/>
                    <a:cs typeface="Arial" panose="020B0604020202020204" pitchFamily="34" charset="0"/>
                  </a:rPr>
                  <a:t>- </a:t>
                </a:r>
                <a:r>
                  <a:rPr lang="ru-RU" sz="1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объем фактической заготовки древесины в отчетном году (куб. м)</a:t>
                </a: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0889" y="4085269"/>
                <a:ext cx="6663525" cy="307777"/>
              </a:xfrm>
              <a:prstGeom prst="rect">
                <a:avLst/>
              </a:prstGeom>
              <a:blipFill>
                <a:blip r:embed="rId5"/>
                <a:stretch>
                  <a:fillRect t="-3922" b="-196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Прямоугольник 35"/>
              <p:cNvSpPr/>
              <p:nvPr/>
            </p:nvSpPr>
            <p:spPr>
              <a:xfrm>
                <a:off x="3320890" y="4425803"/>
                <a:ext cx="6663524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1400" b="1" i="1" smtClean="0">
                            <a:latin typeface="Cambria Math"/>
                            <a:cs typeface="Arial" panose="020B0604020202020204" pitchFamily="34" charset="0"/>
                            <a:sym typeface="Calibri"/>
                          </a:rPr>
                        </m:ctrlPr>
                      </m:sSubPr>
                      <m:e>
                        <m:r>
                          <a:rPr lang="en-US" sz="1400" b="1" i="1"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Calibri"/>
                          </a:rPr>
                          <m:t>𝑽</m:t>
                        </m:r>
                      </m:e>
                      <m:sub>
                        <m:r>
                          <a:rPr lang="ru-RU" sz="1400" b="1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Calibri"/>
                          </a:rPr>
                          <m:t>вывез</m:t>
                        </m:r>
                        <m:r>
                          <a:rPr lang="ru-RU" sz="1400" b="1" i="1"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Calibri"/>
                          </a:rPr>
                          <m:t>.</m:t>
                        </m:r>
                      </m:sub>
                    </m:sSub>
                  </m:oMath>
                </a14:m>
                <a:r>
                  <a:rPr lang="ru-RU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- </a:t>
                </a:r>
                <a:r>
                  <a:rPr lang="ru-RU" sz="1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объем </a:t>
                </a:r>
                <a:r>
                  <a:rPr lang="ru-RU" sz="1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древесины, вывезенной с лесосек в отчетном году (</a:t>
                </a:r>
                <a:r>
                  <a:rPr lang="ru-RU" sz="14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куб.м</a:t>
                </a:r>
                <a:r>
                  <a:rPr lang="ru-RU" sz="1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6" name="Прямоугольник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0890" y="4425803"/>
                <a:ext cx="6663524" cy="307777"/>
              </a:xfrm>
              <a:prstGeom prst="rect">
                <a:avLst/>
              </a:prstGeom>
              <a:blipFill>
                <a:blip r:embed="rId6"/>
                <a:stretch>
                  <a:fillRect t="-3922" b="-196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Скругленный прямоугольник 36"/>
          <p:cNvSpPr/>
          <p:nvPr/>
        </p:nvSpPr>
        <p:spPr>
          <a:xfrm>
            <a:off x="3382049" y="4990193"/>
            <a:ext cx="5040537" cy="43467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>
            <a:solidFill>
              <a:srgbClr val="00A1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Целевым значением ключевого </a:t>
            </a:r>
            <a:r>
              <a:rPr lang="ru-RU" sz="1200" b="1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показателя является значение равное </a:t>
            </a:r>
            <a:r>
              <a:rPr lang="ru-RU" sz="1200" b="1" u="sng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 и более </a:t>
            </a:r>
            <a:endParaRPr lang="ru-RU" sz="1200" b="1" u="sng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48/92">
            <a:extLst>
              <a:ext uri="{FF2B5EF4-FFF2-40B4-BE49-F238E27FC236}">
                <a16:creationId xmlns:a16="http://schemas.microsoft.com/office/drawing/2014/main" xmlns="" id="{4C921B4B-648F-43F6-A7B4-CDC1E8F59E77}"/>
              </a:ext>
            </a:extLst>
          </p:cNvPr>
          <p:cNvSpPr txBox="1"/>
          <p:nvPr/>
        </p:nvSpPr>
        <p:spPr>
          <a:xfrm>
            <a:off x="12057398" y="6650613"/>
            <a:ext cx="150682" cy="2359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/>
          <a:p>
            <a:pPr>
              <a:defRPr sz="1400">
                <a:solidFill>
                  <a:srgbClr val="000000"/>
                </a:solidFill>
                <a:latin typeface="Stem"/>
                <a:ea typeface="Stem"/>
                <a:cs typeface="Stem"/>
                <a:sym typeface="Stem"/>
              </a:defRPr>
            </a:pPr>
            <a:r>
              <a:rPr lang="ru-RU" sz="1200" dirty="0">
                <a:solidFill>
                  <a:srgbClr val="000000"/>
                </a:solidFill>
              </a:rPr>
              <a:t>4</a:t>
            </a:r>
            <a:endParaRPr sz="1050" dirty="0">
              <a:solidFill>
                <a:srgbClr val="AFAF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69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5622"/>
          <p:cNvSpPr/>
          <p:nvPr/>
        </p:nvSpPr>
        <p:spPr>
          <a:xfrm>
            <a:off x="6358207" y="4534359"/>
            <a:ext cx="5604567" cy="218661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38100" dir="5880000" algn="t" rotWithShape="0">
              <a:prstClr val="black">
                <a:alpha val="50000"/>
              </a:prst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A5A5A5"/>
              </a:buClr>
              <a:buSzPct val="25000"/>
            </a:pPr>
            <a:endParaRPr lang="ru-RU" sz="1100" dirty="0" smtClean="0">
              <a:solidFill>
                <a:srgbClr val="A5A5A5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2" name="Shape 5622"/>
          <p:cNvSpPr/>
          <p:nvPr/>
        </p:nvSpPr>
        <p:spPr>
          <a:xfrm>
            <a:off x="230154" y="4534359"/>
            <a:ext cx="5604567" cy="218661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38100" dir="5880000" algn="t" rotWithShape="0">
              <a:prstClr val="black">
                <a:alpha val="50000"/>
              </a:prst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A5A5A5"/>
              </a:buClr>
              <a:buSzPct val="25000"/>
            </a:pPr>
            <a:endParaRPr lang="ru-RU" sz="1100" dirty="0" smtClean="0">
              <a:solidFill>
                <a:srgbClr val="A5A5A5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1" name="Прямоугольник">
            <a:extLst>
              <a:ext uri="{FF2B5EF4-FFF2-40B4-BE49-F238E27FC236}">
                <a16:creationId xmlns:a16="http://schemas.microsoft.com/office/drawing/2014/main" xmlns="" id="{2382DE2D-B1F8-4E2B-8E25-0CD50190F9DB}"/>
              </a:ext>
            </a:extLst>
          </p:cNvPr>
          <p:cNvSpPr/>
          <p:nvPr/>
        </p:nvSpPr>
        <p:spPr>
          <a:xfrm>
            <a:off x="0" y="-92323"/>
            <a:ext cx="12192000" cy="974393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600"/>
          </a:p>
        </p:txBody>
      </p:sp>
      <p:pic>
        <p:nvPicPr>
          <p:cNvPr id="23" name="Изображение" descr="Изображение">
            <a:extLst>
              <a:ext uri="{FF2B5EF4-FFF2-40B4-BE49-F238E27FC236}">
                <a16:creationId xmlns:a16="http://schemas.microsoft.com/office/drawing/2014/main" xmlns="" id="{49317716-5C8D-4B54-8CC4-FED60A4803E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81808" y="86623"/>
            <a:ext cx="1180966" cy="285658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Главная мысль слайда">
            <a:extLst>
              <a:ext uri="{FF2B5EF4-FFF2-40B4-BE49-F238E27FC236}">
                <a16:creationId xmlns:a16="http://schemas.microsoft.com/office/drawing/2014/main" xmlns="" id="{5AAA316B-5CA4-4081-8181-3CFCC076E8C1}"/>
              </a:ext>
            </a:extLst>
          </p:cNvPr>
          <p:cNvSpPr txBox="1">
            <a:spLocks/>
          </p:cNvSpPr>
          <p:nvPr/>
        </p:nvSpPr>
        <p:spPr>
          <a:xfrm>
            <a:off x="122558" y="86623"/>
            <a:ext cx="10323492" cy="640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ts val="4200"/>
              </a:spcBef>
              <a:buNone/>
              <a:defRPr sz="8000" b="0" kern="1200" spc="0">
                <a:solidFill>
                  <a:schemeClr val="tx1"/>
                </a:solidFill>
                <a:latin typeface="Stem"/>
                <a:ea typeface="Stem"/>
                <a:cs typeface="Stem"/>
                <a:sym typeface="Stem"/>
              </a:defRPr>
            </a:lvl1pPr>
          </a:lstStyle>
          <a:p>
            <a:r>
              <a:rPr lang="ru-RU" sz="2800" dirty="0" smtClean="0">
                <a:solidFill>
                  <a:schemeClr val="bg1"/>
                </a:solidFill>
                <a:latin typeface="Stem Medium" panose="020B0503020203020204" pitchFamily="34" charset="0"/>
                <a:ea typeface="Stem Medium" panose="020B0503020203020204" pitchFamily="34" charset="0"/>
              </a:rPr>
              <a:t>Подходы к индикаторам риска</a:t>
            </a:r>
            <a:endParaRPr lang="ru-RU" sz="2800" dirty="0">
              <a:solidFill>
                <a:schemeClr val="bg1"/>
              </a:solidFill>
              <a:latin typeface="Stem Medium" panose="020B0503020203020204" pitchFamily="34" charset="0"/>
              <a:ea typeface="Stem Medium" panose="020B0503020203020204" pitchFamily="34" charset="0"/>
            </a:endParaRPr>
          </a:p>
        </p:txBody>
      </p:sp>
      <p:sp>
        <p:nvSpPr>
          <p:cNvPr id="15" name="Shape 5622"/>
          <p:cNvSpPr/>
          <p:nvPr/>
        </p:nvSpPr>
        <p:spPr>
          <a:xfrm>
            <a:off x="452208" y="1202674"/>
            <a:ext cx="10425342" cy="248551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38100" dir="5880000" algn="t" rotWithShape="0">
              <a:prstClr val="black">
                <a:alpha val="50000"/>
              </a:prst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A5A5A5"/>
              </a:buClr>
              <a:buSzPct val="25000"/>
            </a:pPr>
            <a:endParaRPr lang="ru-RU" sz="1100" dirty="0" smtClean="0">
              <a:solidFill>
                <a:srgbClr val="A5A5A5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2558" y="944171"/>
            <a:ext cx="3883739" cy="602144"/>
          </a:xfrm>
          <a:prstGeom prst="roundRect">
            <a:avLst/>
          </a:prstGeom>
          <a:gradFill>
            <a:gsLst>
              <a:gs pos="0">
                <a:srgbClr val="0088C6"/>
              </a:gs>
              <a:gs pos="100000">
                <a:srgbClr val="00ACB2"/>
              </a:gs>
            </a:gsLst>
            <a:lin ang="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Индикатор риска нарушения обязательных требований</a:t>
            </a:r>
          </a:p>
        </p:txBody>
      </p:sp>
      <p:sp>
        <p:nvSpPr>
          <p:cNvPr id="17" name="Shape 5624"/>
          <p:cNvSpPr/>
          <p:nvPr/>
        </p:nvSpPr>
        <p:spPr>
          <a:xfrm>
            <a:off x="622217" y="1597701"/>
            <a:ext cx="4873708" cy="3793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just">
              <a:buClr>
                <a:srgbClr val="000000"/>
              </a:buClr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Не является самостоятельным нарушением </a:t>
            </a:r>
          </a:p>
        </p:txBody>
      </p:sp>
      <p:sp>
        <p:nvSpPr>
          <p:cNvPr id="22" name="Shape 5624"/>
          <p:cNvSpPr/>
          <p:nvPr/>
        </p:nvSpPr>
        <p:spPr>
          <a:xfrm>
            <a:off x="622217" y="2074861"/>
            <a:ext cx="4873708" cy="80423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just">
              <a:buClr>
                <a:srgbClr val="000000"/>
              </a:buClr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Не является «классическим» основанием для проведения внепланового КНМ (жалобы, заявления и т.д.)</a:t>
            </a:r>
          </a:p>
        </p:txBody>
      </p:sp>
      <p:sp>
        <p:nvSpPr>
          <p:cNvPr id="25" name="Shape 5624"/>
          <p:cNvSpPr/>
          <p:nvPr/>
        </p:nvSpPr>
        <p:spPr>
          <a:xfrm>
            <a:off x="5727124" y="2847321"/>
            <a:ext cx="4873708" cy="60319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just">
              <a:buClr>
                <a:srgbClr val="000000"/>
              </a:buClr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Высокая степень вероятности </a:t>
            </a:r>
            <a:r>
              <a:rPr lang="ru-RU" sz="1600" b="1" u="sng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совершенных или совершаемых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нарушений</a:t>
            </a:r>
          </a:p>
        </p:txBody>
      </p:sp>
      <p:sp>
        <p:nvSpPr>
          <p:cNvPr id="27" name="Shape 5624"/>
          <p:cNvSpPr/>
          <p:nvPr/>
        </p:nvSpPr>
        <p:spPr>
          <a:xfrm>
            <a:off x="622217" y="2976925"/>
            <a:ext cx="4873708" cy="47359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Не является устойчивой характеристикой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28" name="Shape 5624"/>
          <p:cNvSpPr/>
          <p:nvPr/>
        </p:nvSpPr>
        <p:spPr>
          <a:xfrm>
            <a:off x="5727124" y="1597701"/>
            <a:ext cx="4873708" cy="50893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Выявляется без взаимодействия с контролируемым лицом</a:t>
            </a:r>
          </a:p>
        </p:txBody>
      </p:sp>
      <p:sp>
        <p:nvSpPr>
          <p:cNvPr id="29" name="Shape 5624"/>
          <p:cNvSpPr/>
          <p:nvPr/>
        </p:nvSpPr>
        <p:spPr>
          <a:xfrm>
            <a:off x="5727124" y="2174542"/>
            <a:ext cx="4873708" cy="6048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1C2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Позволяет точно определить момент срабатывания и контролируемое лицо</a:t>
            </a: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-19050" y="3850961"/>
            <a:ext cx="12230100" cy="43245"/>
          </a:xfrm>
          <a:prstGeom prst="line">
            <a:avLst/>
          </a:prstGeom>
          <a:ln w="50800">
            <a:gradFill>
              <a:gsLst>
                <a:gs pos="0">
                  <a:srgbClr val="0077C8"/>
                </a:gs>
                <a:gs pos="100000">
                  <a:srgbClr val="00B3A9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Скругленный прямоугольник 30"/>
          <p:cNvSpPr/>
          <p:nvPr/>
        </p:nvSpPr>
        <p:spPr>
          <a:xfrm>
            <a:off x="4722039" y="3969538"/>
            <a:ext cx="2747922" cy="489489"/>
          </a:xfrm>
          <a:prstGeom prst="roundRect">
            <a:avLst/>
          </a:prstGeom>
          <a:gradFill>
            <a:gsLst>
              <a:gs pos="0">
                <a:srgbClr val="0077C8"/>
              </a:gs>
              <a:gs pos="100000">
                <a:srgbClr val="00ACB2"/>
              </a:gs>
            </a:gsLst>
            <a:lin ang="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Примеры</a:t>
            </a:r>
          </a:p>
        </p:txBody>
      </p:sp>
      <p:sp>
        <p:nvSpPr>
          <p:cNvPr id="34" name="Shape 5624"/>
          <p:cNvSpPr/>
          <p:nvPr/>
        </p:nvSpPr>
        <p:spPr>
          <a:xfrm>
            <a:off x="425575" y="4649947"/>
            <a:ext cx="5274916" cy="92966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3CF73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just">
              <a:buClr>
                <a:srgbClr val="000000"/>
              </a:buClr>
              <a:defRPr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Объем (куб. м) древесины, проданной за последние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/>
            </a:r>
            <a:b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3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календарных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года, превышает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суммарный объем (куб. м) заготовленной и приобретенной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древесины </a:t>
            </a:r>
            <a:b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за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последние 3 календарных года.</a:t>
            </a:r>
          </a:p>
        </p:txBody>
      </p:sp>
      <p:sp>
        <p:nvSpPr>
          <p:cNvPr id="35" name="Shape 5624"/>
          <p:cNvSpPr/>
          <p:nvPr/>
        </p:nvSpPr>
        <p:spPr>
          <a:xfrm>
            <a:off x="421613" y="5755165"/>
            <a:ext cx="5274916" cy="883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3CF73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just">
              <a:buClr>
                <a:srgbClr val="000000"/>
              </a:buClr>
              <a:defRPr/>
            </a:pP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5 фактов ложного срабатывания охранной сигнализации в хранилище контролируемого лица </a:t>
            </a:r>
            <a:b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 течение календарного месяца.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36" name="Shape 5624"/>
          <p:cNvSpPr/>
          <p:nvPr/>
        </p:nvSpPr>
        <p:spPr>
          <a:xfrm>
            <a:off x="6523032" y="4649947"/>
            <a:ext cx="5274916" cy="114787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just">
              <a:buClr>
                <a:srgbClr val="000000"/>
              </a:buClr>
              <a:defRPr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Поступление двух и более сообщений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о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возможном нарушении юридическим лицом, индивидуальным предпринимателем условий заключенного с ним договора аренды земельного участка, расположенного в границах национального парка.</a:t>
            </a:r>
          </a:p>
        </p:txBody>
      </p:sp>
      <p:sp>
        <p:nvSpPr>
          <p:cNvPr id="37" name="Shape 5624"/>
          <p:cNvSpPr/>
          <p:nvPr/>
        </p:nvSpPr>
        <p:spPr>
          <a:xfrm>
            <a:off x="6523032" y="5879457"/>
            <a:ext cx="5274916" cy="7587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lIns="91425" tIns="45700" rIns="91425" bIns="45700" anchor="ctr" anchorCtr="0">
            <a:noAutofit/>
          </a:bodyPr>
          <a:lstStyle/>
          <a:p>
            <a:pPr lvl="0" algn="just">
              <a:buClr>
                <a:srgbClr val="000000"/>
              </a:buClr>
              <a:defRPr/>
            </a:pP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Отсутствие контролируемого лица по адресу регистрации либо фактического осуществления деятельности.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39" name="48/92">
            <a:extLst>
              <a:ext uri="{FF2B5EF4-FFF2-40B4-BE49-F238E27FC236}">
                <a16:creationId xmlns:a16="http://schemas.microsoft.com/office/drawing/2014/main" xmlns="" id="{4C921B4B-648F-43F6-A7B4-CDC1E8F59E77}"/>
              </a:ext>
            </a:extLst>
          </p:cNvPr>
          <p:cNvSpPr txBox="1"/>
          <p:nvPr/>
        </p:nvSpPr>
        <p:spPr>
          <a:xfrm>
            <a:off x="12057398" y="6650613"/>
            <a:ext cx="147476" cy="2359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/>
          <a:p>
            <a:pPr>
              <a:defRPr sz="1400">
                <a:solidFill>
                  <a:srgbClr val="000000"/>
                </a:solidFill>
                <a:latin typeface="Stem"/>
                <a:ea typeface="Stem"/>
                <a:cs typeface="Stem"/>
                <a:sym typeface="Stem"/>
              </a:defRPr>
            </a:pPr>
            <a:r>
              <a:rPr lang="ru-RU" sz="1200" dirty="0">
                <a:solidFill>
                  <a:srgbClr val="000000"/>
                </a:solidFill>
              </a:rPr>
              <a:t>5</a:t>
            </a:r>
            <a:endParaRPr sz="1050" dirty="0">
              <a:solidFill>
                <a:srgbClr val="AFAF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42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2931</TotalTime>
  <Words>435</Words>
  <Application>Microsoft Office PowerPoint</Application>
  <PresentationFormat>Произвольный</PresentationFormat>
  <Paragraphs>70</Paragraphs>
  <Slides>6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6</vt:i4>
      </vt:variant>
    </vt:vector>
  </HeadingPairs>
  <TitlesOfParts>
    <vt:vector size="8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Руденко Алена Васильевна</dc:creator>
  <cp:lastModifiedBy>Олеся Владимировна Аверченко</cp:lastModifiedBy>
  <cp:revision>221</cp:revision>
  <cp:lastPrinted>2021-10-28T18:28:01Z</cp:lastPrinted>
  <dcterms:created xsi:type="dcterms:W3CDTF">2021-06-02T18:24:41Z</dcterms:created>
  <dcterms:modified xsi:type="dcterms:W3CDTF">2021-10-29T10:20:24Z</dcterms:modified>
</cp:coreProperties>
</file>