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sldIdLst>
    <p:sldId id="256" r:id="rId2"/>
    <p:sldId id="263" r:id="rId3"/>
    <p:sldId id="258" r:id="rId4"/>
    <p:sldId id="265" r:id="rId5"/>
    <p:sldId id="296" r:id="rId6"/>
    <p:sldId id="290" r:id="rId7"/>
    <p:sldId id="299" r:id="rId8"/>
    <p:sldId id="287" r:id="rId9"/>
    <p:sldId id="291" r:id="rId10"/>
    <p:sldId id="292" r:id="rId11"/>
    <p:sldId id="293" r:id="rId12"/>
    <p:sldId id="289" r:id="rId13"/>
    <p:sldId id="301" r:id="rId14"/>
    <p:sldId id="297" r:id="rId15"/>
    <p:sldId id="298" r:id="rId16"/>
    <p:sldId id="295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CDF3F3"/>
    <a:srgbClr val="CFD6D7"/>
    <a:srgbClr val="0D312F"/>
    <a:srgbClr val="FC1C51"/>
    <a:srgbClr val="FA3279"/>
    <a:srgbClr val="8BF9EF"/>
    <a:srgbClr val="BDED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4" autoAdjust="0"/>
    <p:restoredTop sz="94717" autoAdjust="0"/>
  </p:normalViewPr>
  <p:slideViewPr>
    <p:cSldViewPr>
      <p:cViewPr varScale="1">
        <p:scale>
          <a:sx n="99" d="100"/>
          <a:sy n="99" d="100"/>
        </p:scale>
        <p:origin x="-2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40;&#1085;&#1076;&#1088;&#1077;&#1081;.Master\Desktop\&#1055;&#1088;&#1086;&#1077;&#1082;&#1090;&#1099;\&#1052;&#1072;&#1088;&#1082;&#1077;&#1090;&#1080;&#1085;&#1075;\&#1054;&#1090;&#1095;&#1077;&#1090;-&#1061;&#1052;&#1040;&#1054;\&#1057;&#1090;&#1072;&#1090;&#1080;&#1089;&#1090;&#1080;&#1082;&#1072;%20&#1057;&#1060;&#1054;%20&#1080;%20&#1061;&#1052;&#1040;&#1054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40;&#1085;&#1076;&#1088;&#1077;&#1081;.Master\Desktop\&#1055;&#1088;&#1086;&#1077;&#1082;&#1090;&#1099;\&#1052;&#1072;&#1088;&#1082;&#1077;&#1090;&#1080;&#1085;&#1075;\&#1054;&#1090;&#1095;&#1077;&#1090;-&#1061;&#1052;&#1040;&#1054;\&#1057;&#1090;&#1072;&#1090;&#1080;&#1089;&#1090;&#1080;&#1082;&#1072;%20&#1057;&#1060;&#1054;%20&#1080;%20&#1061;&#1052;&#1040;&#1054;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1100" b="1" i="0" baseline="0" dirty="0" smtClean="0">
                <a:latin typeface="Times New Roman" pitchFamily="18" charset="0"/>
                <a:cs typeface="Times New Roman" pitchFamily="18" charset="0"/>
              </a:rPr>
              <a:t>Сравнение </a:t>
            </a:r>
            <a:r>
              <a:rPr lang="ru-RU" sz="1100" b="1" i="0" baseline="0" dirty="0">
                <a:latin typeface="Times New Roman" pitchFamily="18" charset="0"/>
                <a:cs typeface="Times New Roman" pitchFamily="18" charset="0"/>
              </a:rPr>
              <a:t>закупочных цен на продукты переработки кедрового ореха в разных регионах в 2011г.</a:t>
            </a:r>
          </a:p>
        </c:rich>
      </c:tx>
      <c:layout/>
    </c:title>
    <c:view3D>
      <c:rAngAx val="1"/>
    </c:view3D>
    <c:sideWall>
      <c:sp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</c:spPr>
    </c:sideWall>
    <c:backWall>
      <c:sp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</c:spPr>
    </c:backWall>
    <c:plotArea>
      <c:layout>
        <c:manualLayout>
          <c:layoutTarget val="inner"/>
          <c:xMode val="edge"/>
          <c:yMode val="edge"/>
          <c:x val="0.25557249677786742"/>
          <c:y val="0.26274946811813499"/>
          <c:w val="0.70575003336448783"/>
          <c:h val="0.45632239290242538"/>
        </c:manualLayout>
      </c:layout>
      <c:bar3DChart>
        <c:barDir val="col"/>
        <c:grouping val="clustered"/>
        <c:ser>
          <c:idx val="0"/>
          <c:order val="0"/>
          <c:tx>
            <c:strRef>
              <c:f>Статистика_орех!$B$65:$C$65</c:f>
              <c:strCache>
                <c:ptCount val="1"/>
                <c:pt idx="0">
                  <c:v>Шишка*</c:v>
                </c:pt>
              </c:strCache>
            </c:strRef>
          </c:tx>
          <c:spPr>
            <a:solidFill>
              <a:srgbClr val="1808E8"/>
            </a:solidFill>
          </c:spPr>
          <c:cat>
            <c:strRef>
              <c:f>Статистика_орех!$D$64:$G$64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Статистика_орех!$D$65:$G$65</c:f>
              <c:numCache>
                <c:formatCode>0</c:formatCode>
                <c:ptCount val="4"/>
                <c:pt idx="0">
                  <c:v>220</c:v>
                </c:pt>
                <c:pt idx="1">
                  <c:v>250</c:v>
                </c:pt>
                <c:pt idx="2">
                  <c:v>250</c:v>
                </c:pt>
                <c:pt idx="3">
                  <c:v>450</c:v>
                </c:pt>
              </c:numCache>
            </c:numRef>
          </c:val>
        </c:ser>
        <c:ser>
          <c:idx val="1"/>
          <c:order val="1"/>
          <c:tx>
            <c:strRef>
              <c:f>Статистика_орех!$B$66:$C$66</c:f>
              <c:strCache>
                <c:ptCount val="1"/>
                <c:pt idx="0">
                  <c:v>Сырец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Статистика_орех!$D$64:$G$64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Статистика_орех!$D$66:$G$66</c:f>
              <c:numCache>
                <c:formatCode>0</c:formatCode>
                <c:ptCount val="4"/>
                <c:pt idx="0">
                  <c:v>40</c:v>
                </c:pt>
                <c:pt idx="1">
                  <c:v>60</c:v>
                </c:pt>
                <c:pt idx="2">
                  <c:v>60</c:v>
                </c:pt>
                <c:pt idx="3">
                  <c:v>95</c:v>
                </c:pt>
              </c:numCache>
            </c:numRef>
          </c:val>
        </c:ser>
        <c:ser>
          <c:idx val="2"/>
          <c:order val="2"/>
          <c:tx>
            <c:strRef>
              <c:f>Статистика_орех!$B$67:$C$67</c:f>
              <c:strCache>
                <c:ptCount val="1"/>
                <c:pt idx="0">
                  <c:v>Товарный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Статистика_орех!$D$64:$G$64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Статистика_орех!$D$67:$G$67</c:f>
              <c:numCache>
                <c:formatCode>0</c:formatCode>
                <c:ptCount val="4"/>
                <c:pt idx="0">
                  <c:v>50</c:v>
                </c:pt>
                <c:pt idx="1">
                  <c:v>70</c:v>
                </c:pt>
                <c:pt idx="2">
                  <c:v>65</c:v>
                </c:pt>
                <c:pt idx="3">
                  <c:v>105</c:v>
                </c:pt>
              </c:numCache>
            </c:numRef>
          </c:val>
        </c:ser>
        <c:ser>
          <c:idx val="3"/>
          <c:order val="3"/>
          <c:tx>
            <c:strRef>
              <c:f>Статистика_орех!$B$68:$C$68</c:f>
              <c:strCache>
                <c:ptCount val="1"/>
                <c:pt idx="0">
                  <c:v>Ядро**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Статистика_орех!$D$64:$G$64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Статистика_орех!$D$68:$G$68</c:f>
              <c:numCache>
                <c:formatCode>0</c:formatCode>
                <c:ptCount val="4"/>
                <c:pt idx="0">
                  <c:v>190</c:v>
                </c:pt>
                <c:pt idx="1">
                  <c:v>240</c:v>
                </c:pt>
                <c:pt idx="2">
                  <c:v>210</c:v>
                </c:pt>
                <c:pt idx="3">
                  <c:v>330</c:v>
                </c:pt>
              </c:numCache>
            </c:numRef>
          </c:val>
        </c:ser>
        <c:shape val="cylinder"/>
        <c:axId val="71083136"/>
        <c:axId val="74870784"/>
        <c:axId val="0"/>
      </c:bar3DChart>
      <c:catAx>
        <c:axId val="71083136"/>
        <c:scaling>
          <c:orientation val="minMax"/>
        </c:scaling>
        <c:axPos val="b"/>
        <c:numFmt formatCode="General" sourceLinked="1"/>
        <c:majorTickMark val="none"/>
        <c:tickLblPos val="nextTo"/>
        <c:crossAx val="74870784"/>
        <c:crosses val="autoZero"/>
        <c:auto val="1"/>
        <c:lblAlgn val="ctr"/>
        <c:lblOffset val="100"/>
      </c:catAx>
      <c:valAx>
        <c:axId val="74870784"/>
        <c:scaling>
          <c:orientation val="minMax"/>
        </c:scaling>
        <c:axPos val="l"/>
        <c:majorGridlines>
          <c:spPr>
            <a:ln>
              <a:solidFill>
                <a:schemeClr val="tx1"/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Цена,</a:t>
                </a:r>
                <a:r>
                  <a:rPr lang="ru-RU" baseline="0"/>
                  <a:t> руб./кг</a:t>
                </a:r>
              </a:p>
            </c:rich>
          </c:tx>
          <c:layout/>
        </c:title>
        <c:numFmt formatCode="0" sourceLinked="1"/>
        <c:majorTickMark val="none"/>
        <c:tickLblPos val="nextTo"/>
        <c:crossAx val="7108313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>
            <a:solidFill>
              <a:sysClr val="windowText" lastClr="000000"/>
            </a:solidFill>
          </a:ln>
        </c:spPr>
      </c:dTable>
      <c:spPr>
        <a:ln w="12700" cmpd="thickThin">
          <a:noFill/>
        </a:ln>
      </c:spPr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1100" b="1" i="0" baseline="0" dirty="0" smtClean="0">
                <a:latin typeface="Times New Roman" pitchFamily="18" charset="0"/>
                <a:cs typeface="Times New Roman" pitchFamily="18" charset="0"/>
              </a:rPr>
              <a:t>Сравнение </a:t>
            </a:r>
            <a:r>
              <a:rPr lang="ru-RU" sz="1100" b="1" i="0" baseline="0" dirty="0">
                <a:latin typeface="Times New Roman" pitchFamily="18" charset="0"/>
                <a:cs typeface="Times New Roman" pitchFamily="18" charset="0"/>
              </a:rPr>
              <a:t>закупочных цен на свежий белый гриб в разных регионах  в 2011г.</a:t>
            </a:r>
          </a:p>
        </c:rich>
      </c:tx>
      <c:layout/>
    </c:title>
    <c:view3D>
      <c:rAngAx val="1"/>
    </c:view3D>
    <c:sideWall>
      <c:sp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</c:spPr>
    </c:sideWall>
    <c:backWall>
      <c:sp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</c:spPr>
    </c:backWall>
    <c:plotArea>
      <c:layout>
        <c:manualLayout>
          <c:layoutTarget val="inner"/>
          <c:xMode val="edge"/>
          <c:yMode val="edge"/>
          <c:x val="0.25557249677786692"/>
          <c:y val="0.26274946811813538"/>
          <c:w val="0.70575003336448627"/>
          <c:h val="0.45632239290242477"/>
        </c:manualLayout>
      </c:layout>
      <c:bar3DChart>
        <c:barDir val="col"/>
        <c:grouping val="clustered"/>
        <c:ser>
          <c:idx val="0"/>
          <c:order val="0"/>
          <c:tx>
            <c:strRef>
              <c:f>Статистика_грибы!$C$290</c:f>
              <c:strCache>
                <c:ptCount val="1"/>
                <c:pt idx="0">
                  <c:v>Экстра</c:v>
                </c:pt>
              </c:strCache>
            </c:strRef>
          </c:tx>
          <c:spPr>
            <a:solidFill>
              <a:srgbClr val="1808E8"/>
            </a:solidFill>
          </c:spPr>
          <c:cat>
            <c:strRef>
              <c:f>Статистика_грибы!$D$289:$G$289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Статистика_грибы!$D$290:$G$290</c:f>
              <c:numCache>
                <c:formatCode>General</c:formatCode>
                <c:ptCount val="4"/>
                <c:pt idx="0">
                  <c:v>75</c:v>
                </c:pt>
                <c:pt idx="1">
                  <c:v>90</c:v>
                </c:pt>
                <c:pt idx="2">
                  <c:v>95</c:v>
                </c:pt>
                <c:pt idx="3">
                  <c:v>150</c:v>
                </c:pt>
              </c:numCache>
            </c:numRef>
          </c:val>
        </c:ser>
        <c:ser>
          <c:idx val="1"/>
          <c:order val="1"/>
          <c:tx>
            <c:strRef>
              <c:f>Статистика_грибы!$C$291</c:f>
              <c:strCache>
                <c:ptCount val="1"/>
                <c:pt idx="0">
                  <c:v>1 сорт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Статистика_грибы!$D$289:$G$289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Статистика_грибы!$D$291:$G$291</c:f>
              <c:numCache>
                <c:formatCode>General</c:formatCode>
                <c:ptCount val="4"/>
                <c:pt idx="0">
                  <c:v>65</c:v>
                </c:pt>
                <c:pt idx="1">
                  <c:v>70</c:v>
                </c:pt>
                <c:pt idx="2">
                  <c:v>80</c:v>
                </c:pt>
                <c:pt idx="3">
                  <c:v>140</c:v>
                </c:pt>
              </c:numCache>
            </c:numRef>
          </c:val>
        </c:ser>
        <c:ser>
          <c:idx val="2"/>
          <c:order val="2"/>
          <c:tx>
            <c:strRef>
              <c:f>Статистика_грибы!$C$292</c:f>
              <c:strCache>
                <c:ptCount val="1"/>
                <c:pt idx="0">
                  <c:v>2 сорт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Статистика_грибы!$D$289:$G$289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Статистика_грибы!$D$292:$G$292</c:f>
              <c:numCache>
                <c:formatCode>General</c:formatCode>
                <c:ptCount val="4"/>
                <c:pt idx="0">
                  <c:v>60</c:v>
                </c:pt>
                <c:pt idx="1">
                  <c:v>60</c:v>
                </c:pt>
                <c:pt idx="2">
                  <c:v>65</c:v>
                </c:pt>
                <c:pt idx="3">
                  <c:v>120</c:v>
                </c:pt>
              </c:numCache>
            </c:numRef>
          </c:val>
        </c:ser>
        <c:ser>
          <c:idx val="3"/>
          <c:order val="3"/>
          <c:tx>
            <c:strRef>
              <c:f>Статистика_грибы!$C$293</c:f>
              <c:strCache>
                <c:ptCount val="1"/>
                <c:pt idx="0">
                  <c:v>3 сорт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Статистика_грибы!$D$289:$G$289</c:f>
              <c:strCache>
                <c:ptCount val="4"/>
                <c:pt idx="0">
                  <c:v>Алтайский край</c:v>
                </c:pt>
                <c:pt idx="1">
                  <c:v>Красноярский край</c:v>
                </c:pt>
                <c:pt idx="2">
                  <c:v>Томская область</c:v>
                </c:pt>
                <c:pt idx="3">
                  <c:v>ХМАО</c:v>
                </c:pt>
              </c:strCache>
            </c:strRef>
          </c:cat>
          <c:val>
            <c:numRef>
              <c:f>Статистика_грибы!$D$293:$G$293</c:f>
              <c:numCache>
                <c:formatCode>General</c:formatCode>
                <c:ptCount val="4"/>
                <c:pt idx="0">
                  <c:v>45</c:v>
                </c:pt>
                <c:pt idx="1">
                  <c:v>45</c:v>
                </c:pt>
                <c:pt idx="2">
                  <c:v>55</c:v>
                </c:pt>
                <c:pt idx="3">
                  <c:v>100</c:v>
                </c:pt>
              </c:numCache>
            </c:numRef>
          </c:val>
        </c:ser>
        <c:shape val="box"/>
        <c:axId val="75440128"/>
        <c:axId val="75441664"/>
        <c:axId val="0"/>
      </c:bar3DChart>
      <c:catAx>
        <c:axId val="75440128"/>
        <c:scaling>
          <c:orientation val="minMax"/>
        </c:scaling>
        <c:axPos val="b"/>
        <c:numFmt formatCode="General" sourceLinked="1"/>
        <c:majorTickMark val="none"/>
        <c:tickLblPos val="nextTo"/>
        <c:crossAx val="75441664"/>
        <c:crosses val="autoZero"/>
        <c:auto val="1"/>
        <c:lblAlgn val="ctr"/>
        <c:lblOffset val="100"/>
      </c:catAx>
      <c:valAx>
        <c:axId val="75441664"/>
        <c:scaling>
          <c:orientation val="minMax"/>
        </c:scaling>
        <c:axPos val="l"/>
        <c:majorGridlines>
          <c:spPr>
            <a:ln>
              <a:solidFill>
                <a:schemeClr val="tx1"/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Цена,</a:t>
                </a:r>
                <a:r>
                  <a:rPr lang="ru-RU" baseline="0"/>
                  <a:t> руб./кг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7544012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>
            <a:solidFill>
              <a:sysClr val="windowText" lastClr="000000"/>
            </a:solidFill>
          </a:ln>
        </c:spPr>
      </c:dTable>
      <c:spPr>
        <a:ln w="12700" cmpd="thickThin">
          <a:noFill/>
        </a:ln>
      </c:spPr>
    </c:plotArea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algn="just">
              <a:defRPr/>
            </a:pPr>
            <a:r>
              <a:rPr lang="ru-RU" dirty="0"/>
              <a:t>Дикоросы Томской Области </a:t>
            </a:r>
            <a:r>
              <a:rPr lang="ru-RU" dirty="0" smtClean="0"/>
              <a:t>– 4.1 млрд</a:t>
            </a:r>
            <a:r>
              <a:rPr lang="ru-RU" dirty="0"/>
              <a:t>. </a:t>
            </a:r>
            <a:r>
              <a:rPr lang="ru-RU" dirty="0" smtClean="0"/>
              <a:t>руб.</a:t>
            </a:r>
            <a:endParaRPr lang="ru-RU" dirty="0"/>
          </a:p>
        </c:rich>
      </c:tx>
      <c:layout>
        <c:manualLayout>
          <c:xMode val="edge"/>
          <c:yMode val="edge"/>
          <c:x val="8.0520428900230423E-2"/>
          <c:y val="6.2131604859733992E-4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Дикоросы ТО - 4.1 млрд. руб.)</c:v>
                </c:pt>
              </c:strCache>
            </c:strRef>
          </c:tx>
          <c:explosion val="49"/>
          <c:cat>
            <c:strRef>
              <c:f>Лист1!$A$2:$A$4</c:f>
              <c:strCache>
                <c:ptCount val="3"/>
                <c:pt idx="0">
                  <c:v>Орех (3330 млн.руб. - 81.1%)</c:v>
                </c:pt>
                <c:pt idx="1">
                  <c:v>Ягоды (387 млн. руб. - 9.4%)</c:v>
                </c:pt>
                <c:pt idx="2">
                  <c:v>Грибы (389 млн.руб. - 9.5%)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3330320</c:v>
                </c:pt>
                <c:pt idx="1">
                  <c:v>386848</c:v>
                </c:pt>
                <c:pt idx="2">
                  <c:v>388750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8876179395705066"/>
          <c:y val="0.13520187254688595"/>
          <c:w val="0.50797210803737858"/>
          <c:h val="0.2168325695507649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554D78-DEFA-42C6-86E6-A8E5F1A681CA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7C6EE-CF9A-4B83-A410-98808DBBF3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22785-DE32-40C2-84DB-5EFEBBC2C6E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D260D-997B-486A-9EAA-FDDBF722A4E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91167-43E7-40EC-A609-87A7C26F7D0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FD770-CE18-4CDA-A491-1717E34479C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537EB-C0D8-48CB-9021-66D4B1485CA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7A389-3DFE-4462-BDFC-77C8CED76B3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020BF-E159-437B-9A42-BB90DAB4722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AEA10-5904-4F10-8B22-81723776CE4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38347-F305-4E1D-8582-1E18D8C98CE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831CE-C258-4A94-A707-024E3C0C832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A0F24-B6D8-4342-8B31-5A544C9B759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5D392-D656-4998-BCCA-A4736FD0778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FF7AB-E29A-47ED-806F-3A9F4DB38B5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 smtClean="0"/>
              <a:t>09.04.2013 г.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 smtClean="0"/>
              <a:t>Литвинов С.С. «Технопарк Дикоросы»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0157A9-EA6F-474E-AFFE-16844E3A4C4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  <p:sldLayoutId id="2147483661" r:id="rId13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7.emf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6.emf"/><Relationship Id="rId17" Type="http://schemas.openxmlformats.org/officeDocument/2006/relationships/image" Target="../media/image31.emf"/><Relationship Id="rId2" Type="http://schemas.openxmlformats.org/officeDocument/2006/relationships/image" Target="../media/image17.jpeg"/><Relationship Id="rId16" Type="http://schemas.openxmlformats.org/officeDocument/2006/relationships/image" Target="../media/image3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5.emf"/><Relationship Id="rId5" Type="http://schemas.openxmlformats.org/officeDocument/2006/relationships/image" Target="../media/image20.jpeg"/><Relationship Id="rId15" Type="http://schemas.openxmlformats.org/officeDocument/2006/relationships/image" Target="../media/image29.emf"/><Relationship Id="rId10" Type="http://schemas.openxmlformats.org/officeDocument/2006/relationships/image" Target="../media/image24.emf"/><Relationship Id="rId4" Type="http://schemas.openxmlformats.org/officeDocument/2006/relationships/image" Target="../media/image19.jpeg"/><Relationship Id="rId9" Type="http://schemas.openxmlformats.org/officeDocument/2006/relationships/image" Target="../media/image23.emf"/><Relationship Id="rId14" Type="http://schemas.openxmlformats.org/officeDocument/2006/relationships/image" Target="../media/image2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13" Type="http://schemas.openxmlformats.org/officeDocument/2006/relationships/image" Target="../media/image42.emf"/><Relationship Id="rId3" Type="http://schemas.openxmlformats.org/officeDocument/2006/relationships/image" Target="../media/image32.jpeg"/><Relationship Id="rId7" Type="http://schemas.openxmlformats.org/officeDocument/2006/relationships/image" Target="../media/image36.emf"/><Relationship Id="rId12" Type="http://schemas.openxmlformats.org/officeDocument/2006/relationships/image" Target="../media/image41.emf"/><Relationship Id="rId17" Type="http://schemas.openxmlformats.org/officeDocument/2006/relationships/image" Target="../media/image46.jpeg"/><Relationship Id="rId2" Type="http://schemas.openxmlformats.org/officeDocument/2006/relationships/image" Target="../media/image15.jpe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emf"/><Relationship Id="rId11" Type="http://schemas.openxmlformats.org/officeDocument/2006/relationships/image" Target="../media/image40.emf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emf"/><Relationship Id="rId4" Type="http://schemas.openxmlformats.org/officeDocument/2006/relationships/image" Target="../media/image33.jpeg"/><Relationship Id="rId9" Type="http://schemas.openxmlformats.org/officeDocument/2006/relationships/image" Target="../media/image38.emf"/><Relationship Id="rId14" Type="http://schemas.openxmlformats.org/officeDocument/2006/relationships/image" Target="../media/image4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image" Target="../media/image58.emf"/><Relationship Id="rId18" Type="http://schemas.openxmlformats.org/officeDocument/2006/relationships/image" Target="../media/image62.emf"/><Relationship Id="rId26" Type="http://schemas.openxmlformats.org/officeDocument/2006/relationships/image" Target="../media/image70.emf"/><Relationship Id="rId3" Type="http://schemas.openxmlformats.org/officeDocument/2006/relationships/image" Target="../media/image48.emf"/><Relationship Id="rId21" Type="http://schemas.openxmlformats.org/officeDocument/2006/relationships/image" Target="../media/image65.emf"/><Relationship Id="rId34" Type="http://schemas.openxmlformats.org/officeDocument/2006/relationships/image" Target="../media/image78.jpeg"/><Relationship Id="rId7" Type="http://schemas.openxmlformats.org/officeDocument/2006/relationships/image" Target="../media/image52.emf"/><Relationship Id="rId12" Type="http://schemas.openxmlformats.org/officeDocument/2006/relationships/image" Target="../media/image57.emf"/><Relationship Id="rId17" Type="http://schemas.openxmlformats.org/officeDocument/2006/relationships/image" Target="../media/image61.emf"/><Relationship Id="rId25" Type="http://schemas.openxmlformats.org/officeDocument/2006/relationships/image" Target="../media/image69.emf"/><Relationship Id="rId33" Type="http://schemas.openxmlformats.org/officeDocument/2006/relationships/image" Target="../media/image77.jpeg"/><Relationship Id="rId2" Type="http://schemas.openxmlformats.org/officeDocument/2006/relationships/image" Target="../media/image47.emf"/><Relationship Id="rId16" Type="http://schemas.openxmlformats.org/officeDocument/2006/relationships/image" Target="../media/image60.emf"/><Relationship Id="rId20" Type="http://schemas.openxmlformats.org/officeDocument/2006/relationships/image" Target="../media/image64.emf"/><Relationship Id="rId29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emf"/><Relationship Id="rId11" Type="http://schemas.openxmlformats.org/officeDocument/2006/relationships/image" Target="../media/image56.emf"/><Relationship Id="rId24" Type="http://schemas.openxmlformats.org/officeDocument/2006/relationships/image" Target="../media/image68.emf"/><Relationship Id="rId32" Type="http://schemas.openxmlformats.org/officeDocument/2006/relationships/image" Target="../media/image76.jpeg"/><Relationship Id="rId5" Type="http://schemas.openxmlformats.org/officeDocument/2006/relationships/image" Target="../media/image50.emf"/><Relationship Id="rId15" Type="http://schemas.openxmlformats.org/officeDocument/2006/relationships/image" Target="../media/image59.emf"/><Relationship Id="rId23" Type="http://schemas.openxmlformats.org/officeDocument/2006/relationships/image" Target="../media/image67.emf"/><Relationship Id="rId28" Type="http://schemas.openxmlformats.org/officeDocument/2006/relationships/image" Target="../media/image72.jpeg"/><Relationship Id="rId10" Type="http://schemas.openxmlformats.org/officeDocument/2006/relationships/image" Target="../media/image55.emf"/><Relationship Id="rId19" Type="http://schemas.openxmlformats.org/officeDocument/2006/relationships/image" Target="../media/image63.emf"/><Relationship Id="rId31" Type="http://schemas.openxmlformats.org/officeDocument/2006/relationships/image" Target="../media/image75.jpeg"/><Relationship Id="rId4" Type="http://schemas.openxmlformats.org/officeDocument/2006/relationships/image" Target="../media/image49.emf"/><Relationship Id="rId9" Type="http://schemas.openxmlformats.org/officeDocument/2006/relationships/image" Target="../media/image54.emf"/><Relationship Id="rId14" Type="http://schemas.openxmlformats.org/officeDocument/2006/relationships/image" Target="../media/image15.jpeg"/><Relationship Id="rId22" Type="http://schemas.openxmlformats.org/officeDocument/2006/relationships/image" Target="../media/image66.emf"/><Relationship Id="rId27" Type="http://schemas.openxmlformats.org/officeDocument/2006/relationships/image" Target="../media/image71.jpeg"/><Relationship Id="rId30" Type="http://schemas.openxmlformats.org/officeDocument/2006/relationships/image" Target="../media/image7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emf"/><Relationship Id="rId13" Type="http://schemas.openxmlformats.org/officeDocument/2006/relationships/image" Target="../media/image93.emf"/><Relationship Id="rId3" Type="http://schemas.openxmlformats.org/officeDocument/2006/relationships/image" Target="../media/image15.jpeg"/><Relationship Id="rId7" Type="http://schemas.openxmlformats.org/officeDocument/2006/relationships/image" Target="../media/image87.emf"/><Relationship Id="rId12" Type="http://schemas.openxmlformats.org/officeDocument/2006/relationships/image" Target="../media/image92.emf"/><Relationship Id="rId17" Type="http://schemas.openxmlformats.org/officeDocument/2006/relationships/image" Target="../media/image82.emf"/><Relationship Id="rId2" Type="http://schemas.openxmlformats.org/officeDocument/2006/relationships/image" Target="../media/image1.jpeg"/><Relationship Id="rId16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emf"/><Relationship Id="rId11" Type="http://schemas.openxmlformats.org/officeDocument/2006/relationships/image" Target="../media/image91.emf"/><Relationship Id="rId5" Type="http://schemas.openxmlformats.org/officeDocument/2006/relationships/image" Target="../media/image85.emf"/><Relationship Id="rId15" Type="http://schemas.openxmlformats.org/officeDocument/2006/relationships/image" Target="../media/image95.emf"/><Relationship Id="rId10" Type="http://schemas.openxmlformats.org/officeDocument/2006/relationships/image" Target="../media/image90.emf"/><Relationship Id="rId4" Type="http://schemas.openxmlformats.org/officeDocument/2006/relationships/image" Target="../media/image84.emf"/><Relationship Id="rId9" Type="http://schemas.openxmlformats.org/officeDocument/2006/relationships/image" Target="../media/image89.emf"/><Relationship Id="rId14" Type="http://schemas.openxmlformats.org/officeDocument/2006/relationships/image" Target="../media/image9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3" Type="http://schemas.openxmlformats.org/officeDocument/2006/relationships/image" Target="../media/image97.emf"/><Relationship Id="rId7" Type="http://schemas.openxmlformats.org/officeDocument/2006/relationships/image" Target="../media/image101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emf"/><Relationship Id="rId11" Type="http://schemas.openxmlformats.org/officeDocument/2006/relationships/image" Target="../media/image105.emf"/><Relationship Id="rId5" Type="http://schemas.openxmlformats.org/officeDocument/2006/relationships/image" Target="../media/image99.emf"/><Relationship Id="rId10" Type="http://schemas.openxmlformats.org/officeDocument/2006/relationships/image" Target="../media/image104.emf"/><Relationship Id="rId4" Type="http://schemas.openxmlformats.org/officeDocument/2006/relationships/image" Target="../media/image98.emf"/><Relationship Id="rId9" Type="http://schemas.openxmlformats.org/officeDocument/2006/relationships/image" Target="../media/image10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emf"/><Relationship Id="rId13" Type="http://schemas.openxmlformats.org/officeDocument/2006/relationships/image" Target="../media/image116.jpeg"/><Relationship Id="rId3" Type="http://schemas.openxmlformats.org/officeDocument/2006/relationships/image" Target="../media/image15.jpeg"/><Relationship Id="rId7" Type="http://schemas.openxmlformats.org/officeDocument/2006/relationships/image" Target="../media/image110.emf"/><Relationship Id="rId12" Type="http://schemas.openxmlformats.org/officeDocument/2006/relationships/image" Target="../media/image115.em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emf"/><Relationship Id="rId11" Type="http://schemas.openxmlformats.org/officeDocument/2006/relationships/image" Target="../media/image114.emf"/><Relationship Id="rId5" Type="http://schemas.openxmlformats.org/officeDocument/2006/relationships/image" Target="../media/image108.emf"/><Relationship Id="rId10" Type="http://schemas.openxmlformats.org/officeDocument/2006/relationships/image" Target="../media/image113.emf"/><Relationship Id="rId4" Type="http://schemas.openxmlformats.org/officeDocument/2006/relationships/image" Target="../media/image107.emf"/><Relationship Id="rId9" Type="http://schemas.openxmlformats.org/officeDocument/2006/relationships/image" Target="../media/image1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7" Type="http://schemas.openxmlformats.org/officeDocument/2006/relationships/image" Target="../media/image15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7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emf"/><Relationship Id="rId13" Type="http://schemas.openxmlformats.org/officeDocument/2006/relationships/image" Target="../media/image131.emf"/><Relationship Id="rId18" Type="http://schemas.openxmlformats.org/officeDocument/2006/relationships/image" Target="../media/image136.jpeg"/><Relationship Id="rId3" Type="http://schemas.openxmlformats.org/officeDocument/2006/relationships/image" Target="../media/image121.emf"/><Relationship Id="rId21" Type="http://schemas.openxmlformats.org/officeDocument/2006/relationships/image" Target="../media/image139.jpeg"/><Relationship Id="rId7" Type="http://schemas.openxmlformats.org/officeDocument/2006/relationships/image" Target="../media/image125.emf"/><Relationship Id="rId12" Type="http://schemas.openxmlformats.org/officeDocument/2006/relationships/image" Target="../media/image130.emf"/><Relationship Id="rId17" Type="http://schemas.openxmlformats.org/officeDocument/2006/relationships/image" Target="../media/image135.jpeg"/><Relationship Id="rId2" Type="http://schemas.openxmlformats.org/officeDocument/2006/relationships/image" Target="../media/image120.emf"/><Relationship Id="rId16" Type="http://schemas.openxmlformats.org/officeDocument/2006/relationships/image" Target="../media/image134.jpeg"/><Relationship Id="rId20" Type="http://schemas.openxmlformats.org/officeDocument/2006/relationships/image" Target="../media/image13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4.emf"/><Relationship Id="rId11" Type="http://schemas.openxmlformats.org/officeDocument/2006/relationships/image" Target="../media/image129.emf"/><Relationship Id="rId5" Type="http://schemas.openxmlformats.org/officeDocument/2006/relationships/image" Target="../media/image123.emf"/><Relationship Id="rId15" Type="http://schemas.openxmlformats.org/officeDocument/2006/relationships/image" Target="../media/image133.jpeg"/><Relationship Id="rId23" Type="http://schemas.openxmlformats.org/officeDocument/2006/relationships/image" Target="../media/image15.jpeg"/><Relationship Id="rId10" Type="http://schemas.openxmlformats.org/officeDocument/2006/relationships/image" Target="../media/image128.emf"/><Relationship Id="rId19" Type="http://schemas.openxmlformats.org/officeDocument/2006/relationships/image" Target="../media/image137.jpeg"/><Relationship Id="rId4" Type="http://schemas.openxmlformats.org/officeDocument/2006/relationships/image" Target="../media/image122.emf"/><Relationship Id="rId9" Type="http://schemas.openxmlformats.org/officeDocument/2006/relationships/image" Target="../media/image127.emf"/><Relationship Id="rId14" Type="http://schemas.openxmlformats.org/officeDocument/2006/relationships/image" Target="../media/image132.jpeg"/><Relationship Id="rId22" Type="http://schemas.openxmlformats.org/officeDocument/2006/relationships/image" Target="../media/image14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13" Type="http://schemas.openxmlformats.org/officeDocument/2006/relationships/image" Target="../media/image151.emf"/><Relationship Id="rId3" Type="http://schemas.openxmlformats.org/officeDocument/2006/relationships/image" Target="../media/image141.emf"/><Relationship Id="rId7" Type="http://schemas.openxmlformats.org/officeDocument/2006/relationships/image" Target="../media/image145.emf"/><Relationship Id="rId12" Type="http://schemas.openxmlformats.org/officeDocument/2006/relationships/image" Target="../media/image150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4.emf"/><Relationship Id="rId11" Type="http://schemas.openxmlformats.org/officeDocument/2006/relationships/image" Target="../media/image149.emf"/><Relationship Id="rId5" Type="http://schemas.openxmlformats.org/officeDocument/2006/relationships/image" Target="../media/image143.emf"/><Relationship Id="rId15" Type="http://schemas.openxmlformats.org/officeDocument/2006/relationships/image" Target="../media/image153.jpeg"/><Relationship Id="rId10" Type="http://schemas.openxmlformats.org/officeDocument/2006/relationships/image" Target="../media/image148.emf"/><Relationship Id="rId4" Type="http://schemas.openxmlformats.org/officeDocument/2006/relationships/image" Target="../media/image142.emf"/><Relationship Id="rId9" Type="http://schemas.openxmlformats.org/officeDocument/2006/relationships/image" Target="../media/image147.emf"/><Relationship Id="rId14" Type="http://schemas.openxmlformats.org/officeDocument/2006/relationships/image" Target="../media/image152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emf"/><Relationship Id="rId13" Type="http://schemas.openxmlformats.org/officeDocument/2006/relationships/image" Target="../media/image165.emf"/><Relationship Id="rId18" Type="http://schemas.openxmlformats.org/officeDocument/2006/relationships/image" Target="../media/image168.jpeg"/><Relationship Id="rId3" Type="http://schemas.openxmlformats.org/officeDocument/2006/relationships/image" Target="../media/image155.emf"/><Relationship Id="rId7" Type="http://schemas.openxmlformats.org/officeDocument/2006/relationships/image" Target="../media/image159.emf"/><Relationship Id="rId12" Type="http://schemas.openxmlformats.org/officeDocument/2006/relationships/image" Target="../media/image164.emf"/><Relationship Id="rId17" Type="http://schemas.openxmlformats.org/officeDocument/2006/relationships/image" Target="../media/image167.png"/><Relationship Id="rId2" Type="http://schemas.openxmlformats.org/officeDocument/2006/relationships/image" Target="../media/image154.emf"/><Relationship Id="rId16" Type="http://schemas.openxmlformats.org/officeDocument/2006/relationships/image" Target="../media/image1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8.emf"/><Relationship Id="rId11" Type="http://schemas.openxmlformats.org/officeDocument/2006/relationships/image" Target="../media/image163.emf"/><Relationship Id="rId5" Type="http://schemas.openxmlformats.org/officeDocument/2006/relationships/image" Target="../media/image157.emf"/><Relationship Id="rId15" Type="http://schemas.openxmlformats.org/officeDocument/2006/relationships/hyperlink" Target="mailto:info@dikorosi.ru" TargetMode="External"/><Relationship Id="rId10" Type="http://schemas.openxmlformats.org/officeDocument/2006/relationships/image" Target="../media/image162.emf"/><Relationship Id="rId4" Type="http://schemas.openxmlformats.org/officeDocument/2006/relationships/image" Target="../media/image156.emf"/><Relationship Id="rId9" Type="http://schemas.openxmlformats.org/officeDocument/2006/relationships/image" Target="../media/image161.emf"/><Relationship Id="rId14" Type="http://schemas.openxmlformats.org/officeDocument/2006/relationships/hyperlink" Target="http://www.dikorosi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4213" y="2349500"/>
            <a:ext cx="7773987" cy="3095625"/>
          </a:xfrm>
        </p:spPr>
        <p:txBody>
          <a:bodyPr/>
          <a:lstStyle/>
          <a:p>
            <a:r>
              <a:rPr lang="ru-RU" sz="5400" b="1" dirty="0" smtClean="0">
                <a:solidFill>
                  <a:srgbClr val="144846"/>
                </a:solidFill>
                <a:latin typeface="Georgia" pitchFamily="18" charset="0"/>
              </a:rPr>
              <a:t>ТЕХНОПАРК  «ДИКОРОСЫ»</a:t>
            </a:r>
            <a:r>
              <a:rPr lang="ru-RU" sz="3600" dirty="0" smtClean="0">
                <a:solidFill>
                  <a:srgbClr val="144846"/>
                </a:solidFill>
                <a:latin typeface="Arial" charset="0"/>
              </a:rPr>
              <a:t/>
            </a:r>
            <a:br>
              <a:rPr lang="ru-RU" sz="3600" dirty="0" smtClean="0">
                <a:solidFill>
                  <a:srgbClr val="144846"/>
                </a:solidFill>
                <a:latin typeface="Arial" charset="0"/>
              </a:rPr>
            </a:br>
            <a:r>
              <a:rPr lang="ru-RU" sz="3600" dirty="0" smtClean="0">
                <a:solidFill>
                  <a:srgbClr val="144846"/>
                </a:solidFill>
                <a:latin typeface="Arial" charset="0"/>
              </a:rPr>
              <a:t/>
            </a:r>
            <a:br>
              <a:rPr lang="ru-RU" sz="3600" dirty="0" smtClean="0">
                <a:solidFill>
                  <a:srgbClr val="144846"/>
                </a:solidFill>
                <a:latin typeface="Arial" charset="0"/>
              </a:rPr>
            </a:br>
            <a:r>
              <a:rPr lang="ru-RU" sz="4000" b="1" dirty="0" smtClean="0">
                <a:solidFill>
                  <a:srgbClr val="00B050"/>
                </a:solidFill>
                <a:latin typeface="Arial" charset="0"/>
              </a:rPr>
              <a:t/>
            </a:r>
            <a:br>
              <a:rPr lang="ru-RU" sz="4000" b="1" dirty="0" smtClean="0">
                <a:solidFill>
                  <a:srgbClr val="00B050"/>
                </a:solidFill>
                <a:latin typeface="Arial" charset="0"/>
              </a:rPr>
            </a:br>
            <a:r>
              <a:rPr lang="ru-RU" sz="3600" dirty="0" smtClean="0">
                <a:solidFill>
                  <a:srgbClr val="D5FBFF"/>
                </a:solidFill>
                <a:latin typeface="Arial" charset="0"/>
              </a:rPr>
              <a:t>		</a:t>
            </a:r>
            <a:endParaRPr lang="fr-FR" sz="3600" dirty="0" smtClean="0">
              <a:solidFill>
                <a:srgbClr val="D5FBFF"/>
              </a:solidFill>
              <a:latin typeface="Georgia" pitchFamily="18" charset="0"/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403350" y="5516563"/>
            <a:ext cx="6400800" cy="576262"/>
          </a:xfrm>
        </p:spPr>
        <p:txBody>
          <a:bodyPr/>
          <a:lstStyle/>
          <a:p>
            <a:r>
              <a:rPr lang="ru-RU" sz="2400" dirty="0" smtClean="0">
                <a:solidFill>
                  <a:srgbClr val="144846"/>
                </a:solidFill>
                <a:latin typeface="Georgia" pitchFamily="18" charset="0"/>
              </a:rPr>
              <a:t>Литвинов С.С., 09 апреля,</a:t>
            </a:r>
            <a:r>
              <a:rPr lang="ru-RU" sz="2400" dirty="0" smtClean="0">
                <a:solidFill>
                  <a:srgbClr val="144846"/>
                </a:solidFill>
                <a:latin typeface="Arial" charset="0"/>
              </a:rPr>
              <a:t> </a:t>
            </a:r>
            <a:r>
              <a:rPr lang="ru-RU" sz="2400" dirty="0" smtClean="0">
                <a:solidFill>
                  <a:srgbClr val="144846"/>
                </a:solidFill>
                <a:latin typeface="Georgia" pitchFamily="18" charset="0"/>
              </a:rPr>
              <a:t>2013 г.</a:t>
            </a:r>
            <a:r>
              <a:rPr lang="fr-CA" sz="2400" dirty="0" smtClean="0">
                <a:solidFill>
                  <a:srgbClr val="144846"/>
                </a:solidFill>
              </a:rPr>
              <a:t> </a:t>
            </a:r>
            <a:endParaRPr lang="fr-FR" sz="2400" dirty="0" smtClean="0">
              <a:solidFill>
                <a:srgbClr val="144846"/>
              </a:solidFill>
              <a:latin typeface="Georgia" pitchFamily="18" charset="0"/>
            </a:endParaRPr>
          </a:p>
        </p:txBody>
      </p: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2057" name="Group 9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2058" name="Group 10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2059" name="Picture 11" descr="MC900053241[1]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60" name="Picture 12" descr="MC900053241[1]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2061" name="Group 13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2062" name="Picture 14" descr="MC900053241[1]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63" name="Picture 15" descr="MC900053241[1]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2064" name="Group 16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2065" name="Group 17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2066" name="Picture 18" descr="MC900053241[1]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67" name="Picture 19" descr="MC900053241[1]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2068" name="Group 20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2069" name="Picture 21" descr="MC900053241[1]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70" name="Picture 22" descr="MC900053241[1]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2071" name="Group 23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2072" name="Group 24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2073" name="Picture 25" descr="MC900053241[1]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74" name="Picture 26" descr="MC900053241[1]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2075" name="Group 27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2076" name="Picture 28" descr="MC900053241[1]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77" name="Picture 29" descr="MC900053241[1]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pic>
        <p:nvPicPr>
          <p:cNvPr id="26" name="Рисунок 25" descr="Лого 3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11560" y="2348880"/>
            <a:ext cx="830609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Рисунок 6" descr="Лого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Рисунок 18" descr="Сохраненное изображение 2013-3-27_18-37-33.3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323528" y="6309320"/>
            <a:ext cx="1152128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>
          <a:xfrm>
            <a:off x="3203848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8460432" y="6356350"/>
            <a:ext cx="226368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2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0" y="765175"/>
            <a:ext cx="9144000" cy="719138"/>
          </a:xfrm>
        </p:spPr>
        <p:txBody>
          <a:bodyPr/>
          <a:lstStyle/>
          <a:p>
            <a:r>
              <a:rPr lang="ru-RU" sz="2400" dirty="0" smtClean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Франция, </a:t>
            </a:r>
            <a:r>
              <a:rPr lang="en-US" sz="2400" dirty="0" smtClean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Clermont-Ferrand</a:t>
            </a:r>
            <a:r>
              <a:rPr lang="ru-RU" sz="2400" dirty="0" smtClean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 – на фирме  «</a:t>
            </a:r>
            <a:r>
              <a:rPr lang="en-US" sz="2400" dirty="0" err="1" smtClean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Mondiacepes</a:t>
            </a:r>
            <a:r>
              <a:rPr lang="ru-RU" sz="2400" dirty="0" smtClean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»</a:t>
            </a:r>
            <a:endParaRPr lang="fr-FR" sz="2400" dirty="0" smtClean="0">
              <a:solidFill>
                <a:srgbClr val="144846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100" name="Содержимое 7" descr="IMG_0025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23762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8" descr="IMG_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72816"/>
            <a:ext cx="253274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Рисунок 9" descr="IMG_00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3" y="1772816"/>
            <a:ext cx="2638163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Рисунок 10" descr="IMG_00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967577"/>
            <a:ext cx="2304256" cy="208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Рисунок 11" descr="IMG_00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885736"/>
            <a:ext cx="2448272" cy="2168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Рисунок 12" descr="IMG_003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933056"/>
            <a:ext cx="2384747" cy="2133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Рисунок 6" descr="Лого 3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107950" y="0"/>
            <a:ext cx="9036050" cy="765175"/>
            <a:chOff x="68" y="0"/>
            <a:chExt cx="5692" cy="482"/>
          </a:xfrm>
        </p:grpSpPr>
        <p:grpSp>
          <p:nvGrpSpPr>
            <p:cNvPr id="4110" name="Group 14"/>
            <p:cNvGrpSpPr>
              <a:grpSpLocks/>
            </p:cNvGrpSpPr>
            <p:nvPr/>
          </p:nvGrpSpPr>
          <p:grpSpPr bwMode="auto">
            <a:xfrm>
              <a:off x="68" y="46"/>
              <a:ext cx="1769" cy="436"/>
              <a:chOff x="0" y="0"/>
              <a:chExt cx="2268" cy="572"/>
            </a:xfrm>
          </p:grpSpPr>
          <p:pic>
            <p:nvPicPr>
              <p:cNvPr id="4111" name="Picture 15" descr="MC900322523[1]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4112" name="Picture 16" descr="MC900250843[1]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4113" name="Picture 17" descr="MC900331838[1]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4114" name="Group 18"/>
            <p:cNvGrpSpPr>
              <a:grpSpLocks/>
            </p:cNvGrpSpPr>
            <p:nvPr/>
          </p:nvGrpSpPr>
          <p:grpSpPr bwMode="auto">
            <a:xfrm>
              <a:off x="2041" y="0"/>
              <a:ext cx="1860" cy="436"/>
              <a:chOff x="0" y="0"/>
              <a:chExt cx="2268" cy="572"/>
            </a:xfrm>
          </p:grpSpPr>
          <p:pic>
            <p:nvPicPr>
              <p:cNvPr id="4115" name="Picture 19" descr="MC900322523[1]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4116" name="Picture 20" descr="MC900250843[1]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4117" name="Picture 21" descr="MC900331838[1]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4118" name="Group 22"/>
            <p:cNvGrpSpPr>
              <a:grpSpLocks/>
            </p:cNvGrpSpPr>
            <p:nvPr/>
          </p:nvGrpSpPr>
          <p:grpSpPr bwMode="auto">
            <a:xfrm>
              <a:off x="4014" y="46"/>
              <a:ext cx="1746" cy="436"/>
              <a:chOff x="0" y="0"/>
              <a:chExt cx="2268" cy="572"/>
            </a:xfrm>
          </p:grpSpPr>
          <p:pic>
            <p:nvPicPr>
              <p:cNvPr id="4119" name="Picture 23" descr="MC900322523[1]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4120" name="Picture 24" descr="MC900250843[1]"/>
              <p:cNvPicPr>
                <a:picLocks noChangeAspect="1" noChangeArrowheads="1"/>
              </p:cNvPicPr>
              <p:nvPr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4121" name="Picture 25" descr="MC900331838[1]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306488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>
          <a:xfrm>
            <a:off x="3131840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0" name="Номер слайда 29"/>
          <p:cNvSpPr>
            <a:spLocks noGrp="1"/>
          </p:cNvSpPr>
          <p:nvPr>
            <p:ph type="sldNum" sz="quarter" idx="12"/>
          </p:nvPr>
        </p:nvSpPr>
        <p:spPr>
          <a:xfrm>
            <a:off x="8748464" y="6381328"/>
            <a:ext cx="298376" cy="365125"/>
          </a:xfrm>
        </p:spPr>
        <p:txBody>
          <a:bodyPr/>
          <a:lstStyle/>
          <a:p>
            <a:pPr>
              <a:defRPr/>
            </a:pPr>
            <a:fld id="{E9BD260D-997B-486A-9EAA-FDDBF722A4E2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3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1" name="Рисунок 6" descr="Лого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Содержимое 7" descr="IMG_0025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230425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Рисунок 8" descr="IMG_003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700808"/>
            <a:ext cx="266429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Рисунок 9" descr="IMG_00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700808"/>
            <a:ext cx="280631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21" name="Group 21"/>
          <p:cNvGrpSpPr>
            <a:grpSpLocks/>
          </p:cNvGrpSpPr>
          <p:nvPr/>
        </p:nvGrpSpPr>
        <p:grpSpPr bwMode="auto">
          <a:xfrm>
            <a:off x="107950" y="0"/>
            <a:ext cx="9036050" cy="765175"/>
            <a:chOff x="68" y="0"/>
            <a:chExt cx="5692" cy="482"/>
          </a:xfrm>
        </p:grpSpPr>
        <p:grpSp>
          <p:nvGrpSpPr>
            <p:cNvPr id="25622" name="Group 22"/>
            <p:cNvGrpSpPr>
              <a:grpSpLocks/>
            </p:cNvGrpSpPr>
            <p:nvPr/>
          </p:nvGrpSpPr>
          <p:grpSpPr bwMode="auto">
            <a:xfrm>
              <a:off x="68" y="46"/>
              <a:ext cx="1769" cy="436"/>
              <a:chOff x="0" y="0"/>
              <a:chExt cx="2268" cy="572"/>
            </a:xfrm>
          </p:grpSpPr>
          <p:pic>
            <p:nvPicPr>
              <p:cNvPr id="25623" name="Picture 23" descr="MC900322523[1]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25624" name="Picture 24" descr="MC900250843[1]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25625" name="Picture 25" descr="MC900331838[1]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25626" name="Group 26"/>
            <p:cNvGrpSpPr>
              <a:grpSpLocks/>
            </p:cNvGrpSpPr>
            <p:nvPr/>
          </p:nvGrpSpPr>
          <p:grpSpPr bwMode="auto">
            <a:xfrm>
              <a:off x="2041" y="0"/>
              <a:ext cx="1860" cy="436"/>
              <a:chOff x="0" y="0"/>
              <a:chExt cx="2268" cy="572"/>
            </a:xfrm>
          </p:grpSpPr>
          <p:pic>
            <p:nvPicPr>
              <p:cNvPr id="25627" name="Picture 27" descr="MC900322523[1]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25628" name="Picture 28" descr="MC900250843[1]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25629" name="Picture 29" descr="MC900331838[1]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25630" name="Group 30"/>
            <p:cNvGrpSpPr>
              <a:grpSpLocks/>
            </p:cNvGrpSpPr>
            <p:nvPr/>
          </p:nvGrpSpPr>
          <p:grpSpPr bwMode="auto">
            <a:xfrm>
              <a:off x="4014" y="46"/>
              <a:ext cx="1746" cy="436"/>
              <a:chOff x="0" y="0"/>
              <a:chExt cx="2268" cy="572"/>
            </a:xfrm>
          </p:grpSpPr>
          <p:pic>
            <p:nvPicPr>
              <p:cNvPr id="25631" name="Picture 31" descr="MC900322523[1]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25632" name="Picture 32" descr="MC900250843[1]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25633" name="Picture 33" descr="MC900331838[1]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5634" name="Titre 1"/>
          <p:cNvSpPr>
            <a:spLocks/>
          </p:cNvSpPr>
          <p:nvPr/>
        </p:nvSpPr>
        <p:spPr bwMode="auto">
          <a:xfrm>
            <a:off x="519113" y="765175"/>
            <a:ext cx="8229600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Польша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: </a:t>
            </a:r>
            <a:r>
              <a:rPr lang="ru-RU" sz="2200" dirty="0" err="1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Белосток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 – на фирме 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esne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skarby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/>
            </a:r>
            <a:br>
              <a:rPr lang="ru-RU" sz="2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</a:br>
            <a:r>
              <a:rPr lang="en-US" sz="22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Jastrowie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–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фирме «</a:t>
            </a:r>
            <a:r>
              <a:rPr lang="en-US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NORIS II</a:t>
            </a:r>
            <a:r>
              <a:rPr lang="ru-RU" sz="2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fr-FR" sz="2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IMG_0019.JPG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39552" y="4149080"/>
            <a:ext cx="2376264" cy="2009006"/>
          </a:xfrm>
          <a:prstGeom prst="rect">
            <a:avLst/>
          </a:prstGeom>
        </p:spPr>
      </p:pic>
      <p:pic>
        <p:nvPicPr>
          <p:cNvPr id="26" name="Рисунок 25" descr="IMG_0021.JPG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131840" y="4149080"/>
            <a:ext cx="2664296" cy="2009006"/>
          </a:xfrm>
          <a:prstGeom prst="rect">
            <a:avLst/>
          </a:prstGeom>
        </p:spPr>
      </p:pic>
      <p:pic>
        <p:nvPicPr>
          <p:cNvPr id="27" name="Рисунок 26" descr="IMG_0027.JPG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012160" y="4149080"/>
            <a:ext cx="2592288" cy="2009006"/>
          </a:xfrm>
          <a:prstGeom prst="rect">
            <a:avLst/>
          </a:prstGeom>
        </p:spPr>
      </p:pic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522512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2" name="Нижний колонтитул 31"/>
          <p:cNvSpPr>
            <a:spLocks noGrp="1"/>
          </p:cNvSpPr>
          <p:nvPr>
            <p:ph type="ftr" sz="quarter" idx="11"/>
          </p:nvPr>
        </p:nvSpPr>
        <p:spPr>
          <a:xfrm>
            <a:off x="3419872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>
          <a:xfrm>
            <a:off x="8748464" y="6381328"/>
            <a:ext cx="298376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4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37" name="Group 9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73738" name="Group 10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73739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40" name="Picture 12" descr="MC900053241[1]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41" name="Picture 13" descr="MC900053241[1]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42" name="Group 14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43" name="Picture 15" descr="MC900053241[1]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44" name="Picture 16" descr="MC900053241[1]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3745" name="Group 17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73746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47" name="Picture 19" descr="MC900053241[1]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48" name="Picture 20" descr="MC900053241[1]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49" name="Group 21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50" name="Picture 22" descr="MC900053241[1]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51" name="Picture 23" descr="MC900053241[1]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3752" name="Group 24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73753" name="Group 25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54" name="Picture 26" descr="MC900053241[1]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55" name="Picture 27" descr="MC900053241[1]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56" name="Group 28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57" name="Picture 29" descr="MC900053241[1]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58" name="Picture 30" descr="MC900053241[1]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sp>
        <p:nvSpPr>
          <p:cNvPr id="73759" name="Titre 1"/>
          <p:cNvSpPr>
            <a:spLocks/>
          </p:cNvSpPr>
          <p:nvPr/>
        </p:nvSpPr>
        <p:spPr bwMode="auto">
          <a:xfrm>
            <a:off x="0" y="620713"/>
            <a:ext cx="9144000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400" dirty="0">
                <a:solidFill>
                  <a:srgbClr val="A1F7E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A1F7E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Оборудование для первичной переработки дикоросов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760" name="Рисунок 6" descr="Лого 3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3763" name="Group 35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73764" name="Group 36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73765" name="Group 37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66" name="Picture 38" descr="MC900053241[1]"/>
                <p:cNvPicPr>
                  <a:picLocks noChangeAspect="1" noChangeArrowheads="1"/>
                </p:cNvPicPr>
                <p:nvPr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67" name="Picture 39" descr="MC900053241[1]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68" name="Group 40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69" name="Picture 41" descr="MC900053241[1]"/>
                <p:cNvPicPr>
                  <a:picLocks noChangeAspect="1" noChangeArrowheads="1"/>
                </p:cNvPicPr>
                <p:nvPr/>
              </p:nvPicPr>
              <p:blipFill>
                <a:blip r:embed="rId17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70" name="Picture 42" descr="MC900053241[1]"/>
                <p:cNvPicPr>
                  <a:picLocks noChangeAspect="1" noChangeArrowheads="1"/>
                </p:cNvPicPr>
                <p:nvPr/>
              </p:nvPicPr>
              <p:blipFill>
                <a:blip r:embed="rId18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3771" name="Group 43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73772" name="Group 44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73" name="Picture 45" descr="MC900053241[1]"/>
                <p:cNvPicPr>
                  <a:picLocks noChangeAspect="1" noChangeArrowheads="1"/>
                </p:cNvPicPr>
                <p:nvPr/>
              </p:nvPicPr>
              <p:blipFill>
                <a:blip r:embed="rId19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74" name="Picture 46" descr="MC900053241[1]"/>
                <p:cNvPicPr>
                  <a:picLocks noChangeAspect="1" noChangeArrowheads="1"/>
                </p:cNvPicPr>
                <p:nvPr/>
              </p:nvPicPr>
              <p:blipFill>
                <a:blip r:embed="rId20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75" name="Group 47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76" name="Picture 48" descr="MC900053241[1]"/>
                <p:cNvPicPr>
                  <a:picLocks noChangeAspect="1" noChangeArrowheads="1"/>
                </p:cNvPicPr>
                <p:nvPr/>
              </p:nvPicPr>
              <p:blipFill>
                <a:blip r:embed="rId21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77" name="Picture 49" descr="MC900053241[1]"/>
                <p:cNvPicPr>
                  <a:picLocks noChangeAspect="1" noChangeArrowheads="1"/>
                </p:cNvPicPr>
                <p:nvPr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3778" name="Group 50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73779" name="Group 51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3780" name="Picture 52" descr="MC900053241[1]"/>
                <p:cNvPicPr>
                  <a:picLocks noChangeAspect="1" noChangeArrowheads="1"/>
                </p:cNvPicPr>
                <p:nvPr/>
              </p:nvPicPr>
              <p:blipFill>
                <a:blip r:embed="rId23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81" name="Picture 53" descr="MC900053241[1]"/>
                <p:cNvPicPr>
                  <a:picLocks noChangeAspect="1" noChangeArrowheads="1"/>
                </p:cNvPicPr>
                <p:nvPr/>
              </p:nvPicPr>
              <p:blipFill>
                <a:blip r:embed="rId24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3782" name="Group 54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3783" name="Picture 55" descr="MC900053241[1]"/>
                <p:cNvPicPr>
                  <a:picLocks noChangeAspect="1" noChangeArrowheads="1"/>
                </p:cNvPicPr>
                <p:nvPr/>
              </p:nvPicPr>
              <p:blipFill>
                <a:blip r:embed="rId25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784" name="Picture 56" descr="MC900053241[1]"/>
                <p:cNvPicPr>
                  <a:picLocks noChangeAspect="1" noChangeArrowheads="1"/>
                </p:cNvPicPr>
                <p:nvPr/>
              </p:nvPicPr>
              <p:blipFill>
                <a:blip r:embed="rId26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pic>
        <p:nvPicPr>
          <p:cNvPr id="73785" name="Рисунок 16" descr="PICT0017.JPG"/>
          <p:cNvPicPr>
            <a:picLocks noChangeAspect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683569" y="1484784"/>
            <a:ext cx="2304256" cy="1971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86" name="Рисунок 17" descr="оптимал-зеленый.jpg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059832" y="1484784"/>
            <a:ext cx="140086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87" name="Рисунок 19" descr="oborud9.JPG"/>
          <p:cNvPicPr>
            <a:picLocks noChangeAspect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4572001" y="1484784"/>
            <a:ext cx="1652588" cy="2069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88" name="Рисунок 20" descr="веялка-1.jpg"/>
          <p:cNvPicPr>
            <a:picLocks noChangeAspect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444208" y="1484784"/>
            <a:ext cx="1907706" cy="2051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89" name="Рисунок 21" descr="oborud2.jpg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755576" y="3717032"/>
            <a:ext cx="1656184" cy="244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90" name="Рисунок 24" descr="oborud1.jpg"/>
          <p:cNvPicPr>
            <a:picLocks noChangeAspect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771774" y="3660010"/>
            <a:ext cx="1368178" cy="248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91" name="Рисунок 25" descr="МША-0.3.jpg"/>
          <p:cNvPicPr>
            <a:picLocks noChangeAspect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572000" y="3789040"/>
            <a:ext cx="1666507" cy="234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92" name="Рисунок 26" descr="СР075-Орлов.jpg"/>
          <p:cNvPicPr>
            <a:picLocks noChangeAspect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6588224" y="3789040"/>
            <a:ext cx="1763340" cy="250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Дата 6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50504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</a:t>
            </a:r>
            <a:r>
              <a:rPr lang="ru-RU" dirty="0" smtClean="0"/>
              <a:t>.</a:t>
            </a:r>
            <a:endParaRPr lang="fr-FR" dirty="0"/>
          </a:p>
        </p:txBody>
      </p:sp>
      <p:sp>
        <p:nvSpPr>
          <p:cNvPr id="65" name="Нижний колонтитул 64"/>
          <p:cNvSpPr>
            <a:spLocks noGrp="1"/>
          </p:cNvSpPr>
          <p:nvPr>
            <p:ph type="ftr" sz="quarter" idx="11"/>
          </p:nvPr>
        </p:nvSpPr>
        <p:spPr>
          <a:xfrm>
            <a:off x="3203848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66" name="Номер слайда 65"/>
          <p:cNvSpPr>
            <a:spLocks noGrp="1"/>
          </p:cNvSpPr>
          <p:nvPr>
            <p:ph type="sldNum" sz="quarter" idx="12"/>
          </p:nvPr>
        </p:nvSpPr>
        <p:spPr>
          <a:xfrm>
            <a:off x="8748464" y="6381328"/>
            <a:ext cx="298376" cy="365125"/>
          </a:xfrm>
        </p:spPr>
        <p:txBody>
          <a:bodyPr/>
          <a:lstStyle/>
          <a:p>
            <a:pPr>
              <a:defRPr/>
            </a:pPr>
            <a:fld id="{E9BD260D-997B-486A-9EAA-FDDBF722A4E2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5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607" name="Рисунок 6" descr="Лого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6453187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608" name="Picture 72" descr="MC90042594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1619250" cy="1457325"/>
          </a:xfrm>
          <a:prstGeom prst="rect">
            <a:avLst/>
          </a:prstGeom>
          <a:noFill/>
        </p:spPr>
      </p:pic>
      <p:graphicFrame>
        <p:nvGraphicFramePr>
          <p:cNvPr id="9" name="Диаграмма 8"/>
          <p:cNvGraphicFramePr/>
          <p:nvPr/>
        </p:nvGraphicFramePr>
        <p:xfrm>
          <a:off x="4499992" y="1844824"/>
          <a:ext cx="3997494" cy="4160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395536" y="1772816"/>
          <a:ext cx="3898889" cy="4372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5615" name="Text Box 79"/>
          <p:cNvSpPr txBox="1">
            <a:spLocks noChangeArrowheads="1"/>
          </p:cNvSpPr>
          <p:nvPr/>
        </p:nvSpPr>
        <p:spPr bwMode="auto">
          <a:xfrm>
            <a:off x="2535238" y="688975"/>
            <a:ext cx="56316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Информация по ценовой конъюнктуре</a:t>
            </a:r>
          </a:p>
        </p:txBody>
      </p:sp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>
          <a:xfrm>
            <a:off x="539552" y="6492875"/>
            <a:ext cx="1115144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3707904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845624" y="6492875"/>
            <a:ext cx="298376" cy="365125"/>
          </a:xfrm>
        </p:spPr>
        <p:txBody>
          <a:bodyPr/>
          <a:lstStyle/>
          <a:p>
            <a:pPr>
              <a:defRPr/>
            </a:pPr>
            <a:fld id="{68C5D392-D656-4998-BCCA-A4736FD07780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6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376" y="5085184"/>
            <a:ext cx="8445624" cy="504056"/>
          </a:xfrm>
        </p:spPr>
        <p:txBody>
          <a:bodyPr>
            <a:noAutofit/>
          </a:bodyPr>
          <a:lstStyle/>
          <a:p>
            <a:pPr lvl="0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Использованы цены: орех , ягода, бел. гриб – 70 руб./кг, ост. грибы – 30 руб./кг</a:t>
            </a:r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ru-RU" b="1" dirty="0">
              <a:solidFill>
                <a:srgbClr val="0099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59832" y="6309320"/>
            <a:ext cx="3528392" cy="365125"/>
          </a:xfrm>
        </p:spPr>
        <p:txBody>
          <a:bodyPr/>
          <a:lstStyle/>
          <a:p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ru-RU" b="1" dirty="0">
              <a:solidFill>
                <a:srgbClr val="0099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3"/>
            <a:ext cx="8229600" cy="4464496"/>
          </a:xfrm>
        </p:spPr>
        <p:txBody>
          <a:bodyPr/>
          <a:lstStyle/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</p:txBody>
      </p:sp>
      <p:pic>
        <p:nvPicPr>
          <p:cNvPr id="7" name="Рисунок 6" descr="Лого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6309320"/>
            <a:ext cx="359060" cy="404664"/>
          </a:xfrm>
          <a:prstGeom prst="rect">
            <a:avLst/>
          </a:prstGeom>
        </p:spPr>
      </p:pic>
      <p:graphicFrame>
        <p:nvGraphicFramePr>
          <p:cNvPr id="10" name="Диаграмма 9"/>
          <p:cNvGraphicFramePr/>
          <p:nvPr/>
        </p:nvGraphicFramePr>
        <p:xfrm>
          <a:off x="539552" y="332656"/>
          <a:ext cx="8136904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388424" y="6356350"/>
            <a:ext cx="298376" cy="365125"/>
          </a:xfrm>
        </p:spPr>
        <p:txBody>
          <a:bodyPr/>
          <a:lstStyle/>
          <a:p>
            <a:pPr>
              <a:defRPr/>
            </a:pPr>
            <a:fld id="{E9BD260D-997B-486A-9EAA-FDDBF722A4E2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7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MC90042594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229225"/>
            <a:ext cx="1619250" cy="1457325"/>
          </a:xfrm>
          <a:prstGeom prst="rect">
            <a:avLst/>
          </a:prstGeom>
          <a:noFill/>
        </p:spPr>
      </p:pic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6280150" y="3592513"/>
            <a:ext cx="1892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2491" name="Содержимое 7"/>
          <p:cNvSpPr>
            <a:spLocks/>
          </p:cNvSpPr>
          <p:nvPr/>
        </p:nvSpPr>
        <p:spPr bwMode="auto">
          <a:xfrm>
            <a:off x="2339975" y="1268760"/>
            <a:ext cx="6804025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Наличные деньги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НДС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Замораживание денег в межсезонье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Смена команд основных «игроков» из-за банкротств или их угрозы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Смена стратегий развития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dirty="0">
              <a:solidFill>
                <a:srgbClr val="144846"/>
              </a:solidFill>
              <a:latin typeface="Georgia" pitchFamily="18" charset="0"/>
            </a:endParaRPr>
          </a:p>
        </p:txBody>
      </p:sp>
      <p:sp>
        <p:nvSpPr>
          <p:cNvPr id="62492" name="Прямоугольник 9"/>
          <p:cNvSpPr>
            <a:spLocks noChangeArrowheads="1"/>
          </p:cNvSpPr>
          <p:nvPr/>
        </p:nvSpPr>
        <p:spPr bwMode="auto">
          <a:xfrm>
            <a:off x="1908175" y="373063"/>
            <a:ext cx="67675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Основные риски</a:t>
            </a: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бизнеса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«Дикоросы»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62505" name="Picture 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348880"/>
            <a:ext cx="1908175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6" descr="Лого 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>
          <a:xfrm>
            <a:off x="2411760" y="6381328"/>
            <a:ext cx="1162472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499992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298376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8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MC90042594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229225"/>
            <a:ext cx="1619250" cy="1457325"/>
          </a:xfrm>
          <a:prstGeom prst="rect">
            <a:avLst/>
          </a:prstGeom>
          <a:noFill/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6280150" y="3592513"/>
            <a:ext cx="1892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6565" name="Прямоугольник 9"/>
          <p:cNvSpPr>
            <a:spLocks noChangeArrowheads="1"/>
          </p:cNvSpPr>
          <p:nvPr/>
        </p:nvSpPr>
        <p:spPr bwMode="auto">
          <a:xfrm>
            <a:off x="1908175" y="373063"/>
            <a:ext cx="72358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400" b="1" dirty="0">
                <a:solidFill>
                  <a:srgbClr val="144846"/>
                </a:solidFill>
                <a:latin typeface="Georgia" pitchFamily="18" charset="0"/>
                <a:cs typeface="Times New Roman" pitchFamily="18" charset="0"/>
              </a:rPr>
              <a:t>Для нашего бизнеса ЛК породил следующие ПРОБЛЕМЫ:</a:t>
            </a:r>
            <a:r>
              <a:rPr lang="ru-RU" b="1" dirty="0">
                <a:latin typeface="Georgia" pitchFamily="18" charset="0"/>
              </a:rPr>
              <a:t> </a:t>
            </a:r>
            <a:endParaRPr lang="ru-RU" sz="2400" b="1" dirty="0">
              <a:solidFill>
                <a:srgbClr val="144846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66568" name="Содержимое 7"/>
          <p:cNvSpPr>
            <a:spLocks/>
          </p:cNvSpPr>
          <p:nvPr/>
        </p:nvSpPr>
        <p:spPr bwMode="auto">
          <a:xfrm>
            <a:off x="2555776" y="1484784"/>
            <a:ext cx="641826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ЛК написан под крупный бизнес, </a:t>
            </a:r>
            <a:r>
              <a:rPr lang="ru-RU" sz="2000" b="1" dirty="0" smtClean="0">
                <a:solidFill>
                  <a:srgbClr val="144846"/>
                </a:solidFill>
                <a:latin typeface="Georgia" pitchFamily="18" charset="0"/>
              </a:rPr>
              <a:t>      </a:t>
            </a: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прежде всего для вида №1 – 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None/>
            </a:pP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      лесозаготовка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rgbClr val="144846"/>
              </a:solidFill>
              <a:latin typeface="Georgia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Неравноправное регулирование для разных видов лесопользования вытесняет малый бизнес из леса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rgbClr val="144846"/>
              </a:solidFill>
              <a:latin typeface="Georgia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Аренда леса и заготовка для собственных нужд – </a:t>
            </a:r>
            <a:r>
              <a:rPr lang="ru-RU" sz="2000" b="1" dirty="0" err="1">
                <a:solidFill>
                  <a:srgbClr val="144846"/>
                </a:solidFill>
                <a:latin typeface="Georgia" pitchFamily="18" charset="0"/>
              </a:rPr>
              <a:t>трудносовместимы</a:t>
            </a:r>
            <a:endParaRPr lang="ru-RU" sz="2000" b="1" dirty="0">
              <a:solidFill>
                <a:srgbClr val="144846"/>
              </a:solidFill>
              <a:latin typeface="Georgia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solidFill>
                <a:srgbClr val="144846"/>
              </a:solidFill>
              <a:latin typeface="Georgia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144846"/>
                </a:solidFill>
                <a:latin typeface="Georgia" pitchFamily="18" charset="0"/>
              </a:rPr>
              <a:t>Проблемы «двойной» аренды, т.е. аренда для 2-х видов пользования на 1-м участке</a:t>
            </a:r>
          </a:p>
          <a:p>
            <a:pPr marL="342900" indent="-342900" algn="just">
              <a:spcBef>
                <a:spcPct val="20000"/>
              </a:spcBef>
              <a:buFont typeface="Arial" charset="0"/>
              <a:buNone/>
            </a:pPr>
            <a:endParaRPr lang="ru-RU" sz="2000" dirty="0">
              <a:solidFill>
                <a:srgbClr val="144846"/>
              </a:solidFill>
              <a:latin typeface="Georgia" pitchFamily="18" charset="0"/>
            </a:endParaRPr>
          </a:p>
        </p:txBody>
      </p:sp>
      <p:pic>
        <p:nvPicPr>
          <p:cNvPr id="6656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48880"/>
            <a:ext cx="2195513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6" descr="Лого 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>
          <a:xfrm>
            <a:off x="2339752" y="6309320"/>
            <a:ext cx="1018456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139952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748464" y="6381328"/>
            <a:ext cx="298376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9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0" name="Рисунок 6" descr="Лого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309320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7593" name="Group 9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67594" name="Group 10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67595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67596" name="Picture 12" descr="MC900053241[1]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597" name="Picture 13" descr="MC900053241[1]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7598" name="Group 14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67599" name="Picture 15" descr="MC900053241[1]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600" name="Picture 16" descr="MC900053241[1]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67601" name="Group 17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67602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67603" name="Picture 19" descr="MC900053241[1]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604" name="Picture 20" descr="MC900053241[1]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7605" name="Group 21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67606" name="Picture 22" descr="MC900053241[1]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607" name="Picture 23" descr="MC900053241[1]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67608" name="Group 24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67609" name="Group 25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67610" name="Picture 26" descr="MC900053241[1]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611" name="Picture 27" descr="MC900053241[1]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7612" name="Group 28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67613" name="Picture 29" descr="MC900053241[1]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614" name="Picture 30" descr="MC900053241[1]"/>
                <p:cNvPicPr>
                  <a:picLocks noChangeAspect="1" noChangeArrowheads="1"/>
                </p:cNvPicPr>
                <p:nvPr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sp>
        <p:nvSpPr>
          <p:cNvPr id="67616" name="Text Box 32"/>
          <p:cNvSpPr txBox="1">
            <a:spLocks noChangeArrowheads="1"/>
          </p:cNvSpPr>
          <p:nvPr/>
        </p:nvSpPr>
        <p:spPr bwMode="auto">
          <a:xfrm>
            <a:off x="2195736" y="908720"/>
            <a:ext cx="47005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D312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Технопарк«Дикоросы</a:t>
            </a:r>
            <a:r>
              <a:rPr lang="ru-RU" sz="2800" b="1" dirty="0">
                <a:solidFill>
                  <a:srgbClr val="0D312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»</a:t>
            </a:r>
          </a:p>
        </p:txBody>
      </p:sp>
      <p:sp>
        <p:nvSpPr>
          <p:cNvPr id="67617" name="Rectangle 33"/>
          <p:cNvSpPr>
            <a:spLocks noChangeArrowheads="1"/>
          </p:cNvSpPr>
          <p:nvPr/>
        </p:nvSpPr>
        <p:spPr bwMode="auto">
          <a:xfrm>
            <a:off x="2446337" y="1628800"/>
            <a:ext cx="6697663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Объединение возможностей региональной власти, инвесторов, бизнеса и населения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144846"/>
                </a:solidFill>
                <a:latin typeface="Georgia" pitchFamily="18" charset="0"/>
              </a:rPr>
              <a:t>  </a:t>
            </a:r>
            <a:endParaRPr lang="en-US" sz="2000" dirty="0" smtClean="0">
              <a:solidFill>
                <a:srgbClr val="144846"/>
              </a:solidFill>
              <a:latin typeface="Georgia" pitchFamily="18" charset="0"/>
            </a:endParaRPr>
          </a:p>
          <a:p>
            <a:pPr>
              <a:buFontTx/>
              <a:buChar char="•"/>
            </a:pPr>
            <a:r>
              <a:rPr lang="ru-RU" sz="2000" dirty="0" smtClean="0">
                <a:solidFill>
                  <a:srgbClr val="144846"/>
                </a:solidFill>
                <a:latin typeface="Georgia" pitchFamily="18" charset="0"/>
              </a:rPr>
              <a:t> </a:t>
            </a:r>
            <a:r>
              <a:rPr lang="ru-RU" sz="2000" b="1" dirty="0" smtClean="0">
                <a:latin typeface="Georgia" pitchFamily="18" charset="0"/>
              </a:rPr>
              <a:t>Приоритет – инвестиции (не менее 300 млн. руб.)</a:t>
            </a:r>
            <a:endParaRPr lang="ru-RU" sz="2000" b="1" dirty="0">
              <a:latin typeface="Georgia" pitchFamily="18" charset="0"/>
            </a:endParaRPr>
          </a:p>
          <a:p>
            <a:r>
              <a:rPr lang="ru-RU" sz="2000" b="1" dirty="0">
                <a:latin typeface="Georgia" pitchFamily="18" charset="0"/>
              </a:rPr>
              <a:t>    </a:t>
            </a:r>
            <a:r>
              <a:rPr lang="ru-RU" sz="2000" b="1" dirty="0" smtClean="0">
                <a:latin typeface="Georgia" pitchFamily="18" charset="0"/>
              </a:rPr>
              <a:t>позволит </a:t>
            </a:r>
            <a:r>
              <a:rPr lang="ru-RU" sz="2000" b="1" dirty="0">
                <a:latin typeface="Georgia" pitchFamily="18" charset="0"/>
              </a:rPr>
              <a:t>избежать лесного аукциона,</a:t>
            </a:r>
          </a:p>
          <a:p>
            <a:r>
              <a:rPr lang="ru-RU" sz="2000" b="1" dirty="0">
                <a:latin typeface="Georgia" pitchFamily="18" charset="0"/>
              </a:rPr>
              <a:t>    </a:t>
            </a:r>
            <a:r>
              <a:rPr lang="ru-RU" sz="2000" b="1" dirty="0" smtClean="0">
                <a:latin typeface="Georgia" pitchFamily="18" charset="0"/>
              </a:rPr>
              <a:t>обеспечит снижение ставок аренды  на 50%</a:t>
            </a:r>
            <a:endParaRPr lang="ru-RU" sz="2000" b="1" dirty="0">
              <a:latin typeface="Georgia" pitchFamily="18" charset="0"/>
            </a:endParaRPr>
          </a:p>
          <a:p>
            <a:endParaRPr lang="ru-RU" sz="2000" b="1" dirty="0">
              <a:latin typeface="Georgia" pitchFamily="18" charset="0"/>
            </a:endParaRPr>
          </a:p>
          <a:p>
            <a:pPr>
              <a:buFontTx/>
              <a:buChar char="•"/>
            </a:pPr>
            <a:r>
              <a:rPr lang="ru-RU" sz="2000" b="1" dirty="0">
                <a:latin typeface="Georgia" pitchFamily="18" charset="0"/>
              </a:rPr>
              <a:t>  Организационная форма – </a:t>
            </a:r>
            <a:r>
              <a:rPr lang="ru-RU" sz="2000" b="1" dirty="0" smtClean="0">
                <a:latin typeface="Georgia" pitchFamily="18" charset="0"/>
              </a:rPr>
              <a:t>технопарк</a:t>
            </a:r>
            <a:endParaRPr lang="ru-RU" sz="2000" b="1" dirty="0">
              <a:latin typeface="Georgia" pitchFamily="18" charset="0"/>
            </a:endParaRPr>
          </a:p>
          <a:p>
            <a:r>
              <a:rPr lang="ru-RU" sz="2000" b="1" dirty="0">
                <a:latin typeface="Georgia" pitchFamily="18" charset="0"/>
              </a:rPr>
              <a:t>   (по новому закону 25% +1 акция у региона)</a:t>
            </a:r>
          </a:p>
          <a:p>
            <a:pPr>
              <a:buFontTx/>
              <a:buChar char="•"/>
            </a:pPr>
            <a:endParaRPr lang="ru-RU" sz="2000" b="1" dirty="0">
              <a:latin typeface="Georgia" pitchFamily="18" charset="0"/>
            </a:endParaRPr>
          </a:p>
          <a:p>
            <a:pPr>
              <a:buFontTx/>
              <a:buChar char="•"/>
            </a:pPr>
            <a:r>
              <a:rPr lang="ru-RU" sz="2000" b="1" dirty="0">
                <a:latin typeface="Georgia" pitchFamily="18" charset="0"/>
              </a:rPr>
              <a:t>  Правовая форма </a:t>
            </a:r>
            <a:r>
              <a:rPr lang="ru-RU" b="1" dirty="0">
                <a:latin typeface="Georgia" pitchFamily="18" charset="0"/>
              </a:rPr>
              <a:t>– </a:t>
            </a:r>
            <a:r>
              <a:rPr lang="ru-RU" b="1" dirty="0" smtClean="0">
                <a:latin typeface="Georgia" pitchFamily="18" charset="0"/>
              </a:rPr>
              <a:t>Открытое Акционерное Общество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67620" name="Picture 3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7504" y="2996952"/>
            <a:ext cx="2339752" cy="1783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Дата 34"/>
          <p:cNvSpPr>
            <a:spLocks noGrp="1"/>
          </p:cNvSpPr>
          <p:nvPr>
            <p:ph type="dt" sz="half" idx="10"/>
          </p:nvPr>
        </p:nvSpPr>
        <p:spPr>
          <a:xfrm>
            <a:off x="3131840" y="6381328"/>
            <a:ext cx="1090464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6" name="Нижний колонтитул 35"/>
          <p:cNvSpPr>
            <a:spLocks noGrp="1"/>
          </p:cNvSpPr>
          <p:nvPr>
            <p:ph type="ftr" sz="quarter" idx="11"/>
          </p:nvPr>
        </p:nvSpPr>
        <p:spPr>
          <a:xfrm>
            <a:off x="5076056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7" name="Номер слайда 36"/>
          <p:cNvSpPr>
            <a:spLocks noGrp="1"/>
          </p:cNvSpPr>
          <p:nvPr>
            <p:ph type="sldNum" sz="quarter" idx="12"/>
          </p:nvPr>
        </p:nvSpPr>
        <p:spPr>
          <a:xfrm>
            <a:off x="8604448" y="6381328"/>
            <a:ext cx="370384" cy="365125"/>
          </a:xfrm>
        </p:spPr>
        <p:txBody>
          <a:bodyPr/>
          <a:lstStyle/>
          <a:p>
            <a:pPr>
              <a:defRPr/>
            </a:pPr>
            <a:fld id="{E9BD260D-997B-486A-9EAA-FDDBF722A4E2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10</a:t>
            </a:fld>
            <a:endParaRPr lang="fr-FR" b="1" dirty="0">
              <a:solidFill>
                <a:srgbClr val="009900"/>
              </a:solidFill>
            </a:endParaRPr>
          </a:p>
        </p:txBody>
      </p:sp>
      <p:pic>
        <p:nvPicPr>
          <p:cNvPr id="31" name="Picture 2" descr="MC900425942[1]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0825" y="5229225"/>
            <a:ext cx="1619250" cy="1457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re 1"/>
          <p:cNvSpPr>
            <a:spLocks noGrp="1"/>
          </p:cNvSpPr>
          <p:nvPr>
            <p:ph type="title" idx="4294967295"/>
          </p:nvPr>
        </p:nvSpPr>
        <p:spPr>
          <a:xfrm>
            <a:off x="457200" y="692150"/>
            <a:ext cx="8229600" cy="652463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Преимущества и выгоды предлагаемого проекта</a:t>
            </a:r>
            <a:endParaRPr lang="fr-FR" sz="2400" b="1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68613" name="Рисунок 6" descr="Лого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6453187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8620" name="Group 12"/>
          <p:cNvGrpSpPr>
            <a:grpSpLocks/>
          </p:cNvGrpSpPr>
          <p:nvPr/>
        </p:nvGrpSpPr>
        <p:grpSpPr bwMode="auto">
          <a:xfrm>
            <a:off x="107950" y="0"/>
            <a:ext cx="9036050" cy="765175"/>
            <a:chOff x="68" y="0"/>
            <a:chExt cx="5692" cy="482"/>
          </a:xfrm>
        </p:grpSpPr>
        <p:grpSp>
          <p:nvGrpSpPr>
            <p:cNvPr id="68621" name="Group 13"/>
            <p:cNvGrpSpPr>
              <a:grpSpLocks/>
            </p:cNvGrpSpPr>
            <p:nvPr/>
          </p:nvGrpSpPr>
          <p:grpSpPr bwMode="auto">
            <a:xfrm>
              <a:off x="68" y="46"/>
              <a:ext cx="1769" cy="436"/>
              <a:chOff x="0" y="0"/>
              <a:chExt cx="2268" cy="572"/>
            </a:xfrm>
          </p:grpSpPr>
          <p:pic>
            <p:nvPicPr>
              <p:cNvPr id="68622" name="Picture 14" descr="MC900322523[1]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8623" name="Picture 15" descr="MC900250843[1]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8624" name="Picture 16" descr="MC900331838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68625" name="Group 17"/>
            <p:cNvGrpSpPr>
              <a:grpSpLocks/>
            </p:cNvGrpSpPr>
            <p:nvPr/>
          </p:nvGrpSpPr>
          <p:grpSpPr bwMode="auto">
            <a:xfrm>
              <a:off x="2041" y="0"/>
              <a:ext cx="1860" cy="436"/>
              <a:chOff x="0" y="0"/>
              <a:chExt cx="2268" cy="572"/>
            </a:xfrm>
          </p:grpSpPr>
          <p:pic>
            <p:nvPicPr>
              <p:cNvPr id="68626" name="Picture 18" descr="MC900322523[1]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8627" name="Picture 19" descr="MC900250843[1]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8628" name="Picture 20" descr="MC900331838[1]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68629" name="Group 21"/>
            <p:cNvGrpSpPr>
              <a:grpSpLocks/>
            </p:cNvGrpSpPr>
            <p:nvPr/>
          </p:nvGrpSpPr>
          <p:grpSpPr bwMode="auto">
            <a:xfrm>
              <a:off x="4014" y="46"/>
              <a:ext cx="1746" cy="436"/>
              <a:chOff x="0" y="0"/>
              <a:chExt cx="2268" cy="572"/>
            </a:xfrm>
          </p:grpSpPr>
          <p:pic>
            <p:nvPicPr>
              <p:cNvPr id="68630" name="Picture 22" descr="MC900322523[1]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8631" name="Picture 23" descr="MC900250843[1]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8632" name="Picture 24" descr="MC900331838[1]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68651" name="Group 43"/>
          <p:cNvGraphicFramePr>
            <a:graphicFrameLocks noGrp="1"/>
          </p:cNvGraphicFramePr>
          <p:nvPr/>
        </p:nvGraphicFramePr>
        <p:xfrm>
          <a:off x="0" y="1412874"/>
          <a:ext cx="9144000" cy="4896445"/>
        </p:xfrm>
        <a:graphic>
          <a:graphicData uri="http://schemas.openxmlformats.org/drawingml/2006/table">
            <a:tbl>
              <a:tblPr/>
              <a:tblGrid>
                <a:gridCol w="3130550"/>
                <a:gridCol w="6013450"/>
              </a:tblGrid>
              <a:tr h="1023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Население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Гарантия возможности сдать собранные дикоросы;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Гарантия своевременной и справедливой оплаты;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 трудоустройства на постоянной или сезонной основе</a:t>
                      </a: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20008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Бизнес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Сокращение расходов на аренду;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Сокращение накладных расходов на сопровождение аренды;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Гарантированный сбыт по справедливой цене; *)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Гарантии стабильности бизнеса;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Сокращение расходов на сертификацию;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 к новым технологиям;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 к инвестиционному ресурсу;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Дешевые оборотные средства.</a:t>
                      </a: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8168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Инвестор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Гарантии долгосрочного доступа к ресурсу;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Экономия 50% от величины арендной платы;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Благоприятная бизнес-среда при реализации проекта.</a:t>
                      </a: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5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Власть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Повышение инвестиционной привлекательности региона;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Увеличение экспортного потенциала региона;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значимость;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Реальный рычаг управления ресурсами региона.</a:t>
                      </a:r>
                    </a:p>
                  </a:txBody>
                  <a:tcPr marL="288000" marR="288000" marT="46800" marB="468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3" name="Дата 22"/>
          <p:cNvSpPr>
            <a:spLocks noGrp="1"/>
          </p:cNvSpPr>
          <p:nvPr>
            <p:ph type="dt" sz="half" idx="10"/>
          </p:nvPr>
        </p:nvSpPr>
        <p:spPr>
          <a:xfrm>
            <a:off x="395536" y="6381328"/>
            <a:ext cx="1080120" cy="365125"/>
          </a:xfrm>
        </p:spPr>
        <p:txBody>
          <a:bodyPr/>
          <a:lstStyle/>
          <a:p>
            <a:pPr>
              <a:defRPr/>
            </a:pPr>
            <a:r>
              <a:rPr lang="ru-RU" b="1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>
          <a:xfrm>
            <a:off x="3131840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>
          <a:xfrm>
            <a:off x="8676456" y="6492875"/>
            <a:ext cx="370384" cy="365125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11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31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213" y="782637"/>
            <a:ext cx="8657268" cy="5454675"/>
          </a:xfrm>
          <a:prstGeom prst="rect">
            <a:avLst/>
          </a:prstGeom>
          <a:solidFill>
            <a:schemeClr val="bg1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64548" name="Text Box 36"/>
          <p:cNvSpPr txBox="1">
            <a:spLocks noChangeArrowheads="1"/>
          </p:cNvSpPr>
          <p:nvPr/>
        </p:nvSpPr>
        <p:spPr bwMode="auto">
          <a:xfrm>
            <a:off x="0" y="0"/>
            <a:ext cx="8892480" cy="6134100"/>
          </a:xfrm>
          <a:prstGeom prst="rect">
            <a:avLst/>
          </a:prstGeom>
          <a:solidFill>
            <a:schemeClr val="bg1">
              <a:alpha val="35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</p:txBody>
      </p:sp>
      <p:pic>
        <p:nvPicPr>
          <p:cNvPr id="64516" name="Рисунок 6" descr="Лого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453187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4517" name="Group 5"/>
          <p:cNvGrpSpPr>
            <a:grpSpLocks/>
          </p:cNvGrpSpPr>
          <p:nvPr/>
        </p:nvGrpSpPr>
        <p:grpSpPr bwMode="auto">
          <a:xfrm>
            <a:off x="107950" y="0"/>
            <a:ext cx="9036050" cy="765175"/>
            <a:chOff x="68" y="0"/>
            <a:chExt cx="5692" cy="482"/>
          </a:xfrm>
        </p:grpSpPr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68" y="46"/>
              <a:ext cx="1769" cy="436"/>
              <a:chOff x="0" y="0"/>
              <a:chExt cx="2268" cy="572"/>
            </a:xfrm>
          </p:grpSpPr>
          <p:pic>
            <p:nvPicPr>
              <p:cNvPr id="64519" name="Picture 7" descr="MC900322523[1]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4520" name="Picture 8" descr="MC900250843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4521" name="Picture 9" descr="MC900331838[1]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64522" name="Group 10"/>
            <p:cNvGrpSpPr>
              <a:grpSpLocks/>
            </p:cNvGrpSpPr>
            <p:nvPr/>
          </p:nvGrpSpPr>
          <p:grpSpPr bwMode="auto">
            <a:xfrm>
              <a:off x="2041" y="0"/>
              <a:ext cx="1860" cy="436"/>
              <a:chOff x="0" y="0"/>
              <a:chExt cx="2268" cy="572"/>
            </a:xfrm>
          </p:grpSpPr>
          <p:pic>
            <p:nvPicPr>
              <p:cNvPr id="64523" name="Picture 11" descr="MC900322523[1]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4524" name="Picture 12" descr="MC900250843[1]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4525" name="Picture 13" descr="MC900331838[1]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  <p:grpSp>
          <p:nvGrpSpPr>
            <p:cNvPr id="64526" name="Group 14"/>
            <p:cNvGrpSpPr>
              <a:grpSpLocks/>
            </p:cNvGrpSpPr>
            <p:nvPr/>
          </p:nvGrpSpPr>
          <p:grpSpPr bwMode="auto">
            <a:xfrm>
              <a:off x="4014" y="46"/>
              <a:ext cx="1746" cy="436"/>
              <a:chOff x="0" y="0"/>
              <a:chExt cx="2268" cy="572"/>
            </a:xfrm>
          </p:grpSpPr>
          <p:pic>
            <p:nvPicPr>
              <p:cNvPr id="64527" name="Picture 15" descr="MC900322523[1]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0" y="48"/>
                <a:ext cx="590" cy="509"/>
              </a:xfrm>
              <a:prstGeom prst="rect">
                <a:avLst/>
              </a:prstGeom>
              <a:noFill/>
            </p:spPr>
          </p:pic>
          <p:pic>
            <p:nvPicPr>
              <p:cNvPr id="64528" name="Picture 16" descr="MC900250843[1]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26" y="27"/>
                <a:ext cx="726" cy="467"/>
              </a:xfrm>
              <a:prstGeom prst="rect">
                <a:avLst/>
              </a:prstGeom>
              <a:noFill/>
            </p:spPr>
          </p:pic>
          <p:pic>
            <p:nvPicPr>
              <p:cNvPr id="64529" name="Picture 17" descr="MC900331838[1]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1588" y="0"/>
                <a:ext cx="680" cy="572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64546" name="Прямоугольник 9"/>
          <p:cNvSpPr>
            <a:spLocks noChangeArrowheads="1"/>
          </p:cNvSpPr>
          <p:nvPr/>
        </p:nvSpPr>
        <p:spPr bwMode="auto">
          <a:xfrm>
            <a:off x="467544" y="908720"/>
            <a:ext cx="2665164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Шаг в сторону»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64533" name="Oval 21"/>
          <p:cNvSpPr>
            <a:spLocks noChangeArrowheads="1"/>
          </p:cNvSpPr>
          <p:nvPr/>
        </p:nvSpPr>
        <p:spPr bwMode="auto">
          <a:xfrm>
            <a:off x="5983288" y="3573463"/>
            <a:ext cx="227012" cy="2159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5676900" y="3717925"/>
            <a:ext cx="20510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r>
              <a:rPr lang="ru-RU" dirty="0"/>
              <a:t> </a:t>
            </a:r>
            <a:r>
              <a:rPr lang="ru-RU" sz="1600" b="1" i="1" dirty="0" smtClean="0">
                <a:latin typeface="Times New Roman" pitchFamily="18" charset="0"/>
              </a:rPr>
              <a:t>Белый Яр</a:t>
            </a:r>
            <a:endParaRPr lang="ru-RU" sz="1600" b="1" i="1" dirty="0">
              <a:latin typeface="Times New Roman" pitchFamily="18" charset="0"/>
            </a:endParaRPr>
          </a:p>
        </p:txBody>
      </p:sp>
      <p:sp>
        <p:nvSpPr>
          <p:cNvPr id="64535" name="Line 23"/>
          <p:cNvSpPr>
            <a:spLocks noChangeShapeType="1"/>
          </p:cNvSpPr>
          <p:nvPr/>
        </p:nvSpPr>
        <p:spPr bwMode="auto">
          <a:xfrm flipV="1">
            <a:off x="6210300" y="3213100"/>
            <a:ext cx="303213" cy="360363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4536" name="Line 24"/>
          <p:cNvSpPr>
            <a:spLocks noChangeShapeType="1"/>
          </p:cNvSpPr>
          <p:nvPr/>
        </p:nvSpPr>
        <p:spPr bwMode="auto">
          <a:xfrm>
            <a:off x="6513513" y="3213100"/>
            <a:ext cx="531812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4538" name="Text Box 26"/>
          <p:cNvSpPr txBox="1">
            <a:spLocks noChangeArrowheads="1"/>
          </p:cNvSpPr>
          <p:nvPr/>
        </p:nvSpPr>
        <p:spPr bwMode="auto">
          <a:xfrm>
            <a:off x="7050088" y="2981325"/>
            <a:ext cx="1871662" cy="274638"/>
          </a:xfrm>
          <a:prstGeom prst="rect">
            <a:avLst/>
          </a:prstGeom>
          <a:solidFill>
            <a:schemeClr val="bg1">
              <a:alpha val="59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r>
              <a:rPr lang="ru-RU" u="sng">
                <a:solidFill>
                  <a:srgbClr val="FF0066"/>
                </a:solidFill>
                <a:latin typeface="Times New Roman" pitchFamily="18" charset="0"/>
              </a:rPr>
              <a:t>Звено 1 - разведка</a:t>
            </a:r>
          </a:p>
        </p:txBody>
      </p:sp>
      <p:sp>
        <p:nvSpPr>
          <p:cNvPr id="64539" name="Text Box 27"/>
          <p:cNvSpPr txBox="1">
            <a:spLocks noChangeArrowheads="1"/>
          </p:cNvSpPr>
          <p:nvPr/>
        </p:nvSpPr>
        <p:spPr bwMode="auto">
          <a:xfrm>
            <a:off x="7078663" y="3378200"/>
            <a:ext cx="1857375" cy="274638"/>
          </a:xfrm>
          <a:prstGeom prst="rect">
            <a:avLst/>
          </a:prstGeom>
          <a:solidFill>
            <a:schemeClr val="bg1">
              <a:alpha val="60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ru-RU" u="sng">
                <a:solidFill>
                  <a:srgbClr val="FF0066"/>
                </a:solidFill>
                <a:latin typeface="Times New Roman" pitchFamily="18" charset="0"/>
              </a:rPr>
              <a:t>Звено 2 - заготовка</a:t>
            </a:r>
          </a:p>
        </p:txBody>
      </p:sp>
      <p:sp>
        <p:nvSpPr>
          <p:cNvPr id="64540" name="Line 28"/>
          <p:cNvSpPr>
            <a:spLocks noChangeShapeType="1"/>
          </p:cNvSpPr>
          <p:nvPr/>
        </p:nvSpPr>
        <p:spPr bwMode="auto">
          <a:xfrm flipV="1">
            <a:off x="6134100" y="2779713"/>
            <a:ext cx="379413" cy="7937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4541" name="Line 29"/>
          <p:cNvSpPr>
            <a:spLocks noChangeShapeType="1"/>
          </p:cNvSpPr>
          <p:nvPr/>
        </p:nvSpPr>
        <p:spPr bwMode="auto">
          <a:xfrm flipH="1" flipV="1">
            <a:off x="5983288" y="2924175"/>
            <a:ext cx="74612" cy="649288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4542" name="Line 30"/>
          <p:cNvSpPr>
            <a:spLocks noChangeShapeType="1"/>
          </p:cNvSpPr>
          <p:nvPr/>
        </p:nvSpPr>
        <p:spPr bwMode="auto">
          <a:xfrm flipH="1" flipV="1">
            <a:off x="5756275" y="2563813"/>
            <a:ext cx="227013" cy="10096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64543" name="Group 31"/>
          <p:cNvGrpSpPr>
            <a:grpSpLocks/>
          </p:cNvGrpSpPr>
          <p:nvPr/>
        </p:nvGrpSpPr>
        <p:grpSpPr bwMode="auto">
          <a:xfrm>
            <a:off x="5148263" y="1987550"/>
            <a:ext cx="3109912" cy="2162175"/>
            <a:chOff x="3225" y="1297"/>
            <a:chExt cx="1959" cy="1362"/>
          </a:xfrm>
        </p:grpSpPr>
        <p:sp>
          <p:nvSpPr>
            <p:cNvPr id="64544" name="Oval 32"/>
            <p:cNvSpPr>
              <a:spLocks noChangeArrowheads="1"/>
            </p:cNvSpPr>
            <p:nvPr/>
          </p:nvSpPr>
          <p:spPr bwMode="auto">
            <a:xfrm>
              <a:off x="3225" y="1297"/>
              <a:ext cx="1959" cy="136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545" name="Text Box 33"/>
            <p:cNvSpPr txBox="1">
              <a:spLocks noChangeArrowheads="1"/>
            </p:cNvSpPr>
            <p:nvPr/>
          </p:nvSpPr>
          <p:spPr bwMode="auto">
            <a:xfrm>
              <a:off x="3887" y="1356"/>
              <a:ext cx="5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>
                  <a:latin typeface="Times New Roman" pitchFamily="18" charset="0"/>
                </a:rPr>
                <a:t>район</a:t>
              </a:r>
            </a:p>
          </p:txBody>
        </p:sp>
      </p:grpSp>
      <p:grpSp>
        <p:nvGrpSpPr>
          <p:cNvPr id="64551" name="Group 39"/>
          <p:cNvGrpSpPr>
            <a:grpSpLocks/>
          </p:cNvGrpSpPr>
          <p:nvPr/>
        </p:nvGrpSpPr>
        <p:grpSpPr bwMode="auto">
          <a:xfrm>
            <a:off x="467544" y="3861048"/>
            <a:ext cx="2592387" cy="2160141"/>
            <a:chOff x="249" y="2264"/>
            <a:chExt cx="1769" cy="1586"/>
          </a:xfrm>
        </p:grpSpPr>
        <p:pic>
          <p:nvPicPr>
            <p:cNvPr id="64549" name="Picture 37" descr="болотоход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49" y="2523"/>
              <a:ext cx="1769" cy="1327"/>
            </a:xfrm>
            <a:prstGeom prst="rect">
              <a:avLst/>
            </a:prstGeom>
            <a:noFill/>
          </p:spPr>
        </p:pic>
        <p:sp>
          <p:nvSpPr>
            <p:cNvPr id="64550" name="Text Box 38"/>
            <p:cNvSpPr txBox="1">
              <a:spLocks noChangeArrowheads="1"/>
            </p:cNvSpPr>
            <p:nvPr/>
          </p:nvSpPr>
          <p:spPr bwMode="auto">
            <a:xfrm>
              <a:off x="752" y="2264"/>
              <a:ext cx="831" cy="288"/>
            </a:xfrm>
            <a:prstGeom prst="rect">
              <a:avLst/>
            </a:prstGeom>
            <a:solidFill>
              <a:schemeClr val="bg1">
                <a:alpha val="85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dirty="0" err="1">
                  <a:solidFill>
                    <a:srgbClr val="144846"/>
                  </a:solidFill>
                  <a:latin typeface="Times New Roman" pitchFamily="18" charset="0"/>
                </a:rPr>
                <a:t>Болотоход</a:t>
              </a:r>
              <a:endParaRPr lang="ru-RU" dirty="0">
                <a:solidFill>
                  <a:srgbClr val="144846"/>
                </a:solidFill>
                <a:latin typeface="Times New Roman" pitchFamily="18" charset="0"/>
              </a:endParaRPr>
            </a:p>
          </p:txBody>
        </p:sp>
      </p:grpSp>
      <p:sp>
        <p:nvSpPr>
          <p:cNvPr id="64552" name="Text Box 40"/>
          <p:cNvSpPr txBox="1">
            <a:spLocks noChangeArrowheads="1"/>
          </p:cNvSpPr>
          <p:nvPr/>
        </p:nvSpPr>
        <p:spPr bwMode="auto">
          <a:xfrm>
            <a:off x="395536" y="1340768"/>
            <a:ext cx="3763963" cy="1938992"/>
          </a:xfrm>
          <a:prstGeom prst="rect">
            <a:avLst/>
          </a:prstGeom>
          <a:solidFill>
            <a:schemeClr val="bg1">
              <a:alpha val="83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i="1" dirty="0">
                <a:solidFill>
                  <a:srgbClr val="144846"/>
                </a:solidFill>
                <a:latin typeface="Georgia" pitchFamily="18" charset="0"/>
              </a:rPr>
              <a:t>Традиционные</a:t>
            </a:r>
            <a:r>
              <a:rPr lang="ru-RU" dirty="0">
                <a:solidFill>
                  <a:srgbClr val="144846"/>
                </a:solidFill>
                <a:latin typeface="Georgia" pitchFamily="18" charset="0"/>
              </a:rPr>
              <a:t> места заготовок – </a:t>
            </a:r>
            <a:r>
              <a:rPr lang="ru-RU" b="1" dirty="0">
                <a:solidFill>
                  <a:srgbClr val="FC1C51"/>
                </a:solidFill>
                <a:latin typeface="Georgia" pitchFamily="18" charset="0"/>
              </a:rPr>
              <a:t>10%</a:t>
            </a:r>
            <a:r>
              <a:rPr lang="ru-RU" dirty="0">
                <a:solidFill>
                  <a:srgbClr val="144846"/>
                </a:solidFill>
                <a:latin typeface="Georgia" pitchFamily="18" charset="0"/>
              </a:rPr>
              <a:t> </a:t>
            </a:r>
            <a:r>
              <a:rPr lang="ru-RU" b="1" dirty="0">
                <a:solidFill>
                  <a:srgbClr val="144846"/>
                </a:solidFill>
                <a:latin typeface="Georgia" pitchFamily="18" charset="0"/>
              </a:rPr>
              <a:t>ресурсов</a:t>
            </a:r>
          </a:p>
          <a:p>
            <a:r>
              <a:rPr lang="ru-RU" i="1" dirty="0">
                <a:solidFill>
                  <a:srgbClr val="144846"/>
                </a:solidFill>
                <a:latin typeface="Georgia" pitchFamily="18" charset="0"/>
              </a:rPr>
              <a:t>Труднодоступные</a:t>
            </a:r>
            <a:r>
              <a:rPr lang="ru-RU" dirty="0">
                <a:solidFill>
                  <a:srgbClr val="144846"/>
                </a:solidFill>
                <a:latin typeface="Georgia" pitchFamily="18" charset="0"/>
              </a:rPr>
              <a:t> места – </a:t>
            </a:r>
          </a:p>
          <a:p>
            <a:r>
              <a:rPr lang="ru-RU" b="1" dirty="0">
                <a:solidFill>
                  <a:srgbClr val="FC1C51"/>
                </a:solidFill>
                <a:latin typeface="Georgia" pitchFamily="18" charset="0"/>
              </a:rPr>
              <a:t>90%</a:t>
            </a:r>
            <a:r>
              <a:rPr lang="ru-RU" b="1" dirty="0">
                <a:solidFill>
                  <a:srgbClr val="144846"/>
                </a:solidFill>
                <a:latin typeface="Georgia" pitchFamily="18" charset="0"/>
              </a:rPr>
              <a:t> ресурсов</a:t>
            </a:r>
          </a:p>
          <a:p>
            <a:r>
              <a:rPr lang="ru-RU" sz="1600" i="1" dirty="0" err="1">
                <a:solidFill>
                  <a:srgbClr val="144846"/>
                </a:solidFill>
                <a:latin typeface="Georgia" pitchFamily="18" charset="0"/>
              </a:rPr>
              <a:t>Пилотный</a:t>
            </a:r>
            <a:r>
              <a:rPr lang="ru-RU" sz="1600" i="1" dirty="0">
                <a:solidFill>
                  <a:srgbClr val="144846"/>
                </a:solidFill>
                <a:latin typeface="Georgia" pitchFamily="18" charset="0"/>
              </a:rPr>
              <a:t> проект</a:t>
            </a:r>
            <a:r>
              <a:rPr lang="ru-RU" sz="1600" i="1" dirty="0" smtClean="0">
                <a:solidFill>
                  <a:srgbClr val="144846"/>
                </a:solidFill>
                <a:latin typeface="Georgia" pitchFamily="18" charset="0"/>
              </a:rPr>
              <a:t>:</a:t>
            </a:r>
            <a:endParaRPr lang="ru-RU" sz="1600" dirty="0">
              <a:solidFill>
                <a:srgbClr val="144846"/>
              </a:solidFill>
              <a:latin typeface="Georgia" pitchFamily="18" charset="0"/>
            </a:endParaRPr>
          </a:p>
          <a:p>
            <a:r>
              <a:rPr lang="ru-RU" sz="1600" i="1" dirty="0" smtClean="0">
                <a:solidFill>
                  <a:srgbClr val="144846"/>
                </a:solidFill>
                <a:latin typeface="Georgia" pitchFamily="18" charset="0"/>
              </a:rPr>
              <a:t>Затраты - </a:t>
            </a:r>
            <a:r>
              <a:rPr lang="ru-RU" sz="1600" dirty="0">
                <a:solidFill>
                  <a:srgbClr val="144846"/>
                </a:solidFill>
                <a:latin typeface="Georgia" pitchFamily="18" charset="0"/>
              </a:rPr>
              <a:t>10 млн. руб.</a:t>
            </a:r>
          </a:p>
          <a:p>
            <a:r>
              <a:rPr lang="ru-RU" sz="1600" i="1" dirty="0" smtClean="0">
                <a:solidFill>
                  <a:srgbClr val="144846"/>
                </a:solidFill>
                <a:latin typeface="Georgia" pitchFamily="18" charset="0"/>
              </a:rPr>
              <a:t>Окупаемость - </a:t>
            </a:r>
            <a:r>
              <a:rPr lang="ru-RU" sz="1600" dirty="0">
                <a:solidFill>
                  <a:srgbClr val="144846"/>
                </a:solidFill>
                <a:latin typeface="Georgia" pitchFamily="18" charset="0"/>
              </a:rPr>
              <a:t>3 года</a:t>
            </a:r>
          </a:p>
        </p:txBody>
      </p:sp>
      <p:sp>
        <p:nvSpPr>
          <p:cNvPr id="40" name="Дата 39"/>
          <p:cNvSpPr>
            <a:spLocks noGrp="1"/>
          </p:cNvSpPr>
          <p:nvPr>
            <p:ph type="dt" sz="half" idx="10"/>
          </p:nvPr>
        </p:nvSpPr>
        <p:spPr>
          <a:xfrm>
            <a:off x="467544" y="6492875"/>
            <a:ext cx="1450504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41" name="Нижний колонтитул 40"/>
          <p:cNvSpPr>
            <a:spLocks noGrp="1"/>
          </p:cNvSpPr>
          <p:nvPr>
            <p:ph type="ftr" sz="quarter" idx="11"/>
          </p:nvPr>
        </p:nvSpPr>
        <p:spPr>
          <a:xfrm>
            <a:off x="3563888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42" name="Номер слайда 41"/>
          <p:cNvSpPr>
            <a:spLocks noGrp="1"/>
          </p:cNvSpPr>
          <p:nvPr>
            <p:ph type="sldNum" sz="quarter" idx="12"/>
          </p:nvPr>
        </p:nvSpPr>
        <p:spPr>
          <a:xfrm>
            <a:off x="8666584" y="6492875"/>
            <a:ext cx="477416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12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657268" cy="5958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Орех-завод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93096"/>
            <a:ext cx="1368152" cy="1024794"/>
          </a:xfrm>
          <a:prstGeom prst="rect">
            <a:avLst/>
          </a:prstGeom>
        </p:spPr>
      </p:pic>
      <p:pic>
        <p:nvPicPr>
          <p:cNvPr id="6" name="Рисунок 19" descr="oborud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212976"/>
            <a:ext cx="576064" cy="569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9" descr="oborud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852936"/>
            <a:ext cx="720080" cy="71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F:\FOTO-сборник\Foto-Дикоросы\Орех\foto-orex-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1700808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F:\FOTO-сборник\Foto-Дикоросы\Орех\foto-orex-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996952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F:\FOTO-сборник\Foto-Дикоросы\Орех\foto-orex-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988840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F:\FOTO-сборник\Foto-Дикоросы\Орех\foto-orex-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2564904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>
            <a:stCxn id="14" idx="3"/>
          </p:cNvCxnSpPr>
          <p:nvPr/>
        </p:nvCxnSpPr>
        <p:spPr>
          <a:xfrm>
            <a:off x="3524275" y="3277940"/>
            <a:ext cx="471661" cy="2230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3" idx="2"/>
            <a:endCxn id="6" idx="0"/>
          </p:cNvCxnSpPr>
          <p:nvPr/>
        </p:nvCxnSpPr>
        <p:spPr>
          <a:xfrm flipH="1">
            <a:off x="4283968" y="2262783"/>
            <a:ext cx="232222" cy="95019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5" idx="0"/>
          </p:cNvCxnSpPr>
          <p:nvPr/>
        </p:nvCxnSpPr>
        <p:spPr>
          <a:xfrm>
            <a:off x="4283968" y="3789040"/>
            <a:ext cx="1044116" cy="50405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8" idx="3"/>
          </p:cNvCxnSpPr>
          <p:nvPr/>
        </p:nvCxnSpPr>
        <p:spPr>
          <a:xfrm flipH="1">
            <a:off x="6444208" y="2564904"/>
            <a:ext cx="432048" cy="6440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8" idx="2"/>
            <a:endCxn id="5" idx="0"/>
          </p:cNvCxnSpPr>
          <p:nvPr/>
        </p:nvCxnSpPr>
        <p:spPr>
          <a:xfrm flipH="1">
            <a:off x="5328084" y="3565055"/>
            <a:ext cx="756084" cy="72804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endCxn id="5" idx="0"/>
          </p:cNvCxnSpPr>
          <p:nvPr/>
        </p:nvCxnSpPr>
        <p:spPr>
          <a:xfrm>
            <a:off x="5076056" y="3140968"/>
            <a:ext cx="252028" cy="11521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трелка вправо 35"/>
          <p:cNvSpPr/>
          <p:nvPr/>
        </p:nvSpPr>
        <p:spPr>
          <a:xfrm rot="10800000">
            <a:off x="3707904" y="4581128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1560" y="4221088"/>
            <a:ext cx="2952328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лсс\Дикоросы\Орех кедровый\foto-iadro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5085184"/>
            <a:ext cx="864096" cy="864096"/>
          </a:xfrm>
          <a:prstGeom prst="rect">
            <a:avLst/>
          </a:prstGeom>
          <a:noFill/>
        </p:spPr>
      </p:pic>
      <p:sp>
        <p:nvSpPr>
          <p:cNvPr id="46" name="Прямоугольник 9"/>
          <p:cNvSpPr>
            <a:spLocks noChangeArrowheads="1"/>
          </p:cNvSpPr>
          <p:nvPr/>
        </p:nvSpPr>
        <p:spPr bwMode="auto">
          <a:xfrm>
            <a:off x="467544" y="476672"/>
            <a:ext cx="2520280" cy="707886"/>
          </a:xfrm>
          <a:prstGeom prst="rect">
            <a:avLst/>
          </a:prstGeom>
          <a:solidFill>
            <a:schemeClr val="bg1">
              <a:alpha val="83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«Центр «Кедровый» -1»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95536" y="1196752"/>
            <a:ext cx="6768752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Суть проекта – аккумулирование объемов кедрового ореха  (не менее 30 000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ru-RU" sz="1400" dirty="0">
              <a:latin typeface="Georgia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7584" y="436510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Переработка ореха на ядро, мощностью 10 000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тн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/год и сбыт готовой продукции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771800" y="6453336"/>
            <a:ext cx="27251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09900"/>
                </a:solidFill>
                <a:latin typeface="+mn-lt"/>
              </a:rPr>
              <a:t>Литвинов С.С. «Технопарк Дикоросы»</a:t>
            </a:r>
            <a:endParaRPr lang="fr-FR" sz="1200" b="1" dirty="0">
              <a:solidFill>
                <a:srgbClr val="009900"/>
              </a:solidFill>
              <a:latin typeface="+mn-lt"/>
            </a:endParaRPr>
          </a:p>
        </p:txBody>
      </p:sp>
      <p:pic>
        <p:nvPicPr>
          <p:cNvPr id="31" name="Рисунок 6" descr="Лого 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6453187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Дата 39"/>
          <p:cNvSpPr>
            <a:spLocks noGrp="1"/>
          </p:cNvSpPr>
          <p:nvPr>
            <p:ph type="dt" sz="half" idx="10"/>
          </p:nvPr>
        </p:nvSpPr>
        <p:spPr>
          <a:xfrm>
            <a:off x="467544" y="6492875"/>
            <a:ext cx="1152128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33" name="Номер слайда 41"/>
          <p:cNvSpPr>
            <a:spLocks noGrp="1"/>
          </p:cNvSpPr>
          <p:nvPr>
            <p:ph type="sldNum" sz="quarter" idx="12"/>
          </p:nvPr>
        </p:nvSpPr>
        <p:spPr>
          <a:xfrm>
            <a:off x="8666584" y="6492875"/>
            <a:ext cx="477416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13</a:t>
            </a:r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2"/>
          <p:cNvGrpSpPr>
            <a:grpSpLocks/>
          </p:cNvGrpSpPr>
          <p:nvPr/>
        </p:nvGrpSpPr>
        <p:grpSpPr bwMode="auto">
          <a:xfrm>
            <a:off x="71438" y="0"/>
            <a:ext cx="8964612" cy="620713"/>
            <a:chOff x="0" y="0"/>
            <a:chExt cx="5760" cy="499"/>
          </a:xfrm>
        </p:grpSpPr>
        <p:grpSp>
          <p:nvGrpSpPr>
            <p:cNvPr id="74755" name="Group 3"/>
            <p:cNvGrpSpPr>
              <a:grpSpLocks/>
            </p:cNvGrpSpPr>
            <p:nvPr/>
          </p:nvGrpSpPr>
          <p:grpSpPr bwMode="auto">
            <a:xfrm>
              <a:off x="0" y="0"/>
              <a:ext cx="1455" cy="499"/>
              <a:chOff x="0" y="0"/>
              <a:chExt cx="1455" cy="499"/>
            </a:xfrm>
          </p:grpSpPr>
          <p:pic>
            <p:nvPicPr>
              <p:cNvPr id="74756" name="Picture 4" descr="MC900053241[1]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57" name="Picture 5" descr="MC900053241[1]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75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58" name="Picture 6" descr="MC900053241[1]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76" y="0"/>
                <a:ext cx="480" cy="499"/>
              </a:xfrm>
              <a:prstGeom prst="rect">
                <a:avLst/>
              </a:prstGeom>
              <a:noFill/>
            </p:spPr>
          </p:pic>
        </p:grpSp>
        <p:grpSp>
          <p:nvGrpSpPr>
            <p:cNvPr id="74759" name="Group 7"/>
            <p:cNvGrpSpPr>
              <a:grpSpLocks/>
            </p:cNvGrpSpPr>
            <p:nvPr/>
          </p:nvGrpSpPr>
          <p:grpSpPr bwMode="auto">
            <a:xfrm>
              <a:off x="1474" y="0"/>
              <a:ext cx="1455" cy="499"/>
              <a:chOff x="0" y="0"/>
              <a:chExt cx="1455" cy="499"/>
            </a:xfrm>
          </p:grpSpPr>
          <p:pic>
            <p:nvPicPr>
              <p:cNvPr id="74760" name="Picture 8" descr="MC900053241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61" name="Picture 9" descr="MC900053241[1]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975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62" name="Picture 10" descr="MC900053241[1]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476" y="0"/>
                <a:ext cx="480" cy="499"/>
              </a:xfrm>
              <a:prstGeom prst="rect">
                <a:avLst/>
              </a:prstGeom>
              <a:noFill/>
            </p:spPr>
          </p:pic>
        </p:grpSp>
        <p:pic>
          <p:nvPicPr>
            <p:cNvPr id="74763" name="Picture 11" descr="MC900053241[1]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305" y="0"/>
              <a:ext cx="480" cy="499"/>
            </a:xfrm>
            <a:prstGeom prst="rect">
              <a:avLst/>
            </a:prstGeom>
            <a:noFill/>
          </p:spPr>
        </p:pic>
        <p:pic>
          <p:nvPicPr>
            <p:cNvPr id="74764" name="Picture 12" descr="MC900053241[1]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280" y="0"/>
              <a:ext cx="480" cy="499"/>
            </a:xfrm>
            <a:prstGeom prst="rect">
              <a:avLst/>
            </a:prstGeom>
            <a:noFill/>
          </p:spPr>
        </p:pic>
        <p:pic>
          <p:nvPicPr>
            <p:cNvPr id="74765" name="Picture 13" descr="MC900053241[1]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781" y="0"/>
              <a:ext cx="480" cy="499"/>
            </a:xfrm>
            <a:prstGeom prst="rect">
              <a:avLst/>
            </a:prstGeom>
            <a:noFill/>
          </p:spPr>
        </p:pic>
        <p:grpSp>
          <p:nvGrpSpPr>
            <p:cNvPr id="74766" name="Group 14"/>
            <p:cNvGrpSpPr>
              <a:grpSpLocks/>
            </p:cNvGrpSpPr>
            <p:nvPr/>
          </p:nvGrpSpPr>
          <p:grpSpPr bwMode="auto">
            <a:xfrm>
              <a:off x="2853" y="0"/>
              <a:ext cx="1455" cy="499"/>
              <a:chOff x="0" y="0"/>
              <a:chExt cx="1455" cy="499"/>
            </a:xfrm>
          </p:grpSpPr>
          <p:pic>
            <p:nvPicPr>
              <p:cNvPr id="74767" name="Picture 15" descr="MC900053241[1]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68" name="Picture 16" descr="MC900053241[1]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975" y="0"/>
                <a:ext cx="480" cy="499"/>
              </a:xfrm>
              <a:prstGeom prst="rect">
                <a:avLst/>
              </a:prstGeom>
              <a:noFill/>
            </p:spPr>
          </p:pic>
          <p:pic>
            <p:nvPicPr>
              <p:cNvPr id="74769" name="Picture 17" descr="MC900053241[1]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476" y="0"/>
                <a:ext cx="480" cy="499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74770" name="Прямоугольник 8"/>
          <p:cNvSpPr>
            <a:spLocks noChangeArrowheads="1"/>
          </p:cNvSpPr>
          <p:nvPr/>
        </p:nvSpPr>
        <p:spPr bwMode="auto">
          <a:xfrm>
            <a:off x="683568" y="548680"/>
            <a:ext cx="7632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«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Центр «Кедровый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» - 2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74825" name="Rectangle 73"/>
          <p:cNvSpPr>
            <a:spLocks noChangeArrowheads="1"/>
          </p:cNvSpPr>
          <p:nvPr/>
        </p:nvSpPr>
        <p:spPr bwMode="auto">
          <a:xfrm>
            <a:off x="4283968" y="2204864"/>
            <a:ext cx="4464050" cy="648072"/>
          </a:xfrm>
          <a:prstGeom prst="rect">
            <a:avLst/>
          </a:prstGeom>
          <a:solidFill>
            <a:srgbClr val="CFD6D7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Лицензирование + маркетинг</a:t>
            </a:r>
            <a:endParaRPr lang="ru-RU" dirty="0">
              <a:solidFill>
                <a:srgbClr val="0D312F"/>
              </a:solidFill>
              <a:latin typeface="Georgia" pitchFamily="18" charset="0"/>
            </a:endParaRPr>
          </a:p>
        </p:txBody>
      </p:sp>
      <p:sp>
        <p:nvSpPr>
          <p:cNvPr id="74800" name="Rectangle 48"/>
          <p:cNvSpPr>
            <a:spLocks noChangeArrowheads="1"/>
          </p:cNvSpPr>
          <p:nvPr/>
        </p:nvSpPr>
        <p:spPr bwMode="auto">
          <a:xfrm>
            <a:off x="4283968" y="4509120"/>
            <a:ext cx="4464050" cy="574675"/>
          </a:xfrm>
          <a:prstGeom prst="rect">
            <a:avLst/>
          </a:prstGeom>
          <a:solidFill>
            <a:srgbClr val="CFD6D7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Производство и лизинг </a:t>
            </a:r>
            <a:r>
              <a:rPr lang="ru-RU" dirty="0">
                <a:solidFill>
                  <a:srgbClr val="0D312F"/>
                </a:solidFill>
                <a:latin typeface="Georgia" pitchFamily="18" charset="0"/>
              </a:rPr>
              <a:t>оборудования</a:t>
            </a:r>
          </a:p>
        </p:txBody>
      </p:sp>
      <p:sp>
        <p:nvSpPr>
          <p:cNvPr id="74799" name="Rectangle 47"/>
          <p:cNvSpPr>
            <a:spLocks noChangeArrowheads="1"/>
          </p:cNvSpPr>
          <p:nvPr/>
        </p:nvSpPr>
        <p:spPr bwMode="auto">
          <a:xfrm>
            <a:off x="4283968" y="1268760"/>
            <a:ext cx="4464050" cy="64807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Аренда участков леса</a:t>
            </a:r>
            <a:endParaRPr lang="ru-RU" dirty="0">
              <a:solidFill>
                <a:srgbClr val="0D312F"/>
              </a:solidFill>
              <a:latin typeface="Georgia" pitchFamily="18" charset="0"/>
            </a:endParaRPr>
          </a:p>
        </p:txBody>
      </p:sp>
      <p:sp>
        <p:nvSpPr>
          <p:cNvPr id="74798" name="Rectangle 46"/>
          <p:cNvSpPr>
            <a:spLocks noChangeArrowheads="1"/>
          </p:cNvSpPr>
          <p:nvPr/>
        </p:nvSpPr>
        <p:spPr bwMode="auto">
          <a:xfrm>
            <a:off x="4355976" y="5589240"/>
            <a:ext cx="4464050" cy="864096"/>
          </a:xfrm>
          <a:prstGeom prst="rect">
            <a:avLst/>
          </a:prstGeom>
          <a:solidFill>
            <a:srgbClr val="CDF3F3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Лаборатория</a:t>
            </a:r>
            <a:endParaRPr lang="ru-RU" dirty="0">
              <a:solidFill>
                <a:srgbClr val="0D312F"/>
              </a:solidFill>
              <a:latin typeface="Georgia" pitchFamily="18" charset="0"/>
            </a:endParaRPr>
          </a:p>
          <a:p>
            <a:pPr>
              <a:spcBef>
                <a:spcPct val="20000"/>
              </a:spcBef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Анализ </a:t>
            </a:r>
            <a:r>
              <a:rPr lang="ru-RU" dirty="0">
                <a:solidFill>
                  <a:srgbClr val="0D312F"/>
                </a:solidFill>
                <a:latin typeface="Georgia" pitchFamily="18" charset="0"/>
              </a:rPr>
              <a:t>инновационных решений</a:t>
            </a:r>
          </a:p>
        </p:txBody>
      </p:sp>
      <p:sp>
        <p:nvSpPr>
          <p:cNvPr id="74797" name="Rectangle 45"/>
          <p:cNvSpPr>
            <a:spLocks noChangeArrowheads="1"/>
          </p:cNvSpPr>
          <p:nvPr/>
        </p:nvSpPr>
        <p:spPr bwMode="auto">
          <a:xfrm>
            <a:off x="251520" y="5661248"/>
            <a:ext cx="2592288" cy="64807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 </a:t>
            </a:r>
            <a:r>
              <a:rPr lang="ru-RU" dirty="0">
                <a:solidFill>
                  <a:srgbClr val="0D312F"/>
                </a:solidFill>
                <a:latin typeface="Georgia" pitchFamily="18" charset="0"/>
              </a:rPr>
              <a:t>Переработка отходов</a:t>
            </a:r>
          </a:p>
          <a:p>
            <a:pPr>
              <a:spcBef>
                <a:spcPct val="20000"/>
              </a:spcBef>
              <a:buFontTx/>
              <a:buChar char="-"/>
            </a:pPr>
            <a:endParaRPr lang="ru-RU" dirty="0">
              <a:solidFill>
                <a:srgbClr val="0D312F"/>
              </a:solidFill>
              <a:latin typeface="Georgia" pitchFamily="18" charset="0"/>
            </a:endParaRPr>
          </a:p>
        </p:txBody>
      </p:sp>
      <p:sp>
        <p:nvSpPr>
          <p:cNvPr id="74801" name="Line 49"/>
          <p:cNvSpPr>
            <a:spLocks noChangeShapeType="1"/>
          </p:cNvSpPr>
          <p:nvPr/>
        </p:nvSpPr>
        <p:spPr bwMode="auto">
          <a:xfrm>
            <a:off x="3851275" y="1990725"/>
            <a:ext cx="4464050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05" name="Line 53"/>
          <p:cNvSpPr>
            <a:spLocks noChangeShapeType="1"/>
          </p:cNvSpPr>
          <p:nvPr/>
        </p:nvSpPr>
        <p:spPr bwMode="auto">
          <a:xfrm>
            <a:off x="3851275" y="6742113"/>
            <a:ext cx="4464050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06" name="Line 54"/>
          <p:cNvSpPr>
            <a:spLocks noChangeShapeType="1"/>
          </p:cNvSpPr>
          <p:nvPr/>
        </p:nvSpPr>
        <p:spPr bwMode="auto">
          <a:xfrm>
            <a:off x="3851275" y="1990725"/>
            <a:ext cx="0" cy="1381125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07" name="Line 55"/>
          <p:cNvSpPr>
            <a:spLocks noChangeShapeType="1"/>
          </p:cNvSpPr>
          <p:nvPr/>
        </p:nvSpPr>
        <p:spPr bwMode="auto">
          <a:xfrm>
            <a:off x="8315325" y="1990725"/>
            <a:ext cx="0" cy="1381125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0" name="Line 58"/>
          <p:cNvSpPr>
            <a:spLocks noChangeShapeType="1"/>
          </p:cNvSpPr>
          <p:nvPr/>
        </p:nvSpPr>
        <p:spPr bwMode="auto">
          <a:xfrm>
            <a:off x="3851275" y="3371850"/>
            <a:ext cx="0" cy="103346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1" name="Line 59"/>
          <p:cNvSpPr>
            <a:spLocks noChangeShapeType="1"/>
          </p:cNvSpPr>
          <p:nvPr/>
        </p:nvSpPr>
        <p:spPr bwMode="auto">
          <a:xfrm>
            <a:off x="8315325" y="3371850"/>
            <a:ext cx="0" cy="103346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2" name="Line 60"/>
          <p:cNvSpPr>
            <a:spLocks noChangeShapeType="1"/>
          </p:cNvSpPr>
          <p:nvPr/>
        </p:nvSpPr>
        <p:spPr bwMode="auto">
          <a:xfrm>
            <a:off x="3851275" y="4405313"/>
            <a:ext cx="0" cy="687387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3" name="Line 61"/>
          <p:cNvSpPr>
            <a:spLocks noChangeShapeType="1"/>
          </p:cNvSpPr>
          <p:nvPr/>
        </p:nvSpPr>
        <p:spPr bwMode="auto">
          <a:xfrm>
            <a:off x="8315325" y="4405313"/>
            <a:ext cx="0" cy="687387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4" name="Line 62"/>
          <p:cNvSpPr>
            <a:spLocks noChangeShapeType="1"/>
          </p:cNvSpPr>
          <p:nvPr/>
        </p:nvSpPr>
        <p:spPr bwMode="auto">
          <a:xfrm>
            <a:off x="3851275" y="5092700"/>
            <a:ext cx="0" cy="974725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15" name="Line 63"/>
          <p:cNvSpPr>
            <a:spLocks noChangeShapeType="1"/>
          </p:cNvSpPr>
          <p:nvPr/>
        </p:nvSpPr>
        <p:spPr bwMode="auto">
          <a:xfrm>
            <a:off x="8315325" y="5092700"/>
            <a:ext cx="0" cy="974725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40" name="Line 88"/>
          <p:cNvSpPr>
            <a:spLocks noChangeShapeType="1"/>
          </p:cNvSpPr>
          <p:nvPr/>
        </p:nvSpPr>
        <p:spPr bwMode="auto">
          <a:xfrm>
            <a:off x="3851275" y="6067425"/>
            <a:ext cx="0" cy="6746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4841" name="Line 89"/>
          <p:cNvSpPr>
            <a:spLocks noChangeShapeType="1"/>
          </p:cNvSpPr>
          <p:nvPr/>
        </p:nvSpPr>
        <p:spPr bwMode="auto">
          <a:xfrm>
            <a:off x="8315325" y="6067425"/>
            <a:ext cx="0" cy="6746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74852" name="Group 100"/>
          <p:cNvGrpSpPr>
            <a:grpSpLocks/>
          </p:cNvGrpSpPr>
          <p:nvPr/>
        </p:nvGrpSpPr>
        <p:grpSpPr bwMode="auto">
          <a:xfrm>
            <a:off x="467544" y="1052736"/>
            <a:ext cx="2089150" cy="4510088"/>
            <a:chOff x="0" y="1389"/>
            <a:chExt cx="1293" cy="2767"/>
          </a:xfrm>
        </p:grpSpPr>
        <p:pic>
          <p:nvPicPr>
            <p:cNvPr id="74843" name="Рисунок 8" descr="шишки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0" y="1389"/>
              <a:ext cx="762" cy="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4" name="Рисунок 9" descr="IMG_000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1933"/>
              <a:ext cx="748" cy="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5" name="Рисунок 10" descr="Cedar-nuts2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0" y="2478"/>
              <a:ext cx="748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6" name="Рисунок 11" descr="фас-масло-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748" y="1389"/>
              <a:ext cx="545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7" name="Рисунок 12" descr="кедр-молоко-1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779" y="2115"/>
              <a:ext cx="513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8" name="Рисунок 13" descr="кедр-жмых-1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748" y="2840"/>
              <a:ext cx="531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49" name="Рисунок 14" descr="кедропласт-1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748" y="3544"/>
              <a:ext cx="492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50" name="Рисунок 15" descr="акт-уголь-1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0" y="2976"/>
              <a:ext cx="748" cy="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851" name="Рисунок 16" descr="подушка-1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0" y="3475"/>
              <a:ext cx="748" cy="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4856" name="Рисунок 6" descr="Лого 3.jpg"/>
          <p:cNvPicPr>
            <a:picLocks noChangeAspect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555776" y="6453187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Дата 52"/>
          <p:cNvSpPr>
            <a:spLocks noGrp="1"/>
          </p:cNvSpPr>
          <p:nvPr>
            <p:ph type="dt" sz="half" idx="10"/>
          </p:nvPr>
        </p:nvSpPr>
        <p:spPr>
          <a:xfrm>
            <a:off x="179512" y="6492875"/>
            <a:ext cx="1296144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</a:t>
            </a:r>
            <a:r>
              <a:rPr lang="ru-RU" dirty="0" smtClean="0"/>
              <a:t>.</a:t>
            </a:r>
            <a:endParaRPr lang="fr-FR" dirty="0"/>
          </a:p>
        </p:txBody>
      </p:sp>
      <p:sp>
        <p:nvSpPr>
          <p:cNvPr id="54" name="Нижний колонтитул 53"/>
          <p:cNvSpPr>
            <a:spLocks noGrp="1"/>
          </p:cNvSpPr>
          <p:nvPr>
            <p:ph type="ftr" sz="quarter" idx="11"/>
          </p:nvPr>
        </p:nvSpPr>
        <p:spPr>
          <a:xfrm>
            <a:off x="3491880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55" name="Номер слайда 54"/>
          <p:cNvSpPr>
            <a:spLocks noGrp="1"/>
          </p:cNvSpPr>
          <p:nvPr>
            <p:ph type="sldNum" sz="quarter" idx="12"/>
          </p:nvPr>
        </p:nvSpPr>
        <p:spPr>
          <a:xfrm>
            <a:off x="8460432" y="6381328"/>
            <a:ext cx="477416" cy="365125"/>
          </a:xfrm>
        </p:spPr>
        <p:txBody>
          <a:bodyPr/>
          <a:lstStyle/>
          <a:p>
            <a:pPr>
              <a:defRPr/>
            </a:pPr>
            <a:fld id="{05EFF7AB-E29A-47ED-806F-3A9F4DB38B5B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14</a:t>
            </a:fld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56" name="Rectangle 47"/>
          <p:cNvSpPr>
            <a:spLocks noChangeArrowheads="1"/>
          </p:cNvSpPr>
          <p:nvPr/>
        </p:nvSpPr>
        <p:spPr bwMode="auto">
          <a:xfrm>
            <a:off x="4283968" y="3356992"/>
            <a:ext cx="4464050" cy="64807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dirty="0" smtClean="0">
                <a:solidFill>
                  <a:srgbClr val="0D312F"/>
                </a:solidFill>
                <a:latin typeface="Georgia" pitchFamily="18" charset="0"/>
              </a:rPr>
              <a:t>Сбыт готовой продукции проекта</a:t>
            </a:r>
            <a:endParaRPr lang="ru-RU" dirty="0">
              <a:solidFill>
                <a:srgbClr val="0D312F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6" name="Рисунок 6" descr="Лого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6237312"/>
            <a:ext cx="36036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6809" name="Group 9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76810" name="Group 10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76811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6812" name="Picture 12" descr="MC900053241[1]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13" name="Picture 13" descr="MC900053241[1]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6814" name="Group 14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6815" name="Picture 15" descr="MC900053241[1]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16" name="Picture 16" descr="MC900053241[1]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6817" name="Group 17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76818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6819" name="Picture 19" descr="MC900053241[1]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20" name="Picture 20" descr="MC900053241[1]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6821" name="Group 21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6822" name="Picture 22" descr="MC900053241[1]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23" name="Picture 23" descr="MC900053241[1]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6824" name="Group 24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76825" name="Group 25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6826" name="Picture 26" descr="MC900053241[1]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27" name="Picture 27" descr="MC900053241[1]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6828" name="Group 28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6829" name="Picture 29" descr="MC900053241[1]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830" name="Picture 30" descr="MC900053241[1]"/>
                <p:cNvPicPr>
                  <a:picLocks noChangeAspect="1" noChangeArrowheads="1"/>
                </p:cNvPicPr>
                <p:nvPr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sp>
        <p:nvSpPr>
          <p:cNvPr id="2" name="Заголовок 1"/>
          <p:cNvSpPr>
            <a:spLocks/>
          </p:cNvSpPr>
          <p:nvPr/>
        </p:nvSpPr>
        <p:spPr bwMode="auto">
          <a:xfrm>
            <a:off x="446088" y="764705"/>
            <a:ext cx="8229600" cy="79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endParaRPr lang="ru-RU" sz="20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42900" indent="-342900" algn="ctr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«Центр «Кедровый» - 3</a:t>
            </a:r>
          </a:p>
          <a:p>
            <a:pPr marL="342900" indent="-342900" algn="ctr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(расчет экономического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эффекта для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проекта)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</a:b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 txBox="1">
            <a:spLocks noGrp="1"/>
          </p:cNvSpPr>
          <p:nvPr/>
        </p:nvSpPr>
        <p:spPr>
          <a:xfrm>
            <a:off x="0" y="6859588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t>09.04.2013</a:t>
            </a:r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6096000" y="6859588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456ACE7-6EEC-4CAD-8C7B-E4E02F0AD1D6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/>
          </p:cNvSpPr>
          <p:nvPr/>
        </p:nvSpPr>
        <p:spPr bwMode="auto">
          <a:xfrm>
            <a:off x="2411413" y="3141663"/>
            <a:ext cx="6589712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dirty="0">
                <a:latin typeface="Georgia" pitchFamily="18" charset="0"/>
              </a:rPr>
              <a:t>При сложившейся цене ядра кедрового ореха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dirty="0">
                <a:latin typeface="Georgia" pitchFamily="18" charset="0"/>
              </a:rPr>
              <a:t>в размере 690 – 800  руб./кг (средняя – 750 руб./кг)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dirty="0">
                <a:latin typeface="Georgia" pitchFamily="18" charset="0"/>
              </a:rPr>
              <a:t>можно оценить валовую</a:t>
            </a:r>
            <a:r>
              <a:rPr lang="ru-RU" sz="1600" b="1" dirty="0">
                <a:latin typeface="Georgia" pitchFamily="18" charset="0"/>
              </a:rPr>
              <a:t> выручку</a:t>
            </a:r>
            <a:r>
              <a:rPr lang="ru-RU" sz="1600" dirty="0">
                <a:latin typeface="Georgia" pitchFamily="18" charset="0"/>
              </a:rPr>
              <a:t> от реализации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dirty="0">
                <a:latin typeface="Georgia" pitchFamily="18" charset="0"/>
              </a:rPr>
              <a:t>годового урожая ядра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dirty="0">
                <a:latin typeface="Georgia" pitchFamily="18" charset="0"/>
              </a:rPr>
              <a:t>(</a:t>
            </a:r>
            <a:r>
              <a:rPr lang="ru-RU" sz="1600" i="1" dirty="0">
                <a:latin typeface="Georgia" pitchFamily="18" charset="0"/>
              </a:rPr>
              <a:t>вес ядра составляет около 27% от массы ореха</a:t>
            </a:r>
            <a:r>
              <a:rPr lang="ru-RU" sz="1600" dirty="0">
                <a:latin typeface="Georgia" pitchFamily="18" charset="0"/>
              </a:rPr>
              <a:t>):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b="1" dirty="0">
                <a:latin typeface="Georgia" pitchFamily="18" charset="0"/>
              </a:rPr>
              <a:t>30 000 000 кг * 27% * 750 </a:t>
            </a:r>
            <a:r>
              <a:rPr lang="ru-RU" sz="1600" b="1" dirty="0" err="1">
                <a:latin typeface="Georgia" pitchFamily="18" charset="0"/>
              </a:rPr>
              <a:t>руб</a:t>
            </a:r>
            <a:r>
              <a:rPr lang="ru-RU" sz="1600" b="1" dirty="0">
                <a:latin typeface="Georgia" pitchFamily="18" charset="0"/>
              </a:rPr>
              <a:t>/кг = 6 075 млн. руб./год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1600" u="sng" dirty="0" err="1">
                <a:latin typeface="Georgia" pitchFamily="18" charset="0"/>
              </a:rPr>
              <a:t>Валовый</a:t>
            </a:r>
            <a:r>
              <a:rPr lang="ru-RU" sz="1600" dirty="0">
                <a:latin typeface="Georgia" pitchFamily="18" charset="0"/>
              </a:rPr>
              <a:t> доход в год: 6075 – 2700 – 1350 = </a:t>
            </a:r>
            <a:r>
              <a:rPr lang="ru-RU" sz="1600" b="1" dirty="0">
                <a:latin typeface="Georgia" pitchFamily="18" charset="0"/>
              </a:rPr>
              <a:t>2025 млн. руб.</a:t>
            </a:r>
          </a:p>
        </p:txBody>
      </p:sp>
      <p:pic>
        <p:nvPicPr>
          <p:cNvPr id="76837" name="Рисунок 7" descr="Обложка орех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388" y="2205038"/>
            <a:ext cx="2058987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38" name="Прямоугольник 8"/>
          <p:cNvSpPr>
            <a:spLocks noChangeArrowheads="1"/>
          </p:cNvSpPr>
          <p:nvPr/>
        </p:nvSpPr>
        <p:spPr bwMode="auto">
          <a:xfrm>
            <a:off x="0" y="5511800"/>
            <a:ext cx="89646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ru-RU" sz="1600" b="1">
                <a:latin typeface="Georgia" pitchFamily="18" charset="0"/>
                <a:cs typeface="Arial" charset="0"/>
              </a:rPr>
              <a:t>       </a:t>
            </a:r>
            <a:r>
              <a:rPr lang="ru-RU" sz="1600">
                <a:solidFill>
                  <a:srgbClr val="0D312F"/>
                </a:solidFill>
                <a:latin typeface="Georgia" pitchFamily="18" charset="0"/>
                <a:cs typeface="Arial" charset="0"/>
              </a:rPr>
              <a:t>Учитывая, что объем ВРП ТО </a:t>
            </a:r>
            <a:r>
              <a:rPr lang="ru-RU" sz="1600">
                <a:solidFill>
                  <a:srgbClr val="0D312F"/>
                </a:solidFill>
                <a:cs typeface="Arial" charset="0"/>
              </a:rPr>
              <a:t>составлял в 2012 г. 363 млрд.</a:t>
            </a:r>
            <a:r>
              <a:rPr lang="ru-RU" sz="1600">
                <a:solidFill>
                  <a:srgbClr val="0D312F"/>
                </a:solidFill>
                <a:latin typeface="Georgia" pitchFamily="18" charset="0"/>
                <a:cs typeface="Arial" charset="0"/>
              </a:rPr>
              <a:t> руб.,  цифры возможной</a:t>
            </a:r>
            <a:r>
              <a:rPr lang="ru-RU" sz="1600" b="1">
                <a:solidFill>
                  <a:srgbClr val="0D312F"/>
                </a:solidFill>
                <a:latin typeface="Georgia" pitchFamily="18" charset="0"/>
                <a:cs typeface="Arial" charset="0"/>
              </a:rPr>
              <a:t> выручки от продажи только кедрового ядра составят более 1.6% ВРП</a:t>
            </a:r>
          </a:p>
        </p:txBody>
      </p:sp>
      <p:grpSp>
        <p:nvGrpSpPr>
          <p:cNvPr id="76881" name="Group 81"/>
          <p:cNvGrpSpPr>
            <a:grpSpLocks/>
          </p:cNvGrpSpPr>
          <p:nvPr/>
        </p:nvGrpSpPr>
        <p:grpSpPr bwMode="auto">
          <a:xfrm>
            <a:off x="2411413" y="1916113"/>
            <a:ext cx="6624637" cy="1225550"/>
            <a:chOff x="1542" y="1207"/>
            <a:chExt cx="4150" cy="908"/>
          </a:xfrm>
        </p:grpSpPr>
        <p:sp>
          <p:nvSpPr>
            <p:cNvPr id="76840" name="Rectangle 40"/>
            <p:cNvSpPr>
              <a:spLocks noChangeArrowheads="1"/>
            </p:cNvSpPr>
            <p:nvPr/>
          </p:nvSpPr>
          <p:spPr bwMode="auto">
            <a:xfrm>
              <a:off x="4899" y="1888"/>
              <a:ext cx="793" cy="227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>
                  <a:latin typeface="Georgia" pitchFamily="18" charset="0"/>
                </a:rPr>
                <a:t>1350 млн.р.</a:t>
              </a:r>
            </a:p>
            <a:p>
              <a:pPr>
                <a:spcBef>
                  <a:spcPct val="20000"/>
                </a:spcBef>
                <a:buFont typeface="Arial" charset="0"/>
                <a:buNone/>
              </a:pPr>
              <a:endParaRPr lang="ru-RU" sz="1600">
                <a:latin typeface="Calibri" pitchFamily="34" charset="0"/>
              </a:endParaRPr>
            </a:p>
          </p:txBody>
        </p:sp>
        <p:sp>
          <p:nvSpPr>
            <p:cNvPr id="76841" name="Rectangle 41"/>
            <p:cNvSpPr>
              <a:spLocks noChangeArrowheads="1"/>
            </p:cNvSpPr>
            <p:nvPr/>
          </p:nvSpPr>
          <p:spPr bwMode="auto">
            <a:xfrm>
              <a:off x="1542" y="1888"/>
              <a:ext cx="3357" cy="227"/>
            </a:xfrm>
            <a:prstGeom prst="rect">
              <a:avLst/>
            </a:prstGeom>
            <a:solidFill>
              <a:srgbClr val="CFD6D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 dirty="0">
                  <a:latin typeface="Georgia" pitchFamily="18" charset="0"/>
                </a:rPr>
                <a:t>Накладные расходы (50% от оборотных средств)</a:t>
              </a:r>
            </a:p>
          </p:txBody>
        </p:sp>
        <p:sp>
          <p:nvSpPr>
            <p:cNvPr id="76842" name="Rectangle 42"/>
            <p:cNvSpPr>
              <a:spLocks noChangeArrowheads="1"/>
            </p:cNvSpPr>
            <p:nvPr/>
          </p:nvSpPr>
          <p:spPr bwMode="auto">
            <a:xfrm>
              <a:off x="4899" y="1661"/>
              <a:ext cx="793" cy="227"/>
            </a:xfrm>
            <a:prstGeom prst="rect">
              <a:avLst/>
            </a:prstGeom>
            <a:solidFill>
              <a:srgbClr val="CFD6D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>
                  <a:latin typeface="Georgia" pitchFamily="18" charset="0"/>
                </a:rPr>
                <a:t>2700 млн.р.</a:t>
              </a:r>
            </a:p>
            <a:p>
              <a:pPr>
                <a:spcBef>
                  <a:spcPct val="20000"/>
                </a:spcBef>
                <a:buFont typeface="Arial" charset="0"/>
                <a:buNone/>
              </a:pPr>
              <a:endParaRPr lang="ru-RU" sz="1600">
                <a:latin typeface="Calibri" pitchFamily="34" charset="0"/>
              </a:endParaRPr>
            </a:p>
          </p:txBody>
        </p:sp>
        <p:sp>
          <p:nvSpPr>
            <p:cNvPr id="76843" name="Rectangle 43"/>
            <p:cNvSpPr>
              <a:spLocks noChangeArrowheads="1"/>
            </p:cNvSpPr>
            <p:nvPr/>
          </p:nvSpPr>
          <p:spPr bwMode="auto">
            <a:xfrm>
              <a:off x="1542" y="1661"/>
              <a:ext cx="3357" cy="227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 dirty="0">
                  <a:latin typeface="Georgia" pitchFamily="18" charset="0"/>
                </a:rPr>
                <a:t>Оценка объема оборотных средств для закупа сырья</a:t>
              </a:r>
              <a:endParaRPr lang="ru-RU" sz="1600" dirty="0">
                <a:latin typeface="Calibri" pitchFamily="34" charset="0"/>
              </a:endParaRPr>
            </a:p>
          </p:txBody>
        </p:sp>
        <p:sp>
          <p:nvSpPr>
            <p:cNvPr id="76844" name="Rectangle 44"/>
            <p:cNvSpPr>
              <a:spLocks noChangeArrowheads="1"/>
            </p:cNvSpPr>
            <p:nvPr/>
          </p:nvSpPr>
          <p:spPr bwMode="auto">
            <a:xfrm>
              <a:off x="4899" y="1434"/>
              <a:ext cx="793" cy="227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>
                  <a:latin typeface="Georgia" pitchFamily="18" charset="0"/>
                </a:rPr>
                <a:t>30 000 тн</a:t>
              </a:r>
            </a:p>
            <a:p>
              <a:pPr>
                <a:spcBef>
                  <a:spcPct val="20000"/>
                </a:spcBef>
                <a:buFont typeface="Arial" charset="0"/>
                <a:buNone/>
              </a:pPr>
              <a:endParaRPr lang="ru-RU" sz="1600">
                <a:latin typeface="Georgia" pitchFamily="18" charset="0"/>
              </a:endParaRPr>
            </a:p>
            <a:p>
              <a:pPr>
                <a:spcBef>
                  <a:spcPct val="20000"/>
                </a:spcBef>
                <a:buFont typeface="Arial" charset="0"/>
                <a:buNone/>
              </a:pPr>
              <a:endParaRPr lang="ru-RU" sz="1600">
                <a:latin typeface="Calibri" pitchFamily="34" charset="0"/>
              </a:endParaRPr>
            </a:p>
          </p:txBody>
        </p:sp>
        <p:sp>
          <p:nvSpPr>
            <p:cNvPr id="76845" name="Rectangle 45"/>
            <p:cNvSpPr>
              <a:spLocks noChangeArrowheads="1"/>
            </p:cNvSpPr>
            <p:nvPr/>
          </p:nvSpPr>
          <p:spPr bwMode="auto">
            <a:xfrm>
              <a:off x="1542" y="1434"/>
              <a:ext cx="3357" cy="227"/>
            </a:xfrm>
            <a:prstGeom prst="rect">
              <a:avLst/>
            </a:prstGeom>
            <a:solidFill>
              <a:srgbClr val="CFD6D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 dirty="0" smtClean="0">
                  <a:latin typeface="Georgia" pitchFamily="18" charset="0"/>
                </a:rPr>
                <a:t>Объем закупа </a:t>
              </a:r>
              <a:r>
                <a:rPr lang="ru-RU" sz="1600" dirty="0">
                  <a:latin typeface="Georgia" pitchFamily="18" charset="0"/>
                </a:rPr>
                <a:t>ореха-сырца для проекта</a:t>
              </a:r>
            </a:p>
          </p:txBody>
        </p:sp>
        <p:sp>
          <p:nvSpPr>
            <p:cNvPr id="76846" name="Rectangle 46"/>
            <p:cNvSpPr>
              <a:spLocks noChangeArrowheads="1"/>
            </p:cNvSpPr>
            <p:nvPr/>
          </p:nvSpPr>
          <p:spPr bwMode="auto">
            <a:xfrm>
              <a:off x="4899" y="1207"/>
              <a:ext cx="793" cy="227"/>
            </a:xfrm>
            <a:prstGeom prst="rect">
              <a:avLst/>
            </a:prstGeom>
            <a:solidFill>
              <a:srgbClr val="CFD6D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>
                  <a:latin typeface="Georgia" pitchFamily="18" charset="0"/>
                </a:rPr>
                <a:t>90 т.р./тн</a:t>
              </a:r>
            </a:p>
            <a:p>
              <a:pPr>
                <a:spcBef>
                  <a:spcPct val="20000"/>
                </a:spcBef>
                <a:buFont typeface="Arial" charset="0"/>
                <a:buNone/>
              </a:pPr>
              <a:endParaRPr lang="ru-RU" sz="1600">
                <a:latin typeface="Calibri" pitchFamily="34" charset="0"/>
              </a:endParaRPr>
            </a:p>
          </p:txBody>
        </p:sp>
        <p:sp>
          <p:nvSpPr>
            <p:cNvPr id="76847" name="Rectangle 47"/>
            <p:cNvSpPr>
              <a:spLocks noChangeArrowheads="1"/>
            </p:cNvSpPr>
            <p:nvPr/>
          </p:nvSpPr>
          <p:spPr bwMode="auto">
            <a:xfrm>
              <a:off x="1542" y="1207"/>
              <a:ext cx="3357" cy="227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54000" tIns="0" rIns="0" bIns="0"/>
            <a:lstStyle/>
            <a:p>
              <a:pPr>
                <a:spcBef>
                  <a:spcPct val="20000"/>
                </a:spcBef>
                <a:buFont typeface="Arial" charset="0"/>
                <a:buNone/>
              </a:pPr>
              <a:r>
                <a:rPr lang="ru-RU" sz="1600" dirty="0">
                  <a:latin typeface="Georgia" pitchFamily="18" charset="0"/>
                </a:rPr>
                <a:t>Цена закупа ореха-сырца</a:t>
              </a:r>
            </a:p>
          </p:txBody>
        </p:sp>
      </p:grpSp>
      <p:sp>
        <p:nvSpPr>
          <p:cNvPr id="76848" name="Line 48"/>
          <p:cNvSpPr>
            <a:spLocks noChangeShapeType="1"/>
          </p:cNvSpPr>
          <p:nvPr/>
        </p:nvSpPr>
        <p:spPr bwMode="auto">
          <a:xfrm>
            <a:off x="2447925" y="1916113"/>
            <a:ext cx="5329238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52" name="Line 52"/>
          <p:cNvSpPr>
            <a:spLocks noChangeShapeType="1"/>
          </p:cNvSpPr>
          <p:nvPr/>
        </p:nvSpPr>
        <p:spPr bwMode="auto">
          <a:xfrm>
            <a:off x="2447925" y="4362450"/>
            <a:ext cx="5329238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53" name="Line 53"/>
          <p:cNvSpPr>
            <a:spLocks noChangeShapeType="1"/>
          </p:cNvSpPr>
          <p:nvPr/>
        </p:nvSpPr>
        <p:spPr bwMode="auto">
          <a:xfrm>
            <a:off x="2447925" y="1916113"/>
            <a:ext cx="0" cy="5381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55" name="Line 55"/>
          <p:cNvSpPr>
            <a:spLocks noChangeShapeType="1"/>
          </p:cNvSpPr>
          <p:nvPr/>
        </p:nvSpPr>
        <p:spPr bwMode="auto">
          <a:xfrm>
            <a:off x="9036050" y="1916113"/>
            <a:ext cx="0" cy="5381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66" name="Line 66"/>
          <p:cNvSpPr>
            <a:spLocks noChangeShapeType="1"/>
          </p:cNvSpPr>
          <p:nvPr/>
        </p:nvSpPr>
        <p:spPr bwMode="auto">
          <a:xfrm>
            <a:off x="7777163" y="1916113"/>
            <a:ext cx="1258887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67" name="Line 67"/>
          <p:cNvSpPr>
            <a:spLocks noChangeShapeType="1"/>
          </p:cNvSpPr>
          <p:nvPr/>
        </p:nvSpPr>
        <p:spPr bwMode="auto">
          <a:xfrm>
            <a:off x="2447925" y="2454275"/>
            <a:ext cx="0" cy="83185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69" name="Line 69"/>
          <p:cNvSpPr>
            <a:spLocks noChangeShapeType="1"/>
          </p:cNvSpPr>
          <p:nvPr/>
        </p:nvSpPr>
        <p:spPr bwMode="auto">
          <a:xfrm>
            <a:off x="9036050" y="2454275"/>
            <a:ext cx="0" cy="83185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71" name="Line 71"/>
          <p:cNvSpPr>
            <a:spLocks noChangeShapeType="1"/>
          </p:cNvSpPr>
          <p:nvPr/>
        </p:nvSpPr>
        <p:spPr bwMode="auto">
          <a:xfrm>
            <a:off x="2447925" y="3286125"/>
            <a:ext cx="0" cy="53816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73" name="Line 73"/>
          <p:cNvSpPr>
            <a:spLocks noChangeShapeType="1"/>
          </p:cNvSpPr>
          <p:nvPr/>
        </p:nvSpPr>
        <p:spPr bwMode="auto">
          <a:xfrm>
            <a:off x="9036050" y="3286125"/>
            <a:ext cx="0" cy="53816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75" name="Line 75"/>
          <p:cNvSpPr>
            <a:spLocks noChangeShapeType="1"/>
          </p:cNvSpPr>
          <p:nvPr/>
        </p:nvSpPr>
        <p:spPr bwMode="auto">
          <a:xfrm>
            <a:off x="2447925" y="3824288"/>
            <a:ext cx="0" cy="5381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77" name="Line 77"/>
          <p:cNvSpPr>
            <a:spLocks noChangeShapeType="1"/>
          </p:cNvSpPr>
          <p:nvPr/>
        </p:nvSpPr>
        <p:spPr bwMode="auto">
          <a:xfrm>
            <a:off x="9036050" y="3824288"/>
            <a:ext cx="0" cy="5381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76879" name="Line 79"/>
          <p:cNvSpPr>
            <a:spLocks noChangeShapeType="1"/>
          </p:cNvSpPr>
          <p:nvPr/>
        </p:nvSpPr>
        <p:spPr bwMode="auto">
          <a:xfrm>
            <a:off x="7777163" y="4362450"/>
            <a:ext cx="1258887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 lIns="54000" tIns="0" rIns="0" bIns="0"/>
          <a:lstStyle/>
          <a:p>
            <a:endParaRPr lang="ru-RU"/>
          </a:p>
        </p:txBody>
      </p:sp>
      <p:sp>
        <p:nvSpPr>
          <p:cNvPr id="57" name="Дата 56"/>
          <p:cNvSpPr>
            <a:spLocks noGrp="1"/>
          </p:cNvSpPr>
          <p:nvPr>
            <p:ph type="dt" sz="half" idx="10"/>
          </p:nvPr>
        </p:nvSpPr>
        <p:spPr>
          <a:xfrm>
            <a:off x="251520" y="6309320"/>
            <a:ext cx="1368152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09.04.2013 г.</a:t>
            </a:r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59" name="Номер слайда 58"/>
          <p:cNvSpPr>
            <a:spLocks noGrp="1"/>
          </p:cNvSpPr>
          <p:nvPr>
            <p:ph type="sldNum" sz="quarter" idx="12"/>
          </p:nvPr>
        </p:nvSpPr>
        <p:spPr>
          <a:xfrm>
            <a:off x="8172400" y="6237312"/>
            <a:ext cx="549424" cy="365125"/>
          </a:xfrm>
        </p:spPr>
        <p:txBody>
          <a:bodyPr/>
          <a:lstStyle/>
          <a:p>
            <a:pPr>
              <a:defRPr/>
            </a:pPr>
            <a:fld id="{05EFF7AB-E29A-47ED-806F-3A9F4DB38B5B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15</a:t>
            </a:fld>
            <a:endParaRPr lang="fr-FR" b="1" dirty="0">
              <a:solidFill>
                <a:srgbClr val="009900"/>
              </a:solidFill>
            </a:endParaRPr>
          </a:p>
        </p:txBody>
      </p:sp>
      <p:sp>
        <p:nvSpPr>
          <p:cNvPr id="61" name="Нижний колонтитул 60"/>
          <p:cNvSpPr>
            <a:spLocks noGrp="1"/>
          </p:cNvSpPr>
          <p:nvPr>
            <p:ph type="ftr" sz="quarter" idx="11"/>
          </p:nvPr>
        </p:nvSpPr>
        <p:spPr>
          <a:xfrm>
            <a:off x="3059832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9900"/>
                </a:solidFill>
              </a:rPr>
              <a:t>Литвинов С.С. «Технопарк Дикоросы»</a:t>
            </a:r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60" name="Group 4"/>
          <p:cNvGrpSpPr>
            <a:grpSpLocks/>
          </p:cNvGrpSpPr>
          <p:nvPr/>
        </p:nvGrpSpPr>
        <p:grpSpPr bwMode="auto">
          <a:xfrm>
            <a:off x="0" y="0"/>
            <a:ext cx="9053513" cy="692150"/>
            <a:chOff x="0" y="0"/>
            <a:chExt cx="5703" cy="436"/>
          </a:xfrm>
        </p:grpSpPr>
        <p:grpSp>
          <p:nvGrpSpPr>
            <p:cNvPr id="70661" name="Group 5"/>
            <p:cNvGrpSpPr>
              <a:grpSpLocks/>
            </p:cNvGrpSpPr>
            <p:nvPr/>
          </p:nvGrpSpPr>
          <p:grpSpPr bwMode="auto">
            <a:xfrm>
              <a:off x="0" y="0"/>
              <a:ext cx="1825" cy="436"/>
              <a:chOff x="0" y="0"/>
              <a:chExt cx="1825" cy="436"/>
            </a:xfrm>
          </p:grpSpPr>
          <p:grpSp>
            <p:nvGrpSpPr>
              <p:cNvPr id="70662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0663" name="Picture 7" descr="MC900053241[1]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64" name="Picture 8" descr="MC900053241[1]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0665" name="Group 9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0666" name="Picture 10" descr="MC900053241[1]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67" name="Picture 11" descr="MC900053241[1]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0668" name="Group 12"/>
            <p:cNvGrpSpPr>
              <a:grpSpLocks/>
            </p:cNvGrpSpPr>
            <p:nvPr/>
          </p:nvGrpSpPr>
          <p:grpSpPr bwMode="auto">
            <a:xfrm>
              <a:off x="1927" y="0"/>
              <a:ext cx="1825" cy="436"/>
              <a:chOff x="0" y="0"/>
              <a:chExt cx="1825" cy="436"/>
            </a:xfrm>
          </p:grpSpPr>
          <p:grpSp>
            <p:nvGrpSpPr>
              <p:cNvPr id="70669" name="Group 13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0670" name="Picture 14" descr="MC900053241[1]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71" name="Picture 15" descr="MC900053241[1]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0672" name="Group 16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0673" name="Picture 17" descr="MC900053241[1]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74" name="Picture 18" descr="MC900053241[1]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70675" name="Group 19"/>
            <p:cNvGrpSpPr>
              <a:grpSpLocks/>
            </p:cNvGrpSpPr>
            <p:nvPr/>
          </p:nvGrpSpPr>
          <p:grpSpPr bwMode="auto">
            <a:xfrm>
              <a:off x="3878" y="0"/>
              <a:ext cx="1825" cy="436"/>
              <a:chOff x="0" y="0"/>
              <a:chExt cx="1825" cy="436"/>
            </a:xfrm>
          </p:grpSpPr>
          <p:grpSp>
            <p:nvGrpSpPr>
              <p:cNvPr id="70676" name="Group 20"/>
              <p:cNvGrpSpPr>
                <a:grpSpLocks/>
              </p:cNvGrpSpPr>
              <p:nvPr/>
            </p:nvGrpSpPr>
            <p:grpSpPr bwMode="auto">
              <a:xfrm>
                <a:off x="0" y="0"/>
                <a:ext cx="895" cy="436"/>
                <a:chOff x="0" y="0"/>
                <a:chExt cx="895" cy="436"/>
              </a:xfrm>
            </p:grpSpPr>
            <p:pic>
              <p:nvPicPr>
                <p:cNvPr id="70677" name="Picture 21" descr="MC900053241[1]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78" name="Picture 22" descr="MC900053241[1]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70679" name="Group 23"/>
              <p:cNvGrpSpPr>
                <a:grpSpLocks/>
              </p:cNvGrpSpPr>
              <p:nvPr/>
            </p:nvGrpSpPr>
            <p:grpSpPr bwMode="auto">
              <a:xfrm>
                <a:off x="930" y="0"/>
                <a:ext cx="895" cy="436"/>
                <a:chOff x="0" y="0"/>
                <a:chExt cx="895" cy="436"/>
              </a:xfrm>
            </p:grpSpPr>
            <p:pic>
              <p:nvPicPr>
                <p:cNvPr id="70680" name="Picture 24" descr="MC900053241[1]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419" cy="43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681" name="Picture 25" descr="MC900053241[1]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76" y="0"/>
                  <a:ext cx="419" cy="436"/>
                </a:xfrm>
                <a:prstGeom prst="rect">
                  <a:avLst/>
                </a:prstGeom>
                <a:noFill/>
              </p:spPr>
            </p:pic>
          </p:grpSp>
        </p:grpSp>
      </p:grpSp>
      <p:sp>
        <p:nvSpPr>
          <p:cNvPr id="70682" name="Содержимое 2"/>
          <p:cNvSpPr>
            <a:spLocks/>
          </p:cNvSpPr>
          <p:nvPr/>
        </p:nvSpPr>
        <p:spPr bwMode="auto">
          <a:xfrm>
            <a:off x="683568" y="1484784"/>
            <a:ext cx="7859713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СПАСИБО ЗА ВНИМАНИЕ !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  <a:hlinkClick r:id="rId14"/>
              </a:rPr>
              <a:t>www.dikorosi.ru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  <a:hlinkClick r:id="rId15"/>
              </a:rPr>
              <a:t>info@dikorosi.ru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+7 903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914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31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Индивидуальный Предприниматель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«Литвинов Сергей Степанович»</a:t>
            </a:r>
          </a:p>
        </p:txBody>
      </p:sp>
      <p:pic>
        <p:nvPicPr>
          <p:cNvPr id="70683" name="Рисунок 9" descr="Лого 3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619250" y="2565400"/>
            <a:ext cx="1150938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87" name="Picture 31" descr="MC900442135[1]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260475" y="4005263"/>
            <a:ext cx="1223963" cy="1223962"/>
          </a:xfrm>
          <a:prstGeom prst="rect">
            <a:avLst/>
          </a:prstGeom>
          <a:noFill/>
        </p:spPr>
      </p:pic>
      <p:pic>
        <p:nvPicPr>
          <p:cNvPr id="70693" name="Рисунок 10" descr="LSS-foto-1.JP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39552" y="5229200"/>
            <a:ext cx="1368152" cy="125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>
          <a:xfrm>
            <a:off x="8316416" y="6356350"/>
            <a:ext cx="370384" cy="365125"/>
          </a:xfrm>
        </p:spPr>
        <p:txBody>
          <a:bodyPr/>
          <a:lstStyle/>
          <a:p>
            <a:pPr>
              <a:defRPr/>
            </a:pPr>
            <a:fld id="{A84020BF-E159-437B-9A42-BB90DAB4722F}" type="slidenum">
              <a:rPr lang="fr-FR" b="1" smtClean="0">
                <a:solidFill>
                  <a:srgbClr val="009900"/>
                </a:solidFill>
              </a:rPr>
              <a:pPr>
                <a:defRPr/>
              </a:pPr>
              <a:t>16</a:t>
            </a:fld>
            <a:endParaRPr lang="fr-FR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2564</TotalTime>
  <Words>772</Words>
  <Application>Microsoft Office PowerPoint</Application>
  <PresentationFormat>Экран (4:3)</PresentationFormat>
  <Paragraphs>181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125</vt:lpstr>
      <vt:lpstr>ТЕХНОПАРК  «ДИКОРОСЫ»     </vt:lpstr>
      <vt:lpstr>Слайд 2</vt:lpstr>
      <vt:lpstr>Франция, Clermont-Ferrand – на фирме  «Mondiacepes»</vt:lpstr>
      <vt:lpstr>Слайд 4</vt:lpstr>
      <vt:lpstr>Слайд 5</vt:lpstr>
      <vt:lpstr>Слайд 6</vt:lpstr>
      <vt:lpstr>Использованы цены: орех , ягода, бел. гриб – 70 руб./кг, ост. грибы – 30 руб./кг</vt:lpstr>
      <vt:lpstr>Слайд 8</vt:lpstr>
      <vt:lpstr>Слайд 9</vt:lpstr>
      <vt:lpstr>Слайд 10</vt:lpstr>
      <vt:lpstr>Преимущества и выгоды предлагаемого проекта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ЛЕСНОЙ ТЕХНОПАРК  как форма управления  и рационального использования ДИКОРОСОВ</dc:title>
  <dc:creator>1</dc:creator>
  <cp:lastModifiedBy>user</cp:lastModifiedBy>
  <cp:revision>109</cp:revision>
  <dcterms:created xsi:type="dcterms:W3CDTF">2013-04-02T05:28:54Z</dcterms:created>
  <dcterms:modified xsi:type="dcterms:W3CDTF">2013-04-08T10:28:33Z</dcterms:modified>
</cp:coreProperties>
</file>