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10"/>
  </p:notesMasterIdLst>
  <p:handoutMasterIdLst>
    <p:handoutMasterId r:id="rId11"/>
  </p:handoutMasterIdLst>
  <p:sldIdLst>
    <p:sldId id="307" r:id="rId2"/>
    <p:sldId id="301" r:id="rId3"/>
    <p:sldId id="315" r:id="rId4"/>
    <p:sldId id="317" r:id="rId5"/>
    <p:sldId id="302" r:id="rId6"/>
    <p:sldId id="310" r:id="rId7"/>
    <p:sldId id="311" r:id="rId8"/>
    <p:sldId id="312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2" orient="horz" pos="3793" userDrawn="1">
          <p15:clr>
            <a:srgbClr val="A4A3A4"/>
          </p15:clr>
        </p15:guide>
        <p15:guide id="3" orient="horz" pos="777" userDrawn="1">
          <p15:clr>
            <a:srgbClr val="A4A3A4"/>
          </p15:clr>
        </p15:guide>
        <p15:guide id="6" pos="1118" userDrawn="1">
          <p15:clr>
            <a:srgbClr val="A4A3A4"/>
          </p15:clr>
        </p15:guide>
        <p15:guide id="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6DA"/>
    <a:srgbClr val="00CAF2"/>
    <a:srgbClr val="00AACC"/>
    <a:srgbClr val="00A0C0"/>
    <a:srgbClr val="009DBC"/>
    <a:srgbClr val="0096B4"/>
    <a:srgbClr val="00CCC2"/>
    <a:srgbClr val="00B7BA"/>
    <a:srgbClr val="008FC6"/>
    <a:srgbClr val="00CB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522" autoAdjust="0"/>
  </p:normalViewPr>
  <p:slideViewPr>
    <p:cSldViewPr snapToGrid="0">
      <p:cViewPr>
        <p:scale>
          <a:sx n="109" d="100"/>
          <a:sy n="109" d="100"/>
        </p:scale>
        <p:origin x="-510" y="-48"/>
      </p:cViewPr>
      <p:guideLst>
        <p:guide orient="horz" pos="3793"/>
        <p:guide orient="horz" pos="777"/>
        <p:guide pos="1118"/>
        <p:guide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62B9B8-0C93-4004-AE13-727D37BA8BED}" type="datetimeFigureOut">
              <a:rPr lang="ru-RU" smtClean="0"/>
              <a:t>25.08.2021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5D891C-F763-4176-B244-523C62F303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507952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590CFD-707E-40C8-9A54-74316B1604F1}" type="datetimeFigureOut">
              <a:rPr lang="ru-RU" smtClean="0"/>
              <a:t>25.08.2021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63D02D-6FC8-4A75-A6EC-F91D4BF1B0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373967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1pPr>
    <a:lvl2pPr marL="2286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2pPr>
    <a:lvl3pPr marL="4572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3pPr>
    <a:lvl4pPr marL="6858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4pPr>
    <a:lvl5pPr marL="9144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5pPr>
    <a:lvl6pPr marL="11430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6pPr>
    <a:lvl7pPr marL="13716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7pPr>
    <a:lvl8pPr marL="16002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8pPr>
    <a:lvl9pPr marL="18288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3D02D-6FC8-4A75-A6EC-F91D4BF1B042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05590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3D02D-6FC8-4A75-A6EC-F91D4BF1B042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20962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3D02D-6FC8-4A75-A6EC-F91D4BF1B042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83595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3D02D-6FC8-4A75-A6EC-F91D4BF1B042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6532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3D02D-6FC8-4A75-A6EC-F91D4BF1B042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10892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3D02D-6FC8-4A75-A6EC-F91D4BF1B042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83851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3D02D-6FC8-4A75-A6EC-F91D4BF1B042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60277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37190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819238" y="6356349"/>
            <a:ext cx="372762" cy="365125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Stem" panose="020B0703020203020204" pitchFamily="34" charset="-52"/>
              </a:defRPr>
            </a:lvl1pPr>
          </a:lstStyle>
          <a:p>
            <a:fld id="{9A65CFA2-E726-414F-B001-982054D708E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55836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4057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4513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17349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11515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1203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67374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91863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31690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66657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603180" y="1287540"/>
            <a:ext cx="10985400" cy="23239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1200" b="0" strike="noStrike" spc="-1">
              <a:solidFill>
                <a:srgbClr val="5E5E5E"/>
              </a:solidFill>
              <a:latin typeface="Helvetica Neue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 type="body"/>
          </p:nvPr>
        </p:nvSpPr>
        <p:spPr>
          <a:xfrm>
            <a:off x="600660" y="5929920"/>
            <a:ext cx="10985400" cy="318240"/>
          </a:xfrm>
          <a:prstGeom prst="rect">
            <a:avLst/>
          </a:prstGeom>
        </p:spPr>
        <p:txBody>
          <a:bodyPr lIns="0" tIns="0" rIns="0" bIns="0">
            <a:normAutofit fontScale="80000"/>
          </a:bodyPr>
          <a:lstStyle/>
          <a:p>
            <a:endParaRPr lang="ru-RU" sz="2400" b="0" strike="noStrike" spc="-1">
              <a:solidFill>
                <a:srgbClr val="000000"/>
              </a:solidFill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21781230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D9051-5943-4E2D-9370-E0BAF4020FFF}" type="datetimeFigureOut">
              <a:rPr lang="ru-RU" smtClean="0"/>
              <a:t>25.08.2021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5CFA2-E726-414F-B001-982054D708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04456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1819238" y="6492875"/>
            <a:ext cx="372762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chemeClr val="tx1"/>
                </a:solidFill>
                <a:latin typeface="Stem" panose="020B0703020203020204" pitchFamily="34" charset="-52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A65CFA2-E726-414F-B001-982054D708E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1465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9" r:id="rId12"/>
    <p:sldLayoutId id="2147483710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BC8"/>
            </a:gs>
            <a:gs pos="52000">
              <a:srgbClr val="00A2C0"/>
            </a:gs>
            <a:gs pos="100000">
              <a:srgbClr val="00B0AC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4645" y="2346166"/>
            <a:ext cx="11675928" cy="2165669"/>
          </a:xfrm>
        </p:spPr>
        <p:txBody>
          <a:bodyPr>
            <a:normAutofit/>
          </a:bodyPr>
          <a:lstStyle/>
          <a:p>
            <a:pPr algn="l"/>
            <a:r>
              <a:rPr lang="ru-RU" sz="3598" b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Государственный контроль (надзор), муниципальный контроль. Региональный аспект.</a:t>
            </a:r>
            <a:endParaRPr lang="ru-RU" sz="4398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5635870"/>
            <a:ext cx="5467264" cy="1222130"/>
          </a:xfrm>
        </p:spPr>
        <p:txBody>
          <a:bodyPr>
            <a:normAutofit fontScale="77500" lnSpcReduction="20000"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999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Руденко Алена Васильевна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endParaRPr lang="ru-RU" sz="1999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999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Заместитель </a:t>
            </a:r>
            <a:r>
              <a:rPr lang="ru-RU" sz="1999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директора Департамента государственной политики в сфере лицензирования, контрольно-надзорной деятельности, аккредитации </a:t>
            </a:r>
            <a:r>
              <a:rPr lang="ru-RU" sz="1999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1999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саморегулирования Минэкономразвития России</a:t>
            </a:r>
          </a:p>
        </p:txBody>
      </p:sp>
      <p:pic>
        <p:nvPicPr>
          <p:cNvPr id="4" name="Изображение" descr="Изображение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645" y="190997"/>
            <a:ext cx="4570992" cy="1105653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849988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christian-perner-UKLIuV8rAks-unsplash.jpg" descr="christian-perner-UKLIuV8rAks-unsplash.jpg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t="10" r="29328"/>
          <a:stretch/>
        </p:blipFill>
        <p:spPr>
          <a:xfrm rot="5400000">
            <a:off x="2663618" y="-2588341"/>
            <a:ext cx="6859984" cy="12196781"/>
          </a:xfrm>
          <a:prstGeom prst="rect">
            <a:avLst/>
          </a:prstGeom>
          <a:ln w="12700">
            <a:miter lim="400000"/>
          </a:ln>
          <a:effectLst>
            <a:outerShdw blurRad="50800" dist="50800" sx="1000" sy="1000" algn="ctr" rotWithShape="0">
              <a:srgbClr val="000000"/>
            </a:outerShdw>
          </a:effectLst>
        </p:spPr>
      </p:pic>
      <p:sp>
        <p:nvSpPr>
          <p:cNvPr id="1011" name="TextShape 1"/>
          <p:cNvSpPr txBox="1"/>
          <p:nvPr/>
        </p:nvSpPr>
        <p:spPr>
          <a:xfrm>
            <a:off x="738117" y="15741"/>
            <a:ext cx="9809446" cy="920024"/>
          </a:xfrm>
          <a:prstGeom prst="rect">
            <a:avLst/>
          </a:prstGeom>
          <a:noFill/>
          <a:ln w="12600">
            <a:noFill/>
          </a:ln>
        </p:spPr>
        <p:txBody>
          <a:bodyPr lIns="25380" tIns="25380" rIns="25380" bIns="25380" anchor="ctr">
            <a:noAutofit/>
          </a:bodyPr>
          <a:lstStyle/>
          <a:p>
            <a:pPr>
              <a:lnSpc>
                <a:spcPct val="80000"/>
              </a:lnSpc>
              <a:spcBef>
                <a:spcPts val="2101"/>
              </a:spcBef>
            </a:pPr>
            <a:r>
              <a:rPr lang="ru-RU" sz="3600" spc="-1" dirty="0" smtClean="0">
                <a:latin typeface="Helvetica Neue"/>
              </a:rPr>
              <a:t>Регулирование регионального контроля</a:t>
            </a:r>
            <a:endParaRPr lang="ru-RU" sz="3600" spc="-1" dirty="0">
              <a:latin typeface="Helvetica Neue"/>
            </a:endParaRPr>
          </a:p>
        </p:txBody>
      </p:sp>
      <p:sp>
        <p:nvSpPr>
          <p:cNvPr id="1012" name="CustomShape 2"/>
          <p:cNvSpPr/>
          <p:nvPr/>
        </p:nvSpPr>
        <p:spPr>
          <a:xfrm flipV="1">
            <a:off x="738117" y="890340"/>
            <a:ext cx="9663970" cy="45719"/>
          </a:xfrm>
          <a:prstGeom prst="rect">
            <a:avLst/>
          </a:prstGeom>
          <a:gradFill rotWithShape="0">
            <a:gsLst>
              <a:gs pos="0">
                <a:srgbClr val="00A0C3"/>
              </a:gs>
              <a:gs pos="100000">
                <a:srgbClr val="00B3A9"/>
              </a:gs>
            </a:gsLst>
            <a:lin ang="0"/>
          </a:gradFill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031" name="Изображение" descr="Изображение"/>
          <p:cNvPicPr/>
          <p:nvPr/>
        </p:nvPicPr>
        <p:blipFill>
          <a:blip r:embed="rId5"/>
          <a:stretch/>
        </p:blipFill>
        <p:spPr>
          <a:xfrm>
            <a:off x="10634038" y="150385"/>
            <a:ext cx="1486111" cy="353236"/>
          </a:xfrm>
          <a:prstGeom prst="rect">
            <a:avLst/>
          </a:prstGeom>
          <a:ln w="12600">
            <a:noFill/>
          </a:ln>
        </p:spPr>
      </p:pic>
      <p:sp>
        <p:nvSpPr>
          <p:cNvPr id="71" name="Прямоугольник"/>
          <p:cNvSpPr/>
          <p:nvPr/>
        </p:nvSpPr>
        <p:spPr>
          <a:xfrm>
            <a:off x="-4780" y="287788"/>
            <a:ext cx="478001" cy="217447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73" name="Прямоугольник"/>
          <p:cNvSpPr/>
          <p:nvPr/>
        </p:nvSpPr>
        <p:spPr>
          <a:xfrm>
            <a:off x="11713999" y="6428356"/>
            <a:ext cx="478001" cy="328772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en-US" dirty="0" smtClean="0"/>
              <a:t>1</a:t>
            </a:r>
            <a:endParaRPr dirty="0"/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 flipV="1">
            <a:off x="5674936" y="2106311"/>
            <a:ext cx="1" cy="268935"/>
          </a:xfrm>
          <a:prstGeom prst="line">
            <a:avLst/>
          </a:prstGeom>
          <a:ln w="15875">
            <a:solidFill>
              <a:srgbClr val="0098C4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Скругленный прямоугольник 21"/>
          <p:cNvSpPr/>
          <p:nvPr/>
        </p:nvSpPr>
        <p:spPr>
          <a:xfrm>
            <a:off x="3520864" y="1108478"/>
            <a:ext cx="4706312" cy="947656"/>
          </a:xfrm>
          <a:prstGeom prst="roundRect">
            <a:avLst/>
          </a:prstGeom>
          <a:gradFill flip="none" rotWithShape="1">
            <a:gsLst>
              <a:gs pos="0">
                <a:srgbClr val="0080C7"/>
              </a:gs>
              <a:gs pos="54000">
                <a:srgbClr val="0084C6"/>
              </a:gs>
              <a:gs pos="100000">
                <a:srgbClr val="00A3BF"/>
              </a:gs>
            </a:gsLst>
            <a:lin ang="5400000" scaled="1"/>
            <a:tileRect/>
          </a:gradFill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ru-RU" sz="2000" dirty="0" smtClean="0">
                <a:solidFill>
                  <a:schemeClr val="bg1"/>
                </a:solidFill>
                <a:latin typeface="Stem Med" panose="020B0603020203020204" pitchFamily="34" charset="-52"/>
                <a:ea typeface="Calibri"/>
                <a:cs typeface="Calibri"/>
              </a:rPr>
              <a:t>Законы о видах контроля, положения о видах контроля</a:t>
            </a:r>
            <a:endParaRPr lang="ru-RU" sz="2000" dirty="0">
              <a:solidFill>
                <a:schemeClr val="bg1"/>
              </a:solidFill>
              <a:latin typeface="Stem Med" panose="020B0603020203020204" pitchFamily="34" charset="-52"/>
              <a:ea typeface="Calibri"/>
              <a:cs typeface="Calibri"/>
            </a:endParaRPr>
          </a:p>
        </p:txBody>
      </p:sp>
      <p:cxnSp>
        <p:nvCxnSpPr>
          <p:cNvPr id="23" name="Прямая соединительная линия 22"/>
          <p:cNvCxnSpPr/>
          <p:nvPr/>
        </p:nvCxnSpPr>
        <p:spPr>
          <a:xfrm flipV="1">
            <a:off x="4094737" y="2394985"/>
            <a:ext cx="6057673" cy="9991"/>
          </a:xfrm>
          <a:prstGeom prst="line">
            <a:avLst/>
          </a:prstGeom>
          <a:ln w="15875">
            <a:solidFill>
              <a:srgbClr val="0098C4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2800648" y="2550194"/>
            <a:ext cx="2558927" cy="765736"/>
          </a:xfrm>
          <a:prstGeom prst="roundRect">
            <a:avLst/>
          </a:prstGeom>
          <a:gradFill>
            <a:gsLst>
              <a:gs pos="0">
                <a:srgbClr val="009EC0"/>
              </a:gs>
              <a:gs pos="100000">
                <a:srgbClr val="00A6BF"/>
              </a:gs>
            </a:gsLst>
            <a:lin ang="5400000" scaled="1"/>
          </a:gradFill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ru-RU" sz="1400" dirty="0" smtClean="0">
                <a:solidFill>
                  <a:schemeClr val="bg1"/>
                </a:solidFill>
                <a:latin typeface="Stem Med" panose="020B0603020203020204" pitchFamily="34" charset="-52"/>
                <a:ea typeface="Calibri"/>
                <a:cs typeface="Calibri"/>
              </a:rPr>
              <a:t>По предметам совместного ведения</a:t>
            </a:r>
            <a:endParaRPr lang="ru-RU" sz="1400" dirty="0">
              <a:solidFill>
                <a:schemeClr val="bg1"/>
              </a:solidFill>
              <a:latin typeface="Stem Med" panose="020B0603020203020204" pitchFamily="34" charset="-52"/>
              <a:ea typeface="Calibri"/>
              <a:cs typeface="Calibri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9002804" y="2540064"/>
            <a:ext cx="2558927" cy="765736"/>
          </a:xfrm>
          <a:prstGeom prst="roundRect">
            <a:avLst/>
          </a:prstGeom>
          <a:gradFill>
            <a:gsLst>
              <a:gs pos="0">
                <a:srgbClr val="009EC0"/>
              </a:gs>
              <a:gs pos="100000">
                <a:srgbClr val="00A6BF"/>
              </a:gs>
            </a:gsLst>
            <a:lin ang="5400000" scaled="1"/>
          </a:gradFill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ru-RU" sz="1400" dirty="0">
                <a:solidFill>
                  <a:schemeClr val="bg1"/>
                </a:solidFill>
                <a:latin typeface="Stem Med" panose="020B0603020203020204" pitchFamily="34" charset="-52"/>
                <a:ea typeface="Calibri"/>
                <a:cs typeface="Calibri"/>
              </a:rPr>
              <a:t>В рамках собственных полномочий</a:t>
            </a:r>
          </a:p>
        </p:txBody>
      </p:sp>
      <p:cxnSp>
        <p:nvCxnSpPr>
          <p:cNvPr id="26" name="Прямая соединительная линия 25"/>
          <p:cNvCxnSpPr/>
          <p:nvPr/>
        </p:nvCxnSpPr>
        <p:spPr>
          <a:xfrm flipV="1">
            <a:off x="10152410" y="2404977"/>
            <a:ext cx="0" cy="215675"/>
          </a:xfrm>
          <a:prstGeom prst="line">
            <a:avLst/>
          </a:prstGeom>
          <a:ln w="15875">
            <a:solidFill>
              <a:srgbClr val="0098C4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 flipV="1">
            <a:off x="7676941" y="3364552"/>
            <a:ext cx="11900" cy="3075544"/>
          </a:xfrm>
          <a:prstGeom prst="line">
            <a:avLst/>
          </a:prstGeom>
          <a:ln w="15875">
            <a:solidFill>
              <a:srgbClr val="0098C4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Скругленный прямоугольник 27"/>
          <p:cNvSpPr/>
          <p:nvPr/>
        </p:nvSpPr>
        <p:spPr>
          <a:xfrm>
            <a:off x="4415248" y="3697886"/>
            <a:ext cx="2686541" cy="604548"/>
          </a:xfrm>
          <a:prstGeom prst="roundRect">
            <a:avLst/>
          </a:prstGeom>
          <a:gradFill>
            <a:gsLst>
              <a:gs pos="0">
                <a:srgbClr val="00A3BF"/>
              </a:gs>
              <a:gs pos="100000">
                <a:srgbClr val="00B3A9"/>
              </a:gs>
            </a:gsLst>
            <a:lin ang="5400000" scaled="1"/>
          </a:gradFill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ru-RU" sz="1400" dirty="0" smtClean="0">
                <a:solidFill>
                  <a:schemeClr val="bg1"/>
                </a:solidFill>
                <a:latin typeface="Stem Med" panose="020B0603020203020204" pitchFamily="34" charset="-52"/>
                <a:ea typeface="Calibri"/>
                <a:cs typeface="Calibri"/>
              </a:rPr>
              <a:t>Федеральный закон</a:t>
            </a:r>
            <a:endParaRPr lang="ru-RU" sz="1400" dirty="0">
              <a:solidFill>
                <a:schemeClr val="bg1"/>
              </a:solidFill>
              <a:latin typeface="Stem Med" panose="020B0603020203020204" pitchFamily="34" charset="-52"/>
              <a:ea typeface="Calibri"/>
              <a:cs typeface="Calibri"/>
            </a:endParaRPr>
          </a:p>
        </p:txBody>
      </p:sp>
      <p:cxnSp>
        <p:nvCxnSpPr>
          <p:cNvPr id="30" name="Прямая соединительная линия 29"/>
          <p:cNvCxnSpPr>
            <a:stCxn id="28" idx="3"/>
          </p:cNvCxnSpPr>
          <p:nvPr/>
        </p:nvCxnSpPr>
        <p:spPr>
          <a:xfrm flipV="1">
            <a:off x="7101789" y="3997526"/>
            <a:ext cx="575152" cy="2634"/>
          </a:xfrm>
          <a:prstGeom prst="line">
            <a:avLst/>
          </a:prstGeom>
          <a:ln w="15875">
            <a:solidFill>
              <a:srgbClr val="0098C4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flipV="1">
            <a:off x="9002804" y="3069236"/>
            <a:ext cx="0" cy="2095975"/>
          </a:xfrm>
          <a:prstGeom prst="line">
            <a:avLst/>
          </a:prstGeom>
          <a:ln w="15875">
            <a:solidFill>
              <a:srgbClr val="0098C4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Скругленный прямоугольник 31"/>
          <p:cNvSpPr/>
          <p:nvPr/>
        </p:nvSpPr>
        <p:spPr>
          <a:xfrm>
            <a:off x="9323572" y="3955080"/>
            <a:ext cx="1917392" cy="655314"/>
          </a:xfrm>
          <a:prstGeom prst="roundRect">
            <a:avLst/>
          </a:prstGeom>
          <a:gradFill>
            <a:gsLst>
              <a:gs pos="0">
                <a:srgbClr val="00A3BF"/>
              </a:gs>
              <a:gs pos="100000">
                <a:srgbClr val="00B3A9"/>
              </a:gs>
            </a:gsLst>
            <a:lin ang="5400000" scaled="1"/>
          </a:gradFill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ru-RU" sz="1400" dirty="0" smtClean="0">
                <a:solidFill>
                  <a:schemeClr val="bg1"/>
                </a:solidFill>
                <a:latin typeface="Stem Med" panose="020B0603020203020204" pitchFamily="34" charset="-52"/>
                <a:ea typeface="Calibri"/>
                <a:cs typeface="Calibri"/>
              </a:rPr>
              <a:t>Закон субъекта РФ</a:t>
            </a:r>
            <a:endParaRPr lang="ru-RU" sz="1400" dirty="0">
              <a:solidFill>
                <a:schemeClr val="bg1"/>
              </a:solidFill>
              <a:latin typeface="Stem Med" panose="020B0603020203020204" pitchFamily="34" charset="-52"/>
              <a:ea typeface="Calibri"/>
              <a:cs typeface="Calibri"/>
            </a:endParaRPr>
          </a:p>
        </p:txBody>
      </p:sp>
      <p:cxnSp>
        <p:nvCxnSpPr>
          <p:cNvPr id="33" name="Прямая соединительная линия 32"/>
          <p:cNvCxnSpPr/>
          <p:nvPr/>
        </p:nvCxnSpPr>
        <p:spPr>
          <a:xfrm>
            <a:off x="9006494" y="4264387"/>
            <a:ext cx="317078" cy="1"/>
          </a:xfrm>
          <a:prstGeom prst="line">
            <a:avLst/>
          </a:prstGeom>
          <a:ln w="15875">
            <a:solidFill>
              <a:srgbClr val="0098C4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Скругленный прямоугольник 33"/>
          <p:cNvSpPr/>
          <p:nvPr/>
        </p:nvSpPr>
        <p:spPr>
          <a:xfrm>
            <a:off x="4415248" y="5169728"/>
            <a:ext cx="2641470" cy="808116"/>
          </a:xfrm>
          <a:prstGeom prst="roundRect">
            <a:avLst/>
          </a:prstGeom>
          <a:solidFill>
            <a:srgbClr val="0098C4"/>
          </a:solidFill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ru-RU" sz="1400" dirty="0" smtClean="0">
                <a:solidFill>
                  <a:schemeClr val="bg1"/>
                </a:solidFill>
                <a:latin typeface="Stem Med" panose="020B0603020203020204" pitchFamily="34" charset="-52"/>
                <a:ea typeface="Calibri"/>
                <a:cs typeface="Calibri"/>
              </a:rPr>
              <a:t>Акт Правительства РФ об общих требованиях к </a:t>
            </a:r>
            <a:r>
              <a:rPr lang="ru-RU" sz="1400" dirty="0">
                <a:solidFill>
                  <a:schemeClr val="bg1"/>
                </a:solidFill>
                <a:latin typeface="Stem Med" panose="020B0603020203020204" pitchFamily="34" charset="-52"/>
                <a:ea typeface="Calibri"/>
                <a:cs typeface="Calibri"/>
              </a:rPr>
              <a:t>виду  </a:t>
            </a:r>
            <a:r>
              <a:rPr lang="ru-RU" sz="1400" dirty="0" smtClean="0">
                <a:solidFill>
                  <a:schemeClr val="bg1"/>
                </a:solidFill>
                <a:latin typeface="Stem Med" panose="020B0603020203020204" pitchFamily="34" charset="-52"/>
                <a:ea typeface="Calibri"/>
                <a:cs typeface="Calibri"/>
              </a:rPr>
              <a:t>регионального контроля</a:t>
            </a:r>
            <a:endParaRPr lang="ru-RU" sz="1400" dirty="0">
              <a:solidFill>
                <a:schemeClr val="bg1"/>
              </a:solidFill>
              <a:latin typeface="Stem Med" panose="020B0603020203020204" pitchFamily="34" charset="-52"/>
              <a:ea typeface="Calibri"/>
              <a:cs typeface="Calibri"/>
            </a:endParaRP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4431067" y="6123064"/>
            <a:ext cx="2670722" cy="634064"/>
          </a:xfrm>
          <a:prstGeom prst="roundRect">
            <a:avLst/>
          </a:prstGeom>
          <a:gradFill>
            <a:gsLst>
              <a:gs pos="0">
                <a:srgbClr val="00B3A9"/>
              </a:gs>
              <a:gs pos="100000">
                <a:srgbClr val="00B3A9"/>
              </a:gs>
            </a:gsLst>
            <a:lin ang="5400000" scaled="1"/>
          </a:gradFill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ru-RU" sz="1400" dirty="0" smtClean="0">
                <a:solidFill>
                  <a:schemeClr val="bg1"/>
                </a:solidFill>
                <a:latin typeface="Stem Med" panose="020B0603020203020204" pitchFamily="34" charset="-52"/>
                <a:ea typeface="Calibri"/>
                <a:cs typeface="Calibri"/>
              </a:rPr>
              <a:t>Акт субъекта РФ</a:t>
            </a:r>
          </a:p>
          <a:p>
            <a:pPr algn="ctr">
              <a:buClr>
                <a:srgbClr val="000000"/>
              </a:buClr>
              <a:buFont typeface="Arial"/>
              <a:buNone/>
            </a:pPr>
            <a:r>
              <a:rPr lang="ru-RU" sz="1400" dirty="0" smtClean="0">
                <a:solidFill>
                  <a:schemeClr val="bg1"/>
                </a:solidFill>
                <a:latin typeface="Stem Med" panose="020B0603020203020204" pitchFamily="34" charset="-52"/>
                <a:ea typeface="Calibri"/>
                <a:cs typeface="Calibri"/>
              </a:rPr>
              <a:t>(положение о виде контроля)</a:t>
            </a:r>
            <a:endParaRPr lang="ru-RU" sz="1400" dirty="0">
              <a:solidFill>
                <a:schemeClr val="bg1"/>
              </a:solidFill>
              <a:latin typeface="Stem Med" panose="020B0603020203020204" pitchFamily="34" charset="-52"/>
              <a:ea typeface="Calibri"/>
              <a:cs typeface="Calibri"/>
            </a:endParaRPr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9349257" y="4836038"/>
            <a:ext cx="1917392" cy="658347"/>
          </a:xfrm>
          <a:prstGeom prst="roundRect">
            <a:avLst/>
          </a:prstGeom>
          <a:gradFill>
            <a:gsLst>
              <a:gs pos="0">
                <a:srgbClr val="00B3A9"/>
              </a:gs>
              <a:gs pos="100000">
                <a:srgbClr val="00B3A9"/>
              </a:gs>
            </a:gsLst>
            <a:lin ang="5400000" scaled="1"/>
          </a:gradFill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ru-RU" sz="1400" dirty="0" smtClean="0">
                <a:solidFill>
                  <a:schemeClr val="bg1"/>
                </a:solidFill>
                <a:latin typeface="Stem Med" panose="020B0603020203020204" pitchFamily="34" charset="-52"/>
                <a:ea typeface="Calibri"/>
                <a:cs typeface="Calibri"/>
              </a:rPr>
              <a:t>Акт субъекта РФ</a:t>
            </a:r>
          </a:p>
          <a:p>
            <a:pPr algn="ctr">
              <a:buClr>
                <a:srgbClr val="000000"/>
              </a:buClr>
              <a:buFont typeface="Arial"/>
              <a:buNone/>
            </a:pPr>
            <a:r>
              <a:rPr lang="ru-RU" sz="1400" dirty="0" smtClean="0">
                <a:solidFill>
                  <a:schemeClr val="bg1"/>
                </a:solidFill>
                <a:latin typeface="Stem Med" panose="020B0603020203020204" pitchFamily="34" charset="-52"/>
                <a:ea typeface="Calibri"/>
                <a:cs typeface="Calibri"/>
              </a:rPr>
              <a:t>(положение о виде контроля)</a:t>
            </a:r>
            <a:endParaRPr lang="ru-RU" sz="1400" dirty="0">
              <a:solidFill>
                <a:schemeClr val="bg1"/>
              </a:solidFill>
              <a:latin typeface="Stem Med" panose="020B0603020203020204" pitchFamily="34" charset="-52"/>
              <a:ea typeface="Calibri"/>
              <a:cs typeface="Calibri"/>
            </a:endParaRPr>
          </a:p>
        </p:txBody>
      </p:sp>
      <p:cxnSp>
        <p:nvCxnSpPr>
          <p:cNvPr id="46" name="Прямая соединительная линия 45"/>
          <p:cNvCxnSpPr/>
          <p:nvPr/>
        </p:nvCxnSpPr>
        <p:spPr>
          <a:xfrm flipV="1">
            <a:off x="4094737" y="2404976"/>
            <a:ext cx="0" cy="110511"/>
          </a:xfrm>
          <a:prstGeom prst="line">
            <a:avLst/>
          </a:prstGeom>
          <a:ln w="15875">
            <a:solidFill>
              <a:srgbClr val="0098C4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>
            <a:stCxn id="34" idx="3"/>
          </p:cNvCxnSpPr>
          <p:nvPr/>
        </p:nvCxnSpPr>
        <p:spPr>
          <a:xfrm>
            <a:off x="7056718" y="5573786"/>
            <a:ext cx="604403" cy="0"/>
          </a:xfrm>
          <a:prstGeom prst="line">
            <a:avLst/>
          </a:prstGeom>
          <a:ln w="15875">
            <a:solidFill>
              <a:srgbClr val="0098C4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единительная линия 51"/>
          <p:cNvCxnSpPr>
            <a:stCxn id="35" idx="3"/>
          </p:cNvCxnSpPr>
          <p:nvPr/>
        </p:nvCxnSpPr>
        <p:spPr>
          <a:xfrm>
            <a:off x="7101789" y="6440096"/>
            <a:ext cx="575784" cy="0"/>
          </a:xfrm>
          <a:prstGeom prst="line">
            <a:avLst/>
          </a:prstGeom>
          <a:ln w="15875">
            <a:solidFill>
              <a:srgbClr val="0098C4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единительная линия 53"/>
          <p:cNvCxnSpPr>
            <a:endCxn id="36" idx="1"/>
          </p:cNvCxnSpPr>
          <p:nvPr/>
        </p:nvCxnSpPr>
        <p:spPr>
          <a:xfrm flipV="1">
            <a:off x="9019181" y="5165212"/>
            <a:ext cx="330076" cy="4516"/>
          </a:xfrm>
          <a:prstGeom prst="line">
            <a:avLst/>
          </a:prstGeom>
          <a:ln w="15875">
            <a:solidFill>
              <a:srgbClr val="0098C4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>
            <a:stCxn id="38" idx="3"/>
            <a:endCxn id="24" idx="1"/>
          </p:cNvCxnSpPr>
          <p:nvPr/>
        </p:nvCxnSpPr>
        <p:spPr>
          <a:xfrm flipV="1">
            <a:off x="2144038" y="2933062"/>
            <a:ext cx="656610" cy="280148"/>
          </a:xfrm>
          <a:prstGeom prst="line">
            <a:avLst/>
          </a:prstGeom>
          <a:ln w="15875">
            <a:solidFill>
              <a:srgbClr val="0098C4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Скругленный прямоугольник 37"/>
          <p:cNvSpPr/>
          <p:nvPr/>
        </p:nvSpPr>
        <p:spPr>
          <a:xfrm>
            <a:off x="460115" y="2830342"/>
            <a:ext cx="1683923" cy="765736"/>
          </a:xfrm>
          <a:prstGeom prst="roundRect">
            <a:avLst/>
          </a:prstGeom>
          <a:gradFill>
            <a:gsLst>
              <a:gs pos="0">
                <a:srgbClr val="009EC0"/>
              </a:gs>
              <a:gs pos="100000">
                <a:srgbClr val="00A6BF"/>
              </a:gs>
            </a:gsLst>
            <a:lin ang="5400000" scaled="1"/>
          </a:gradFill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ru-RU" sz="1400" dirty="0" smtClean="0">
                <a:solidFill>
                  <a:schemeClr val="bg1"/>
                </a:solidFill>
                <a:latin typeface="Stem Med" panose="020B0603020203020204" pitchFamily="34" charset="-52"/>
                <a:ea typeface="Calibri"/>
                <a:cs typeface="Calibri"/>
              </a:rPr>
              <a:t>Федеральный (переданный)</a:t>
            </a:r>
            <a:endParaRPr lang="ru-RU" sz="1400" dirty="0">
              <a:solidFill>
                <a:schemeClr val="bg1"/>
              </a:solidFill>
              <a:latin typeface="Stem Med" panose="020B0603020203020204" pitchFamily="34" charset="-52"/>
              <a:ea typeface="Calibri"/>
              <a:cs typeface="Calibri"/>
            </a:endParaRPr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6016185" y="2822542"/>
            <a:ext cx="1683923" cy="765736"/>
          </a:xfrm>
          <a:prstGeom prst="roundRect">
            <a:avLst/>
          </a:prstGeom>
          <a:gradFill>
            <a:gsLst>
              <a:gs pos="0">
                <a:srgbClr val="009EC0"/>
              </a:gs>
              <a:gs pos="100000">
                <a:srgbClr val="00A6BF"/>
              </a:gs>
            </a:gsLst>
            <a:lin ang="5400000" scaled="1"/>
          </a:gradFill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ru-RU" sz="1400" dirty="0" smtClean="0">
                <a:solidFill>
                  <a:schemeClr val="bg1"/>
                </a:solidFill>
                <a:latin typeface="Stem Med" panose="020B0603020203020204" pitchFamily="34" charset="-52"/>
                <a:ea typeface="Calibri"/>
                <a:cs typeface="Calibri"/>
              </a:rPr>
              <a:t>Региональный</a:t>
            </a:r>
            <a:endParaRPr lang="ru-RU" sz="1400" dirty="0">
              <a:solidFill>
                <a:schemeClr val="bg1"/>
              </a:solidFill>
              <a:latin typeface="Stem Med" panose="020B0603020203020204" pitchFamily="34" charset="-52"/>
              <a:ea typeface="Calibri"/>
              <a:cs typeface="Calibri"/>
            </a:endParaRPr>
          </a:p>
        </p:txBody>
      </p:sp>
      <p:cxnSp>
        <p:nvCxnSpPr>
          <p:cNvPr id="40" name="Прямая соединительная линия 39"/>
          <p:cNvCxnSpPr>
            <a:stCxn id="24" idx="3"/>
            <a:endCxn id="39" idx="1"/>
          </p:cNvCxnSpPr>
          <p:nvPr/>
        </p:nvCxnSpPr>
        <p:spPr>
          <a:xfrm>
            <a:off x="5359575" y="2933062"/>
            <a:ext cx="656610" cy="272348"/>
          </a:xfrm>
          <a:prstGeom prst="line">
            <a:avLst/>
          </a:prstGeom>
          <a:ln w="15875">
            <a:solidFill>
              <a:srgbClr val="0098C4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Скругленный прямоугольник 56"/>
          <p:cNvSpPr/>
          <p:nvPr/>
        </p:nvSpPr>
        <p:spPr>
          <a:xfrm>
            <a:off x="1031662" y="3749780"/>
            <a:ext cx="2881362" cy="604548"/>
          </a:xfrm>
          <a:prstGeom prst="roundRect">
            <a:avLst/>
          </a:prstGeom>
          <a:gradFill>
            <a:gsLst>
              <a:gs pos="0">
                <a:srgbClr val="00A3BF"/>
              </a:gs>
              <a:gs pos="100000">
                <a:srgbClr val="00B3A9"/>
              </a:gs>
            </a:gsLst>
            <a:lin ang="5400000" scaled="1"/>
          </a:gradFill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ru-RU" sz="1400" dirty="0" smtClean="0">
                <a:solidFill>
                  <a:schemeClr val="bg1"/>
                </a:solidFill>
                <a:latin typeface="Stem Med" panose="020B0603020203020204" pitchFamily="34" charset="-52"/>
                <a:ea typeface="Calibri"/>
                <a:cs typeface="Calibri"/>
              </a:rPr>
              <a:t>Акт субъекта «Положение о федеральном виде контроля»</a:t>
            </a:r>
            <a:endParaRPr lang="ru-RU" sz="1400" dirty="0">
              <a:solidFill>
                <a:schemeClr val="bg1"/>
              </a:solidFill>
              <a:latin typeface="Stem Med" panose="020B0603020203020204" pitchFamily="34" charset="-52"/>
              <a:ea typeface="Calibri"/>
              <a:cs typeface="Calibri"/>
            </a:endParaRPr>
          </a:p>
        </p:txBody>
      </p:sp>
      <p:cxnSp>
        <p:nvCxnSpPr>
          <p:cNvPr id="58" name="Прямая соединительная линия 57"/>
          <p:cNvCxnSpPr/>
          <p:nvPr/>
        </p:nvCxnSpPr>
        <p:spPr>
          <a:xfrm flipV="1">
            <a:off x="450183" y="3243897"/>
            <a:ext cx="0" cy="753629"/>
          </a:xfrm>
          <a:prstGeom prst="line">
            <a:avLst/>
          </a:prstGeom>
          <a:ln w="15875">
            <a:solidFill>
              <a:srgbClr val="0098C4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Прямая соединительная линия 59"/>
          <p:cNvCxnSpPr/>
          <p:nvPr/>
        </p:nvCxnSpPr>
        <p:spPr>
          <a:xfrm>
            <a:off x="460115" y="3997526"/>
            <a:ext cx="592755" cy="0"/>
          </a:xfrm>
          <a:prstGeom prst="line">
            <a:avLst/>
          </a:prstGeom>
          <a:ln w="15875">
            <a:solidFill>
              <a:srgbClr val="0098C4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Рисунок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10606" y="4668914"/>
            <a:ext cx="658425" cy="85351"/>
          </a:xfrm>
          <a:prstGeom prst="rect">
            <a:avLst/>
          </a:prstGeom>
        </p:spPr>
      </p:pic>
      <p:sp>
        <p:nvSpPr>
          <p:cNvPr id="48" name="Скругленный прямоугольник 47"/>
          <p:cNvSpPr/>
          <p:nvPr/>
        </p:nvSpPr>
        <p:spPr>
          <a:xfrm>
            <a:off x="4451680" y="4383932"/>
            <a:ext cx="2583727" cy="655314"/>
          </a:xfrm>
          <a:prstGeom prst="roundRect">
            <a:avLst/>
          </a:prstGeom>
          <a:gradFill>
            <a:gsLst>
              <a:gs pos="0">
                <a:srgbClr val="00A3BF"/>
              </a:gs>
              <a:gs pos="100000">
                <a:srgbClr val="00B3A9"/>
              </a:gs>
            </a:gsLst>
            <a:lin ang="5400000" scaled="1"/>
          </a:gradFill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ru-RU" sz="1400" dirty="0" smtClean="0">
                <a:solidFill>
                  <a:schemeClr val="bg1"/>
                </a:solidFill>
                <a:latin typeface="Stem Med" panose="020B0603020203020204" pitchFamily="34" charset="-52"/>
                <a:ea typeface="Calibri"/>
                <a:cs typeface="Calibri"/>
              </a:rPr>
              <a:t>Закон субъекта РФ</a:t>
            </a:r>
            <a:endParaRPr lang="ru-RU" sz="1400" dirty="0">
              <a:solidFill>
                <a:schemeClr val="bg1"/>
              </a:solidFill>
              <a:latin typeface="Stem Med" panose="020B0603020203020204" pitchFamily="34" charset="-52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00026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christian-perner-UKLIuV8rAks-unsplash.jpg" descr="christian-perner-UKLIuV8rAks-unsplash.jpg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t="10" r="29328"/>
          <a:stretch/>
        </p:blipFill>
        <p:spPr>
          <a:xfrm rot="5400000">
            <a:off x="2663618" y="-3026864"/>
            <a:ext cx="6859984" cy="12196781"/>
          </a:xfrm>
          <a:prstGeom prst="rect">
            <a:avLst/>
          </a:prstGeom>
          <a:ln w="12700">
            <a:miter lim="400000"/>
          </a:ln>
          <a:effectLst>
            <a:outerShdw blurRad="50800" dist="50800" sx="1000" sy="1000" algn="ctr" rotWithShape="0">
              <a:srgbClr val="000000"/>
            </a:outerShdw>
          </a:effectLst>
        </p:spPr>
      </p:pic>
      <p:sp>
        <p:nvSpPr>
          <p:cNvPr id="1011" name="TextShape 1"/>
          <p:cNvSpPr txBox="1"/>
          <p:nvPr/>
        </p:nvSpPr>
        <p:spPr>
          <a:xfrm>
            <a:off x="738117" y="15741"/>
            <a:ext cx="9809446" cy="920024"/>
          </a:xfrm>
          <a:prstGeom prst="rect">
            <a:avLst/>
          </a:prstGeom>
          <a:noFill/>
          <a:ln w="12600">
            <a:noFill/>
          </a:ln>
        </p:spPr>
        <p:txBody>
          <a:bodyPr lIns="25380" tIns="25380" rIns="25380" bIns="25380" anchor="ctr">
            <a:noAutofit/>
          </a:bodyPr>
          <a:lstStyle/>
          <a:p>
            <a:pPr>
              <a:lnSpc>
                <a:spcPct val="80000"/>
              </a:lnSpc>
              <a:spcBef>
                <a:spcPts val="2101"/>
              </a:spcBef>
            </a:pPr>
            <a:r>
              <a:rPr lang="ru-RU" sz="3600" spc="-1" dirty="0" smtClean="0">
                <a:latin typeface="Helvetica Neue"/>
              </a:rPr>
              <a:t>Структура положения</a:t>
            </a:r>
            <a:endParaRPr lang="ru-RU" sz="3600" spc="-1" dirty="0">
              <a:latin typeface="Helvetica Neue"/>
            </a:endParaRPr>
          </a:p>
        </p:txBody>
      </p:sp>
      <p:sp>
        <p:nvSpPr>
          <p:cNvPr id="1012" name="CustomShape 2"/>
          <p:cNvSpPr/>
          <p:nvPr/>
        </p:nvSpPr>
        <p:spPr>
          <a:xfrm flipV="1">
            <a:off x="738117" y="890340"/>
            <a:ext cx="9663970" cy="45719"/>
          </a:xfrm>
          <a:prstGeom prst="rect">
            <a:avLst/>
          </a:prstGeom>
          <a:gradFill rotWithShape="0">
            <a:gsLst>
              <a:gs pos="0">
                <a:srgbClr val="00A0C3"/>
              </a:gs>
              <a:gs pos="100000">
                <a:srgbClr val="00B3A9"/>
              </a:gs>
            </a:gsLst>
            <a:lin ang="0"/>
          </a:gradFill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031" name="Изображение" descr="Изображение"/>
          <p:cNvPicPr/>
          <p:nvPr/>
        </p:nvPicPr>
        <p:blipFill>
          <a:blip r:embed="rId5"/>
          <a:stretch/>
        </p:blipFill>
        <p:spPr>
          <a:xfrm>
            <a:off x="10634038" y="150385"/>
            <a:ext cx="1486111" cy="353236"/>
          </a:xfrm>
          <a:prstGeom prst="rect">
            <a:avLst/>
          </a:prstGeom>
          <a:ln w="12600">
            <a:noFill/>
          </a:ln>
        </p:spPr>
      </p:pic>
      <p:sp>
        <p:nvSpPr>
          <p:cNvPr id="71" name="Прямоугольник"/>
          <p:cNvSpPr/>
          <p:nvPr/>
        </p:nvSpPr>
        <p:spPr>
          <a:xfrm>
            <a:off x="-4780" y="287788"/>
            <a:ext cx="478001" cy="217447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73" name="Прямоугольник"/>
          <p:cNvSpPr/>
          <p:nvPr/>
        </p:nvSpPr>
        <p:spPr>
          <a:xfrm>
            <a:off x="11713999" y="6428356"/>
            <a:ext cx="478001" cy="328579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ru-RU" dirty="0" smtClean="0"/>
              <a:t>2</a:t>
            </a:r>
            <a:endParaRPr dirty="0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2562225" y="1370119"/>
            <a:ext cx="6840000" cy="612000"/>
          </a:xfrm>
          <a:prstGeom prst="roundRect">
            <a:avLst/>
          </a:prstGeom>
          <a:gradFill>
            <a:gsLst>
              <a:gs pos="0">
                <a:srgbClr val="0081C7"/>
              </a:gs>
              <a:gs pos="100000">
                <a:srgbClr val="0096B4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Stem Med" panose="020B0603020203020204" pitchFamily="34" charset="-52"/>
              </a:rPr>
              <a:t>Общие положения</a:t>
            </a:r>
            <a:endParaRPr lang="ru-RU" dirty="0">
              <a:latin typeface="Stem Med" panose="020B0603020203020204" pitchFamily="34" charset="-52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562225" y="2220823"/>
            <a:ext cx="6840000" cy="612000"/>
          </a:xfrm>
          <a:prstGeom prst="roundRect">
            <a:avLst/>
          </a:prstGeom>
          <a:gradFill>
            <a:gsLst>
              <a:gs pos="0">
                <a:srgbClr val="0096B4"/>
              </a:gs>
              <a:gs pos="100000">
                <a:srgbClr val="009DBC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Stem Med" panose="020B0603020203020204" pitchFamily="34" charset="-52"/>
              </a:rPr>
              <a:t>Система управления рисками </a:t>
            </a:r>
            <a:endParaRPr lang="ru-RU" dirty="0">
              <a:latin typeface="Stem Med" panose="020B0603020203020204" pitchFamily="34" charset="-52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2562225" y="3071527"/>
            <a:ext cx="6840000" cy="612000"/>
          </a:xfrm>
          <a:prstGeom prst="roundRect">
            <a:avLst/>
          </a:prstGeom>
          <a:gradFill>
            <a:gsLst>
              <a:gs pos="0">
                <a:srgbClr val="009DBC"/>
              </a:gs>
              <a:gs pos="100000">
                <a:srgbClr val="00AACC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Stem Med" panose="020B0603020203020204" pitchFamily="34" charset="-52"/>
              </a:rPr>
              <a:t>Профилактика</a:t>
            </a:r>
            <a:endParaRPr lang="ru-RU" dirty="0">
              <a:latin typeface="Stem Med" panose="020B0603020203020204" pitchFamily="34" charset="-52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2562225" y="3922231"/>
            <a:ext cx="6840000" cy="612000"/>
          </a:xfrm>
          <a:prstGeom prst="roundRect">
            <a:avLst/>
          </a:prstGeom>
          <a:gradFill>
            <a:gsLst>
              <a:gs pos="0">
                <a:srgbClr val="00AACC"/>
              </a:gs>
              <a:gs pos="100000">
                <a:srgbClr val="00B6DA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Stem Med" panose="020B0603020203020204" pitchFamily="34" charset="-52"/>
              </a:rPr>
              <a:t>Осуществление государственного контроля (надзора)</a:t>
            </a:r>
            <a:endParaRPr lang="ru-RU" dirty="0">
              <a:latin typeface="Stem Med" panose="020B0603020203020204" pitchFamily="34" charset="-52"/>
            </a:endParaRPr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2608819" y="5623639"/>
            <a:ext cx="6840000" cy="612000"/>
          </a:xfrm>
          <a:prstGeom prst="roundRect">
            <a:avLst/>
          </a:prstGeom>
          <a:gradFill>
            <a:gsLst>
              <a:gs pos="0">
                <a:srgbClr val="00B6DA"/>
              </a:gs>
              <a:gs pos="100000">
                <a:srgbClr val="00CAF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Stem Med" panose="020B0603020203020204" pitchFamily="34" charset="-52"/>
              </a:rPr>
              <a:t>Оценка результативности и эффективности</a:t>
            </a:r>
            <a:endParaRPr lang="ru-RU" dirty="0">
              <a:latin typeface="Stem Med" panose="020B0603020203020204" pitchFamily="34" charset="-52"/>
            </a:endParaRPr>
          </a:p>
        </p:txBody>
      </p:sp>
      <p:sp>
        <p:nvSpPr>
          <p:cNvPr id="91" name="Скругленный прямоугольник 90"/>
          <p:cNvSpPr/>
          <p:nvPr/>
        </p:nvSpPr>
        <p:spPr>
          <a:xfrm>
            <a:off x="2562225" y="4772935"/>
            <a:ext cx="6840000" cy="612000"/>
          </a:xfrm>
          <a:prstGeom prst="roundRect">
            <a:avLst/>
          </a:prstGeom>
          <a:gradFill>
            <a:gsLst>
              <a:gs pos="0">
                <a:srgbClr val="00CAF2"/>
              </a:gs>
              <a:gs pos="100000">
                <a:srgbClr val="00B6DA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Stem Med" panose="020B0603020203020204" pitchFamily="34" charset="-52"/>
              </a:rPr>
              <a:t>Досудебное обжалование</a:t>
            </a:r>
            <a:endParaRPr lang="ru-RU" dirty="0">
              <a:latin typeface="Stem Med" panose="020B0603020203020204" pitchFamily="34" charset="-52"/>
            </a:endParaRPr>
          </a:p>
        </p:txBody>
      </p:sp>
      <p:sp>
        <p:nvSpPr>
          <p:cNvPr id="88" name="Блок-схема: узел 87"/>
          <p:cNvSpPr/>
          <p:nvPr/>
        </p:nvSpPr>
        <p:spPr>
          <a:xfrm>
            <a:off x="1790700" y="1370119"/>
            <a:ext cx="612000" cy="612000"/>
          </a:xfrm>
          <a:prstGeom prst="flowChartConnector">
            <a:avLst/>
          </a:prstGeom>
          <a:gradFill>
            <a:gsLst>
              <a:gs pos="0">
                <a:srgbClr val="0081C7"/>
              </a:gs>
              <a:gs pos="100000">
                <a:srgbClr val="0096B4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Stem Med" panose="020B0603020203020204" pitchFamily="34" charset="-52"/>
              </a:rPr>
              <a:t>I</a:t>
            </a:r>
            <a:endParaRPr lang="ru-RU" dirty="0">
              <a:latin typeface="Stem Med" panose="020B0603020203020204" pitchFamily="34" charset="-52"/>
            </a:endParaRPr>
          </a:p>
        </p:txBody>
      </p:sp>
      <p:sp>
        <p:nvSpPr>
          <p:cNvPr id="93" name="Блок-схема: узел 92"/>
          <p:cNvSpPr/>
          <p:nvPr/>
        </p:nvSpPr>
        <p:spPr>
          <a:xfrm>
            <a:off x="1790700" y="2220823"/>
            <a:ext cx="612000" cy="612000"/>
          </a:xfrm>
          <a:prstGeom prst="flowChartConnector">
            <a:avLst/>
          </a:prstGeom>
          <a:gradFill>
            <a:gsLst>
              <a:gs pos="0">
                <a:srgbClr val="0096B4"/>
              </a:gs>
              <a:gs pos="100000">
                <a:srgbClr val="009DBC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tem Med" panose="020B0603020203020204" pitchFamily="34" charset="-52"/>
              </a:rPr>
              <a:t>II</a:t>
            </a:r>
            <a:endParaRPr lang="ru-RU" dirty="0">
              <a:latin typeface="Stem Med" panose="020B0603020203020204" pitchFamily="34" charset="-52"/>
            </a:endParaRPr>
          </a:p>
        </p:txBody>
      </p:sp>
      <p:sp>
        <p:nvSpPr>
          <p:cNvPr id="94" name="Блок-схема: узел 93"/>
          <p:cNvSpPr/>
          <p:nvPr/>
        </p:nvSpPr>
        <p:spPr>
          <a:xfrm>
            <a:off x="1790700" y="3071527"/>
            <a:ext cx="612000" cy="612000"/>
          </a:xfrm>
          <a:prstGeom prst="flowChartConnector">
            <a:avLst/>
          </a:prstGeom>
          <a:gradFill>
            <a:gsLst>
              <a:gs pos="0">
                <a:srgbClr val="009DBC"/>
              </a:gs>
              <a:gs pos="100000">
                <a:srgbClr val="00AACC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tem Med" panose="020B0603020203020204" pitchFamily="34" charset="-52"/>
              </a:rPr>
              <a:t>III</a:t>
            </a:r>
            <a:endParaRPr lang="ru-RU" dirty="0">
              <a:latin typeface="Stem Med" panose="020B0603020203020204" pitchFamily="34" charset="-52"/>
            </a:endParaRPr>
          </a:p>
        </p:txBody>
      </p:sp>
      <p:sp>
        <p:nvSpPr>
          <p:cNvPr id="95" name="Блок-схема: узел 94"/>
          <p:cNvSpPr/>
          <p:nvPr/>
        </p:nvSpPr>
        <p:spPr>
          <a:xfrm>
            <a:off x="1790700" y="3922231"/>
            <a:ext cx="612000" cy="612000"/>
          </a:xfrm>
          <a:prstGeom prst="flowChartConnector">
            <a:avLst/>
          </a:prstGeom>
          <a:gradFill>
            <a:gsLst>
              <a:gs pos="0">
                <a:srgbClr val="00AACC"/>
              </a:gs>
              <a:gs pos="100000">
                <a:srgbClr val="00B6DA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tem Med" panose="020B0603020203020204" pitchFamily="34" charset="-52"/>
              </a:rPr>
              <a:t>IV</a:t>
            </a:r>
            <a:endParaRPr lang="ru-RU" dirty="0">
              <a:latin typeface="Stem Med" panose="020B0603020203020204" pitchFamily="34" charset="-52"/>
            </a:endParaRPr>
          </a:p>
        </p:txBody>
      </p:sp>
      <p:sp>
        <p:nvSpPr>
          <p:cNvPr id="96" name="Блок-схема: узел 95"/>
          <p:cNvSpPr/>
          <p:nvPr/>
        </p:nvSpPr>
        <p:spPr>
          <a:xfrm>
            <a:off x="1790700" y="4772935"/>
            <a:ext cx="612000" cy="612000"/>
          </a:xfrm>
          <a:prstGeom prst="flowChartConnector">
            <a:avLst/>
          </a:prstGeom>
          <a:gradFill>
            <a:gsLst>
              <a:gs pos="0">
                <a:srgbClr val="00B6DA"/>
              </a:gs>
              <a:gs pos="100000">
                <a:srgbClr val="00CAF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tem Med" panose="020B0603020203020204" pitchFamily="34" charset="-52"/>
              </a:rPr>
              <a:t>V</a:t>
            </a:r>
            <a:endParaRPr lang="ru-RU" dirty="0">
              <a:latin typeface="Stem Med" panose="020B0603020203020204" pitchFamily="34" charset="-52"/>
            </a:endParaRPr>
          </a:p>
        </p:txBody>
      </p:sp>
      <p:sp>
        <p:nvSpPr>
          <p:cNvPr id="97" name="Блок-схема: узел 96"/>
          <p:cNvSpPr/>
          <p:nvPr/>
        </p:nvSpPr>
        <p:spPr>
          <a:xfrm>
            <a:off x="1790700" y="5623639"/>
            <a:ext cx="612000" cy="612000"/>
          </a:xfrm>
          <a:prstGeom prst="flowChartConnector">
            <a:avLst/>
          </a:prstGeom>
          <a:gradFill>
            <a:gsLst>
              <a:gs pos="0">
                <a:srgbClr val="00CAF2"/>
              </a:gs>
              <a:gs pos="100000">
                <a:srgbClr val="00B6DA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tem Med" panose="020B0603020203020204" pitchFamily="34" charset="-52"/>
              </a:rPr>
              <a:t>VI</a:t>
            </a:r>
            <a:endParaRPr lang="ru-RU" dirty="0">
              <a:latin typeface="Stem Med" panose="020B0603020203020204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513070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christian-perner-UKLIuV8rAks-unsplash.jpg" descr="christian-perner-UKLIuV8rAks-unsplash.jpg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t="10" r="29328"/>
          <a:stretch/>
        </p:blipFill>
        <p:spPr>
          <a:xfrm rot="5400000">
            <a:off x="2663618" y="-2671358"/>
            <a:ext cx="6859984" cy="12196781"/>
          </a:xfrm>
          <a:prstGeom prst="rect">
            <a:avLst/>
          </a:prstGeom>
          <a:ln w="12700">
            <a:miter lim="400000"/>
          </a:ln>
          <a:effectLst>
            <a:outerShdw blurRad="50800" dist="50800" sx="1000" sy="1000" algn="ctr" rotWithShape="0">
              <a:srgbClr val="000000"/>
            </a:outerShdw>
          </a:effectLst>
        </p:spPr>
      </p:pic>
      <p:sp>
        <p:nvSpPr>
          <p:cNvPr id="1011" name="TextShape 1"/>
          <p:cNvSpPr txBox="1"/>
          <p:nvPr/>
        </p:nvSpPr>
        <p:spPr>
          <a:xfrm>
            <a:off x="738117" y="15741"/>
            <a:ext cx="9809446" cy="920024"/>
          </a:xfrm>
          <a:prstGeom prst="rect">
            <a:avLst/>
          </a:prstGeom>
          <a:noFill/>
          <a:ln w="12600">
            <a:noFill/>
          </a:ln>
        </p:spPr>
        <p:txBody>
          <a:bodyPr lIns="25380" tIns="25380" rIns="25380" bIns="25380" anchor="ctr">
            <a:noAutofit/>
          </a:bodyPr>
          <a:lstStyle/>
          <a:p>
            <a:pPr>
              <a:lnSpc>
                <a:spcPct val="80000"/>
              </a:lnSpc>
              <a:spcBef>
                <a:spcPts val="2101"/>
              </a:spcBef>
            </a:pPr>
            <a:r>
              <a:rPr lang="ru-RU" sz="3600" spc="-1" dirty="0" smtClean="0">
                <a:latin typeface="Helvetica Neue"/>
              </a:rPr>
              <a:t>Структура положения </a:t>
            </a:r>
            <a:endParaRPr lang="ru-RU" sz="3600" spc="-1" dirty="0">
              <a:latin typeface="Helvetica Neue"/>
            </a:endParaRPr>
          </a:p>
        </p:txBody>
      </p:sp>
      <p:sp>
        <p:nvSpPr>
          <p:cNvPr id="1012" name="CustomShape 2"/>
          <p:cNvSpPr/>
          <p:nvPr/>
        </p:nvSpPr>
        <p:spPr>
          <a:xfrm flipV="1">
            <a:off x="738117" y="890340"/>
            <a:ext cx="9663970" cy="45719"/>
          </a:xfrm>
          <a:prstGeom prst="rect">
            <a:avLst/>
          </a:prstGeom>
          <a:gradFill rotWithShape="0">
            <a:gsLst>
              <a:gs pos="0">
                <a:srgbClr val="00A0C3"/>
              </a:gs>
              <a:gs pos="100000">
                <a:srgbClr val="00B3A9"/>
              </a:gs>
            </a:gsLst>
            <a:lin ang="0"/>
          </a:gradFill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031" name="Изображение" descr="Изображение"/>
          <p:cNvPicPr/>
          <p:nvPr/>
        </p:nvPicPr>
        <p:blipFill>
          <a:blip r:embed="rId5"/>
          <a:stretch/>
        </p:blipFill>
        <p:spPr>
          <a:xfrm>
            <a:off x="10634038" y="150385"/>
            <a:ext cx="1486111" cy="353236"/>
          </a:xfrm>
          <a:prstGeom prst="rect">
            <a:avLst/>
          </a:prstGeom>
          <a:ln w="12600">
            <a:noFill/>
          </a:ln>
        </p:spPr>
      </p:pic>
      <p:sp>
        <p:nvSpPr>
          <p:cNvPr id="71" name="Прямоугольник"/>
          <p:cNvSpPr/>
          <p:nvPr/>
        </p:nvSpPr>
        <p:spPr>
          <a:xfrm>
            <a:off x="-4780" y="287788"/>
            <a:ext cx="478001" cy="217447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73" name="Прямоугольник"/>
          <p:cNvSpPr/>
          <p:nvPr/>
        </p:nvSpPr>
        <p:spPr>
          <a:xfrm>
            <a:off x="11713999" y="6428356"/>
            <a:ext cx="478001" cy="309328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ru-RU" dirty="0" smtClean="0"/>
              <a:t>3</a:t>
            </a:r>
            <a:endParaRPr dirty="0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52438" y="1110064"/>
            <a:ext cx="2003508" cy="878398"/>
          </a:xfrm>
          <a:prstGeom prst="roundRect">
            <a:avLst/>
          </a:prstGeom>
          <a:gradFill>
            <a:gsLst>
              <a:gs pos="0">
                <a:srgbClr val="0081C7"/>
              </a:gs>
              <a:gs pos="100000">
                <a:srgbClr val="009FC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Stem Med" panose="020B0603020203020204" pitchFamily="34" charset="-52"/>
              </a:rPr>
              <a:t>Общие положения</a:t>
            </a:r>
            <a:endParaRPr lang="ru-RU" dirty="0">
              <a:latin typeface="Stem Med" panose="020B0603020203020204" pitchFamily="34" charset="-52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227953" y="1110064"/>
            <a:ext cx="2100202" cy="856857"/>
          </a:xfrm>
          <a:prstGeom prst="roundRect">
            <a:avLst/>
          </a:prstGeom>
          <a:gradFill>
            <a:gsLst>
              <a:gs pos="0">
                <a:srgbClr val="0081C7"/>
              </a:gs>
              <a:gs pos="100000">
                <a:srgbClr val="009FC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Stem Med" panose="020B0603020203020204" pitchFamily="34" charset="-52"/>
              </a:rPr>
              <a:t>Система управления рисками </a:t>
            </a:r>
            <a:endParaRPr lang="ru-RU" dirty="0">
              <a:latin typeface="Stem Med" panose="020B0603020203020204" pitchFamily="34" charset="-52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4462062" y="1110064"/>
            <a:ext cx="2379513" cy="849478"/>
          </a:xfrm>
          <a:prstGeom prst="roundRect">
            <a:avLst/>
          </a:prstGeom>
          <a:gradFill>
            <a:gsLst>
              <a:gs pos="0">
                <a:srgbClr val="0081C7"/>
              </a:gs>
              <a:gs pos="100000">
                <a:srgbClr val="009FC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Stem Med" panose="020B0603020203020204" pitchFamily="34" charset="-52"/>
              </a:rPr>
              <a:t>Профилактика рисков</a:t>
            </a:r>
            <a:endParaRPr lang="ru-RU" dirty="0">
              <a:latin typeface="Stem Med" panose="020B0603020203020204" pitchFamily="34" charset="-52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6981832" y="1103094"/>
            <a:ext cx="2482007" cy="863417"/>
          </a:xfrm>
          <a:prstGeom prst="roundRect">
            <a:avLst/>
          </a:prstGeom>
          <a:gradFill>
            <a:gsLst>
              <a:gs pos="0">
                <a:srgbClr val="0081C7"/>
              </a:gs>
              <a:gs pos="100000">
                <a:srgbClr val="009FC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Stem Med" panose="020B0603020203020204" pitchFamily="34" charset="-52"/>
              </a:rPr>
              <a:t>Осуществление государственного контроля (надзора)</a:t>
            </a:r>
            <a:endParaRPr lang="ru-RU" dirty="0">
              <a:latin typeface="Stem Med" panose="020B0603020203020204" pitchFamily="34" charset="-52"/>
            </a:endParaRPr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9613621" y="1110064"/>
            <a:ext cx="2392644" cy="849478"/>
          </a:xfrm>
          <a:prstGeom prst="roundRect">
            <a:avLst/>
          </a:prstGeom>
          <a:gradFill>
            <a:gsLst>
              <a:gs pos="0">
                <a:srgbClr val="0081C7"/>
              </a:gs>
              <a:gs pos="100000">
                <a:srgbClr val="009FC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Stem Med" panose="020B0603020203020204" pitchFamily="34" charset="-52"/>
              </a:rPr>
              <a:t>Оценка результативности и эффективности</a:t>
            </a:r>
            <a:endParaRPr lang="ru-RU" dirty="0">
              <a:latin typeface="Stem Med" panose="020B0603020203020204" pitchFamily="34" charset="-52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2320" y="2366336"/>
            <a:ext cx="1763461" cy="646331"/>
          </a:xfrm>
          <a:prstGeom prst="rect">
            <a:avLst/>
          </a:prstGeom>
          <a:ln w="41275">
            <a:solidFill>
              <a:srgbClr val="00CCC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Stem Med" panose="020B0603020203020204" pitchFamily="34" charset="-52"/>
              </a:rPr>
              <a:t>Предмет контроля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52645" y="3388299"/>
            <a:ext cx="1801229" cy="646331"/>
          </a:xfrm>
          <a:prstGeom prst="rect">
            <a:avLst/>
          </a:prstGeom>
          <a:ln w="41275">
            <a:solidFill>
              <a:srgbClr val="00CCC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Stem Med" panose="020B0603020203020204" pitchFamily="34" charset="-52"/>
              </a:rPr>
              <a:t>Объект контроля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59135" y="4410262"/>
            <a:ext cx="1801228" cy="646331"/>
          </a:xfrm>
          <a:prstGeom prst="rect">
            <a:avLst/>
          </a:prstGeom>
          <a:ln w="41275">
            <a:solidFill>
              <a:srgbClr val="00CCC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Stem Med" panose="020B0603020203020204" pitchFamily="34" charset="-52"/>
              </a:rPr>
              <a:t>Орган контроля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70533" y="5432225"/>
            <a:ext cx="1789830" cy="646331"/>
          </a:xfrm>
          <a:prstGeom prst="rect">
            <a:avLst/>
          </a:prstGeom>
          <a:ln w="41275">
            <a:solidFill>
              <a:srgbClr val="00CCC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Stem Med" panose="020B0603020203020204" pitchFamily="34" charset="-52"/>
              </a:rPr>
              <a:t>Должностные лица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2346528" y="2366336"/>
            <a:ext cx="1860194" cy="646331"/>
          </a:xfrm>
          <a:prstGeom prst="rect">
            <a:avLst/>
          </a:prstGeom>
          <a:ln w="41275">
            <a:solidFill>
              <a:srgbClr val="00CCC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Stem Med" panose="020B0603020203020204" pitchFamily="34" charset="-52"/>
              </a:rPr>
              <a:t>Категории риска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2346620" y="3406268"/>
            <a:ext cx="1860193" cy="646331"/>
          </a:xfrm>
          <a:prstGeom prst="rect">
            <a:avLst/>
          </a:prstGeom>
          <a:ln w="41275">
            <a:solidFill>
              <a:srgbClr val="00CCC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Stem Med" panose="020B0603020203020204" pitchFamily="34" charset="-52"/>
              </a:rPr>
              <a:t>Критерии риска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341607" y="4452014"/>
            <a:ext cx="1860193" cy="646331"/>
          </a:xfrm>
          <a:prstGeom prst="rect">
            <a:avLst/>
          </a:prstGeom>
          <a:ln w="41275">
            <a:solidFill>
              <a:srgbClr val="00CCC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Stem Med" panose="020B0603020203020204" pitchFamily="34" charset="-52"/>
              </a:rPr>
              <a:t>Виды плановых КНМ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4504122" y="2366336"/>
            <a:ext cx="2300731" cy="923330"/>
          </a:xfrm>
          <a:prstGeom prst="rect">
            <a:avLst/>
          </a:prstGeom>
          <a:ln w="41275">
            <a:solidFill>
              <a:srgbClr val="00CCC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Stem Med" panose="020B0603020203020204" pitchFamily="34" charset="-52"/>
              </a:rPr>
              <a:t>Виды профилактических мероприятий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4478310" y="3696460"/>
            <a:ext cx="2355451" cy="923330"/>
          </a:xfrm>
          <a:prstGeom prst="rect">
            <a:avLst/>
          </a:prstGeom>
          <a:ln w="41275">
            <a:solidFill>
              <a:srgbClr val="00CCC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Stem Med" panose="020B0603020203020204" pitchFamily="34" charset="-52"/>
              </a:rPr>
              <a:t>Порядок проведения мероприятий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7192077" y="2366336"/>
            <a:ext cx="2063168" cy="369332"/>
          </a:xfrm>
          <a:prstGeom prst="rect">
            <a:avLst/>
          </a:prstGeom>
          <a:ln w="41275">
            <a:solidFill>
              <a:srgbClr val="00CCC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Stem Med" panose="020B0603020203020204" pitchFamily="34" charset="-52"/>
              </a:rPr>
              <a:t>Виды </a:t>
            </a:r>
            <a:r>
              <a:rPr lang="ru-RU" dirty="0" smtClean="0">
                <a:latin typeface="Stem Med" panose="020B0603020203020204" pitchFamily="34" charset="-52"/>
              </a:rPr>
              <a:t>КНМ</a:t>
            </a:r>
            <a:endParaRPr lang="ru-RU" dirty="0">
              <a:latin typeface="Stem Med" panose="020B0603020203020204" pitchFamily="34" charset="-52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7191251" y="3493063"/>
            <a:ext cx="2063168" cy="369332"/>
          </a:xfrm>
          <a:prstGeom prst="rect">
            <a:avLst/>
          </a:prstGeom>
          <a:ln w="41275">
            <a:solidFill>
              <a:srgbClr val="00CCC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Stem Med" panose="020B0603020203020204" pitchFamily="34" charset="-52"/>
              </a:rPr>
              <a:t>Действия </a:t>
            </a:r>
            <a:endParaRPr lang="ru-RU" dirty="0">
              <a:latin typeface="Stem Med" panose="020B0603020203020204" pitchFamily="34" charset="-52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7194426" y="4450018"/>
            <a:ext cx="2063168" cy="923330"/>
          </a:xfrm>
          <a:prstGeom prst="rect">
            <a:avLst/>
          </a:prstGeom>
          <a:ln w="41275">
            <a:solidFill>
              <a:srgbClr val="00CCC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Stem Med" panose="020B0603020203020204" pitchFamily="34" charset="-52"/>
              </a:rPr>
              <a:t>Порядок проведения КНМ</a:t>
            </a:r>
          </a:p>
        </p:txBody>
      </p:sp>
      <p:sp>
        <p:nvSpPr>
          <p:cNvPr id="35" name="Прямоугольник 34"/>
          <p:cNvSpPr/>
          <p:nvPr/>
        </p:nvSpPr>
        <p:spPr>
          <a:xfrm>
            <a:off x="7195811" y="5768858"/>
            <a:ext cx="2061783" cy="369332"/>
          </a:xfrm>
          <a:prstGeom prst="rect">
            <a:avLst/>
          </a:prstGeom>
          <a:ln w="41275">
            <a:solidFill>
              <a:srgbClr val="00CCC2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ru-RU" dirty="0">
                <a:latin typeface="Stem Med" panose="020B0603020203020204" pitchFamily="34" charset="-52"/>
              </a:rPr>
              <a:t>Результаты КНМ</a:t>
            </a:r>
          </a:p>
        </p:txBody>
      </p:sp>
      <p:sp>
        <p:nvSpPr>
          <p:cNvPr id="37" name="Прямоугольник 36"/>
          <p:cNvSpPr/>
          <p:nvPr/>
        </p:nvSpPr>
        <p:spPr>
          <a:xfrm>
            <a:off x="9830566" y="2369103"/>
            <a:ext cx="1962253" cy="646331"/>
          </a:xfrm>
          <a:prstGeom prst="rect">
            <a:avLst/>
          </a:prstGeom>
          <a:ln w="41275">
            <a:solidFill>
              <a:srgbClr val="00CCC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Stem Med" panose="020B0603020203020204" pitchFamily="34" charset="-52"/>
              </a:rPr>
              <a:t>Ключевые показатели</a:t>
            </a:r>
          </a:p>
        </p:txBody>
      </p:sp>
      <p:sp>
        <p:nvSpPr>
          <p:cNvPr id="42" name="Прямоугольник 41"/>
          <p:cNvSpPr/>
          <p:nvPr/>
        </p:nvSpPr>
        <p:spPr>
          <a:xfrm>
            <a:off x="9830566" y="3424995"/>
            <a:ext cx="1962253" cy="646331"/>
          </a:xfrm>
          <a:prstGeom prst="rect">
            <a:avLst/>
          </a:prstGeom>
          <a:ln w="41275">
            <a:solidFill>
              <a:srgbClr val="00CCC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Stem Med" panose="020B0603020203020204" pitchFamily="34" charset="-52"/>
              </a:rPr>
              <a:t>Целевые значения</a:t>
            </a:r>
          </a:p>
        </p:txBody>
      </p:sp>
      <p:cxnSp>
        <p:nvCxnSpPr>
          <p:cNvPr id="45" name="Прямая со стрелкой 44"/>
          <p:cNvCxnSpPr>
            <a:stCxn id="3" idx="2"/>
            <a:endCxn id="5" idx="0"/>
          </p:cNvCxnSpPr>
          <p:nvPr/>
        </p:nvCxnSpPr>
        <p:spPr>
          <a:xfrm flipH="1">
            <a:off x="1053260" y="3012667"/>
            <a:ext cx="791" cy="375632"/>
          </a:xfrm>
          <a:prstGeom prst="straightConnector1">
            <a:avLst/>
          </a:prstGeom>
          <a:ln w="34925" cap="rnd">
            <a:solidFill>
              <a:srgbClr val="00CCC2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>
            <a:stCxn id="5" idx="2"/>
            <a:endCxn id="6" idx="0"/>
          </p:cNvCxnSpPr>
          <p:nvPr/>
        </p:nvCxnSpPr>
        <p:spPr>
          <a:xfrm>
            <a:off x="1053260" y="4034630"/>
            <a:ext cx="6489" cy="375632"/>
          </a:xfrm>
          <a:prstGeom prst="straightConnector1">
            <a:avLst/>
          </a:prstGeom>
          <a:ln w="34925" cap="rnd">
            <a:solidFill>
              <a:srgbClr val="00CCC2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>
            <a:stCxn id="6" idx="2"/>
            <a:endCxn id="7" idx="0"/>
          </p:cNvCxnSpPr>
          <p:nvPr/>
        </p:nvCxnSpPr>
        <p:spPr>
          <a:xfrm>
            <a:off x="1059749" y="5056593"/>
            <a:ext cx="5699" cy="375632"/>
          </a:xfrm>
          <a:prstGeom prst="straightConnector1">
            <a:avLst/>
          </a:prstGeom>
          <a:ln w="34925" cap="rnd">
            <a:solidFill>
              <a:srgbClr val="00CCC2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>
            <a:stCxn id="17" idx="2"/>
            <a:endCxn id="20" idx="0"/>
          </p:cNvCxnSpPr>
          <p:nvPr/>
        </p:nvCxnSpPr>
        <p:spPr>
          <a:xfrm>
            <a:off x="3276625" y="3012667"/>
            <a:ext cx="92" cy="393601"/>
          </a:xfrm>
          <a:prstGeom prst="straightConnector1">
            <a:avLst/>
          </a:prstGeom>
          <a:ln w="34925" cap="rnd">
            <a:solidFill>
              <a:srgbClr val="00CCC2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>
            <a:stCxn id="20" idx="2"/>
            <a:endCxn id="21" idx="0"/>
          </p:cNvCxnSpPr>
          <p:nvPr/>
        </p:nvCxnSpPr>
        <p:spPr>
          <a:xfrm flipH="1">
            <a:off x="3271704" y="4052599"/>
            <a:ext cx="5013" cy="399415"/>
          </a:xfrm>
          <a:prstGeom prst="straightConnector1">
            <a:avLst/>
          </a:prstGeom>
          <a:ln w="34925" cap="rnd">
            <a:solidFill>
              <a:srgbClr val="00CCC2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>
            <a:stCxn id="28" idx="2"/>
            <a:endCxn id="29" idx="0"/>
          </p:cNvCxnSpPr>
          <p:nvPr/>
        </p:nvCxnSpPr>
        <p:spPr>
          <a:xfrm>
            <a:off x="5654488" y="3289666"/>
            <a:ext cx="1548" cy="406794"/>
          </a:xfrm>
          <a:prstGeom prst="straightConnector1">
            <a:avLst/>
          </a:prstGeom>
          <a:ln w="34925" cap="rnd">
            <a:solidFill>
              <a:srgbClr val="00CCC2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>
            <a:stCxn id="31" idx="2"/>
            <a:endCxn id="32" idx="0"/>
          </p:cNvCxnSpPr>
          <p:nvPr/>
        </p:nvCxnSpPr>
        <p:spPr>
          <a:xfrm flipH="1">
            <a:off x="8222835" y="2735668"/>
            <a:ext cx="826" cy="757395"/>
          </a:xfrm>
          <a:prstGeom prst="straightConnector1">
            <a:avLst/>
          </a:prstGeom>
          <a:ln w="34925" cap="rnd">
            <a:solidFill>
              <a:srgbClr val="00CCC2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8222835" y="3748160"/>
            <a:ext cx="0" cy="720585"/>
          </a:xfrm>
          <a:prstGeom prst="straightConnector1">
            <a:avLst/>
          </a:prstGeom>
          <a:ln w="34925" cap="rnd">
            <a:solidFill>
              <a:srgbClr val="00CCC2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>
            <a:stCxn id="34" idx="2"/>
            <a:endCxn id="35" idx="0"/>
          </p:cNvCxnSpPr>
          <p:nvPr/>
        </p:nvCxnSpPr>
        <p:spPr>
          <a:xfrm>
            <a:off x="8226010" y="5373348"/>
            <a:ext cx="693" cy="395510"/>
          </a:xfrm>
          <a:prstGeom prst="straightConnector1">
            <a:avLst/>
          </a:prstGeom>
          <a:ln w="34925" cap="rnd">
            <a:solidFill>
              <a:srgbClr val="00CCC2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Прямая со стрелкой 68"/>
          <p:cNvCxnSpPr>
            <a:stCxn id="37" idx="2"/>
            <a:endCxn id="42" idx="0"/>
          </p:cNvCxnSpPr>
          <p:nvPr/>
        </p:nvCxnSpPr>
        <p:spPr>
          <a:xfrm>
            <a:off x="10811693" y="3015434"/>
            <a:ext cx="0" cy="409561"/>
          </a:xfrm>
          <a:prstGeom prst="straightConnector1">
            <a:avLst/>
          </a:prstGeom>
          <a:ln w="34925" cap="rnd">
            <a:solidFill>
              <a:srgbClr val="00CCC2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Прямая со стрелкой 75"/>
          <p:cNvCxnSpPr>
            <a:stCxn id="38" idx="2"/>
            <a:endCxn id="37" idx="0"/>
          </p:cNvCxnSpPr>
          <p:nvPr/>
        </p:nvCxnSpPr>
        <p:spPr>
          <a:xfrm>
            <a:off x="10809943" y="1959542"/>
            <a:ext cx="1750" cy="409561"/>
          </a:xfrm>
          <a:prstGeom prst="straightConnector1">
            <a:avLst/>
          </a:prstGeom>
          <a:ln w="34925" cap="rnd">
            <a:solidFill>
              <a:srgbClr val="00CCC2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Прямая со стрелкой 78"/>
          <p:cNvCxnSpPr>
            <a:stCxn id="23" idx="2"/>
            <a:endCxn id="31" idx="0"/>
          </p:cNvCxnSpPr>
          <p:nvPr/>
        </p:nvCxnSpPr>
        <p:spPr>
          <a:xfrm>
            <a:off x="8222836" y="1966511"/>
            <a:ext cx="825" cy="399825"/>
          </a:xfrm>
          <a:prstGeom prst="straightConnector1">
            <a:avLst/>
          </a:prstGeom>
          <a:ln w="34925" cap="rnd">
            <a:solidFill>
              <a:srgbClr val="00CCC2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Прямая со стрелкой 80"/>
          <p:cNvCxnSpPr>
            <a:stCxn id="18" idx="2"/>
            <a:endCxn id="28" idx="0"/>
          </p:cNvCxnSpPr>
          <p:nvPr/>
        </p:nvCxnSpPr>
        <p:spPr>
          <a:xfrm>
            <a:off x="5651819" y="1959542"/>
            <a:ext cx="2669" cy="406794"/>
          </a:xfrm>
          <a:prstGeom prst="straightConnector1">
            <a:avLst/>
          </a:prstGeom>
          <a:ln w="34925" cap="rnd">
            <a:solidFill>
              <a:srgbClr val="00CCC2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Прямая со стрелкой 82"/>
          <p:cNvCxnSpPr>
            <a:stCxn id="13" idx="2"/>
            <a:endCxn id="17" idx="0"/>
          </p:cNvCxnSpPr>
          <p:nvPr/>
        </p:nvCxnSpPr>
        <p:spPr>
          <a:xfrm flipH="1">
            <a:off x="3276625" y="1966921"/>
            <a:ext cx="1429" cy="399415"/>
          </a:xfrm>
          <a:prstGeom prst="straightConnector1">
            <a:avLst/>
          </a:prstGeom>
          <a:ln w="34925" cap="rnd">
            <a:solidFill>
              <a:srgbClr val="00CCC2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Прямая со стрелкой 85"/>
          <p:cNvCxnSpPr>
            <a:stCxn id="2" idx="2"/>
            <a:endCxn id="3" idx="0"/>
          </p:cNvCxnSpPr>
          <p:nvPr/>
        </p:nvCxnSpPr>
        <p:spPr>
          <a:xfrm flipH="1">
            <a:off x="1054051" y="1988462"/>
            <a:ext cx="141" cy="377874"/>
          </a:xfrm>
          <a:prstGeom prst="straightConnector1">
            <a:avLst/>
          </a:prstGeom>
          <a:ln w="34925" cap="rnd">
            <a:solidFill>
              <a:srgbClr val="00CCC2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4849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christian-perner-UKLIuV8rAks-unsplash.jpg" descr="christian-perner-UKLIuV8rAks-unsplash.jpg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t="10" r="29328"/>
          <a:stretch/>
        </p:blipFill>
        <p:spPr>
          <a:xfrm rot="5400000">
            <a:off x="2663618" y="-2653774"/>
            <a:ext cx="6859984" cy="12196781"/>
          </a:xfrm>
          <a:prstGeom prst="rect">
            <a:avLst/>
          </a:prstGeom>
          <a:ln w="12700">
            <a:miter lim="400000"/>
          </a:ln>
          <a:effectLst>
            <a:outerShdw blurRad="50800" dist="50800" sx="1000" sy="1000" algn="ctr" rotWithShape="0">
              <a:srgbClr val="000000"/>
            </a:outerShdw>
          </a:effectLst>
        </p:spPr>
      </p:pic>
      <p:sp>
        <p:nvSpPr>
          <p:cNvPr id="1011" name="TextShape 1"/>
          <p:cNvSpPr txBox="1"/>
          <p:nvPr/>
        </p:nvSpPr>
        <p:spPr>
          <a:xfrm>
            <a:off x="738117" y="15741"/>
            <a:ext cx="9809446" cy="920024"/>
          </a:xfrm>
          <a:prstGeom prst="rect">
            <a:avLst/>
          </a:prstGeom>
          <a:noFill/>
          <a:ln w="12600">
            <a:noFill/>
          </a:ln>
        </p:spPr>
        <p:txBody>
          <a:bodyPr lIns="25380" tIns="25380" rIns="25380" bIns="25380" anchor="ctr">
            <a:noAutofit/>
          </a:bodyPr>
          <a:lstStyle/>
          <a:p>
            <a:pPr>
              <a:lnSpc>
                <a:spcPct val="80000"/>
              </a:lnSpc>
              <a:spcBef>
                <a:spcPts val="2101"/>
              </a:spcBef>
            </a:pPr>
            <a:r>
              <a:rPr lang="ru-RU" sz="3600" spc="-1" dirty="0" smtClean="0">
                <a:latin typeface="Helvetica Neue"/>
              </a:rPr>
              <a:t>План график</a:t>
            </a:r>
            <a:endParaRPr lang="ru-RU" sz="3600" spc="-1" dirty="0">
              <a:latin typeface="Helvetica Neue"/>
            </a:endParaRPr>
          </a:p>
        </p:txBody>
      </p:sp>
      <p:sp>
        <p:nvSpPr>
          <p:cNvPr id="1012" name="CustomShape 2"/>
          <p:cNvSpPr/>
          <p:nvPr/>
        </p:nvSpPr>
        <p:spPr>
          <a:xfrm flipV="1">
            <a:off x="738117" y="890340"/>
            <a:ext cx="9663970" cy="45719"/>
          </a:xfrm>
          <a:prstGeom prst="rect">
            <a:avLst/>
          </a:prstGeom>
          <a:gradFill rotWithShape="0">
            <a:gsLst>
              <a:gs pos="0">
                <a:srgbClr val="00A0C3"/>
              </a:gs>
              <a:gs pos="100000">
                <a:srgbClr val="00B3A9"/>
              </a:gs>
            </a:gsLst>
            <a:lin ang="0"/>
          </a:gradFill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031" name="Изображение" descr="Изображение"/>
          <p:cNvPicPr/>
          <p:nvPr/>
        </p:nvPicPr>
        <p:blipFill>
          <a:blip r:embed="rId5"/>
          <a:stretch/>
        </p:blipFill>
        <p:spPr>
          <a:xfrm>
            <a:off x="10634038" y="150385"/>
            <a:ext cx="1486111" cy="353236"/>
          </a:xfrm>
          <a:prstGeom prst="rect">
            <a:avLst/>
          </a:prstGeom>
          <a:ln w="12600">
            <a:noFill/>
          </a:ln>
        </p:spPr>
      </p:pic>
      <p:sp>
        <p:nvSpPr>
          <p:cNvPr id="71" name="Прямоугольник"/>
          <p:cNvSpPr/>
          <p:nvPr/>
        </p:nvSpPr>
        <p:spPr>
          <a:xfrm>
            <a:off x="-4780" y="287788"/>
            <a:ext cx="478001" cy="217447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73" name="Прямоугольник"/>
          <p:cNvSpPr/>
          <p:nvPr/>
        </p:nvSpPr>
        <p:spPr>
          <a:xfrm>
            <a:off x="11713999" y="6428356"/>
            <a:ext cx="478001" cy="328579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ru-RU" dirty="0" smtClean="0"/>
              <a:t>4</a:t>
            </a:r>
            <a:endParaRPr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234220" y="1233488"/>
            <a:ext cx="11479779" cy="4790881"/>
            <a:chOff x="632892" y="1207320"/>
            <a:chExt cx="10744201" cy="4176376"/>
          </a:xfrm>
        </p:grpSpPr>
        <p:pic>
          <p:nvPicPr>
            <p:cNvPr id="2" name="Рисунок 1"/>
            <p:cNvPicPr>
              <a:picLocks noChangeAspect="1"/>
            </p:cNvPicPr>
            <p:nvPr/>
          </p:nvPicPr>
          <p:blipFill rotWithShape="1">
            <a:blip r:embed="rId6"/>
            <a:srcRect t="878" b="1141"/>
            <a:stretch/>
          </p:blipFill>
          <p:spPr>
            <a:xfrm>
              <a:off x="632893" y="1207320"/>
              <a:ext cx="10744200" cy="265983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3" name="Рисунок 2"/>
            <p:cNvPicPr>
              <a:picLocks noChangeAspect="1"/>
            </p:cNvPicPr>
            <p:nvPr/>
          </p:nvPicPr>
          <p:blipFill rotWithShape="1">
            <a:blip r:embed="rId7"/>
            <a:srcRect t="2321"/>
            <a:stretch/>
          </p:blipFill>
          <p:spPr>
            <a:xfrm>
              <a:off x="632892" y="3867150"/>
              <a:ext cx="10744200" cy="1516546"/>
            </a:xfrm>
            <a:prstGeom prst="rect">
              <a:avLst/>
            </a:prstGeom>
            <a:ln w="0"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4187552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christian-perner-UKLIuV8rAks-unsplash.jpg" descr="christian-perner-UKLIuV8rAks-unsplash.jpg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t="10" r="29328"/>
          <a:stretch/>
        </p:blipFill>
        <p:spPr>
          <a:xfrm rot="5400000">
            <a:off x="2663618" y="-2653774"/>
            <a:ext cx="6859984" cy="12196781"/>
          </a:xfrm>
          <a:prstGeom prst="rect">
            <a:avLst/>
          </a:prstGeom>
          <a:ln w="12700">
            <a:miter lim="400000"/>
          </a:ln>
          <a:effectLst>
            <a:outerShdw blurRad="50800" dist="50800" sx="1000" sy="1000" algn="ctr" rotWithShape="0">
              <a:srgbClr val="000000"/>
            </a:outerShdw>
          </a:effectLst>
        </p:spPr>
      </p:pic>
      <p:sp>
        <p:nvSpPr>
          <p:cNvPr id="1011" name="TextShape 1"/>
          <p:cNvSpPr txBox="1"/>
          <p:nvPr/>
        </p:nvSpPr>
        <p:spPr>
          <a:xfrm>
            <a:off x="738117" y="15741"/>
            <a:ext cx="9809446" cy="920024"/>
          </a:xfrm>
          <a:prstGeom prst="rect">
            <a:avLst/>
          </a:prstGeom>
          <a:noFill/>
          <a:ln w="12600">
            <a:noFill/>
          </a:ln>
        </p:spPr>
        <p:txBody>
          <a:bodyPr lIns="25380" tIns="25380" rIns="25380" bIns="25380" anchor="ctr">
            <a:noAutofit/>
          </a:bodyPr>
          <a:lstStyle/>
          <a:p>
            <a:pPr>
              <a:lnSpc>
                <a:spcPct val="80000"/>
              </a:lnSpc>
              <a:spcBef>
                <a:spcPts val="2101"/>
              </a:spcBef>
            </a:pPr>
            <a:r>
              <a:rPr lang="ru-RU" sz="3600" spc="-1" dirty="0" smtClean="0">
                <a:latin typeface="Helvetica Neue"/>
              </a:rPr>
              <a:t>План график</a:t>
            </a:r>
            <a:endParaRPr lang="ru-RU" sz="3600" spc="-1" dirty="0">
              <a:latin typeface="Helvetica Neue"/>
            </a:endParaRPr>
          </a:p>
        </p:txBody>
      </p:sp>
      <p:sp>
        <p:nvSpPr>
          <p:cNvPr id="1012" name="CustomShape 2"/>
          <p:cNvSpPr/>
          <p:nvPr/>
        </p:nvSpPr>
        <p:spPr>
          <a:xfrm flipV="1">
            <a:off x="738117" y="890340"/>
            <a:ext cx="9663970" cy="45719"/>
          </a:xfrm>
          <a:prstGeom prst="rect">
            <a:avLst/>
          </a:prstGeom>
          <a:gradFill rotWithShape="0">
            <a:gsLst>
              <a:gs pos="0">
                <a:srgbClr val="00A0C3"/>
              </a:gs>
              <a:gs pos="100000">
                <a:srgbClr val="00B3A9"/>
              </a:gs>
            </a:gsLst>
            <a:lin ang="0"/>
          </a:gradFill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031" name="Изображение" descr="Изображение"/>
          <p:cNvPicPr/>
          <p:nvPr/>
        </p:nvPicPr>
        <p:blipFill>
          <a:blip r:embed="rId5"/>
          <a:stretch/>
        </p:blipFill>
        <p:spPr>
          <a:xfrm>
            <a:off x="10634038" y="150385"/>
            <a:ext cx="1486111" cy="353236"/>
          </a:xfrm>
          <a:prstGeom prst="rect">
            <a:avLst/>
          </a:prstGeom>
          <a:ln w="12600">
            <a:noFill/>
          </a:ln>
        </p:spPr>
      </p:pic>
      <p:sp>
        <p:nvSpPr>
          <p:cNvPr id="71" name="Прямоугольник"/>
          <p:cNvSpPr/>
          <p:nvPr/>
        </p:nvSpPr>
        <p:spPr>
          <a:xfrm>
            <a:off x="-4780" y="287788"/>
            <a:ext cx="478001" cy="217447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73" name="Прямоугольник"/>
          <p:cNvSpPr/>
          <p:nvPr/>
        </p:nvSpPr>
        <p:spPr>
          <a:xfrm>
            <a:off x="11713999" y="6428356"/>
            <a:ext cx="478001" cy="357455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ru-RU" dirty="0" smtClean="0"/>
              <a:t>5</a:t>
            </a:r>
            <a:endParaRPr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/>
          <a:srcRect l="397" t="-1" r="660" b="1437"/>
          <a:stretch/>
        </p:blipFill>
        <p:spPr>
          <a:xfrm>
            <a:off x="234220" y="1263273"/>
            <a:ext cx="11441843" cy="4758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600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christian-perner-UKLIuV8rAks-unsplash.jpg" descr="christian-perner-UKLIuV8rAks-unsplash.jpg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t="10" r="29328"/>
          <a:stretch/>
        </p:blipFill>
        <p:spPr>
          <a:xfrm rot="5400000">
            <a:off x="2663618" y="-2653774"/>
            <a:ext cx="6859984" cy="12196781"/>
          </a:xfrm>
          <a:prstGeom prst="rect">
            <a:avLst/>
          </a:prstGeom>
          <a:ln w="12700">
            <a:miter lim="400000"/>
          </a:ln>
          <a:effectLst>
            <a:outerShdw blurRad="50800" dist="50800" sx="1000" sy="1000" algn="ctr" rotWithShape="0">
              <a:srgbClr val="000000"/>
            </a:outerShdw>
          </a:effectLst>
        </p:spPr>
      </p:pic>
      <p:sp>
        <p:nvSpPr>
          <p:cNvPr id="1011" name="TextShape 1"/>
          <p:cNvSpPr txBox="1"/>
          <p:nvPr/>
        </p:nvSpPr>
        <p:spPr>
          <a:xfrm>
            <a:off x="738117" y="15741"/>
            <a:ext cx="9809446" cy="920024"/>
          </a:xfrm>
          <a:prstGeom prst="rect">
            <a:avLst/>
          </a:prstGeom>
          <a:noFill/>
          <a:ln w="12600">
            <a:noFill/>
          </a:ln>
        </p:spPr>
        <p:txBody>
          <a:bodyPr lIns="25380" tIns="25380" rIns="25380" bIns="25380" anchor="ctr">
            <a:noAutofit/>
          </a:bodyPr>
          <a:lstStyle/>
          <a:p>
            <a:pPr>
              <a:lnSpc>
                <a:spcPct val="80000"/>
              </a:lnSpc>
              <a:spcBef>
                <a:spcPts val="2101"/>
              </a:spcBef>
            </a:pPr>
            <a:r>
              <a:rPr lang="ru-RU" sz="3600" spc="-1" dirty="0" smtClean="0">
                <a:latin typeface="Helvetica Neue"/>
              </a:rPr>
              <a:t>План график</a:t>
            </a:r>
            <a:endParaRPr lang="ru-RU" sz="3600" spc="-1" dirty="0">
              <a:latin typeface="Helvetica Neue"/>
            </a:endParaRPr>
          </a:p>
        </p:txBody>
      </p:sp>
      <p:sp>
        <p:nvSpPr>
          <p:cNvPr id="1012" name="CustomShape 2"/>
          <p:cNvSpPr/>
          <p:nvPr/>
        </p:nvSpPr>
        <p:spPr>
          <a:xfrm flipV="1">
            <a:off x="738117" y="890340"/>
            <a:ext cx="9663970" cy="45719"/>
          </a:xfrm>
          <a:prstGeom prst="rect">
            <a:avLst/>
          </a:prstGeom>
          <a:gradFill rotWithShape="0">
            <a:gsLst>
              <a:gs pos="0">
                <a:srgbClr val="00A0C3"/>
              </a:gs>
              <a:gs pos="100000">
                <a:srgbClr val="00B3A9"/>
              </a:gs>
            </a:gsLst>
            <a:lin ang="0"/>
          </a:gradFill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031" name="Изображение" descr="Изображение"/>
          <p:cNvPicPr/>
          <p:nvPr/>
        </p:nvPicPr>
        <p:blipFill>
          <a:blip r:embed="rId5"/>
          <a:stretch/>
        </p:blipFill>
        <p:spPr>
          <a:xfrm>
            <a:off x="10634038" y="150385"/>
            <a:ext cx="1486111" cy="353236"/>
          </a:xfrm>
          <a:prstGeom prst="rect">
            <a:avLst/>
          </a:prstGeom>
          <a:ln w="12600">
            <a:noFill/>
          </a:ln>
        </p:spPr>
      </p:pic>
      <p:sp>
        <p:nvSpPr>
          <p:cNvPr id="71" name="Прямоугольник"/>
          <p:cNvSpPr/>
          <p:nvPr/>
        </p:nvSpPr>
        <p:spPr>
          <a:xfrm>
            <a:off x="-4780" y="287788"/>
            <a:ext cx="478001" cy="217447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73" name="Прямоугольник"/>
          <p:cNvSpPr/>
          <p:nvPr/>
        </p:nvSpPr>
        <p:spPr>
          <a:xfrm>
            <a:off x="11713999" y="6428356"/>
            <a:ext cx="478001" cy="338204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ru-RU" dirty="0"/>
              <a:t>6</a:t>
            </a:r>
            <a:endParaRPr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6"/>
          <a:srcRect l="224" t="743" r="304" b="64404"/>
          <a:stretch/>
        </p:blipFill>
        <p:spPr>
          <a:xfrm>
            <a:off x="234220" y="1233488"/>
            <a:ext cx="11441843" cy="235715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6"/>
          <a:srcRect l="396" t="57418" r="484" b="770"/>
          <a:stretch/>
        </p:blipFill>
        <p:spPr>
          <a:xfrm>
            <a:off x="244963" y="3571875"/>
            <a:ext cx="11421575" cy="2827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419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christian-perner-UKLIuV8rAks-unsplash.jpg" descr="christian-perner-UKLIuV8rAks-unsplash.jpg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t="10" r="29328"/>
          <a:stretch/>
        </p:blipFill>
        <p:spPr>
          <a:xfrm rot="5400000">
            <a:off x="2663618" y="-2653774"/>
            <a:ext cx="6859984" cy="12196781"/>
          </a:xfrm>
          <a:prstGeom prst="rect">
            <a:avLst/>
          </a:prstGeom>
          <a:ln w="12700">
            <a:miter lim="400000"/>
          </a:ln>
          <a:effectLst>
            <a:outerShdw blurRad="50800" dist="50800" sx="1000" sy="1000" algn="ctr" rotWithShape="0">
              <a:srgbClr val="000000"/>
            </a:outerShdw>
          </a:effectLst>
        </p:spPr>
      </p:pic>
      <p:sp>
        <p:nvSpPr>
          <p:cNvPr id="1011" name="TextShape 1"/>
          <p:cNvSpPr txBox="1"/>
          <p:nvPr/>
        </p:nvSpPr>
        <p:spPr>
          <a:xfrm>
            <a:off x="738117" y="15741"/>
            <a:ext cx="9809446" cy="920024"/>
          </a:xfrm>
          <a:prstGeom prst="rect">
            <a:avLst/>
          </a:prstGeom>
          <a:noFill/>
          <a:ln w="12600">
            <a:noFill/>
          </a:ln>
        </p:spPr>
        <p:txBody>
          <a:bodyPr lIns="25380" tIns="25380" rIns="25380" bIns="25380" anchor="ctr">
            <a:noAutofit/>
          </a:bodyPr>
          <a:lstStyle/>
          <a:p>
            <a:pPr>
              <a:lnSpc>
                <a:spcPct val="80000"/>
              </a:lnSpc>
              <a:spcBef>
                <a:spcPts val="2101"/>
              </a:spcBef>
            </a:pPr>
            <a:r>
              <a:rPr lang="ru-RU" sz="3600" spc="-1" dirty="0" smtClean="0">
                <a:latin typeface="Helvetica Neue"/>
              </a:rPr>
              <a:t>План график</a:t>
            </a:r>
            <a:endParaRPr lang="ru-RU" sz="3600" spc="-1" dirty="0">
              <a:latin typeface="Helvetica Neue"/>
            </a:endParaRPr>
          </a:p>
        </p:txBody>
      </p:sp>
      <p:sp>
        <p:nvSpPr>
          <p:cNvPr id="1012" name="CustomShape 2"/>
          <p:cNvSpPr/>
          <p:nvPr/>
        </p:nvSpPr>
        <p:spPr>
          <a:xfrm flipV="1">
            <a:off x="738117" y="890340"/>
            <a:ext cx="9663970" cy="45719"/>
          </a:xfrm>
          <a:prstGeom prst="rect">
            <a:avLst/>
          </a:prstGeom>
          <a:gradFill rotWithShape="0">
            <a:gsLst>
              <a:gs pos="0">
                <a:srgbClr val="00A0C3"/>
              </a:gs>
              <a:gs pos="100000">
                <a:srgbClr val="00B3A9"/>
              </a:gs>
            </a:gsLst>
            <a:lin ang="0"/>
          </a:gradFill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031" name="Изображение" descr="Изображение"/>
          <p:cNvPicPr/>
          <p:nvPr/>
        </p:nvPicPr>
        <p:blipFill>
          <a:blip r:embed="rId5"/>
          <a:stretch/>
        </p:blipFill>
        <p:spPr>
          <a:xfrm>
            <a:off x="10634038" y="150385"/>
            <a:ext cx="1486111" cy="353236"/>
          </a:xfrm>
          <a:prstGeom prst="rect">
            <a:avLst/>
          </a:prstGeom>
          <a:ln w="12600">
            <a:noFill/>
          </a:ln>
        </p:spPr>
      </p:pic>
      <p:sp>
        <p:nvSpPr>
          <p:cNvPr id="71" name="Прямоугольник"/>
          <p:cNvSpPr/>
          <p:nvPr/>
        </p:nvSpPr>
        <p:spPr>
          <a:xfrm>
            <a:off x="-4780" y="287788"/>
            <a:ext cx="478001" cy="217447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73" name="Прямоугольник"/>
          <p:cNvSpPr/>
          <p:nvPr/>
        </p:nvSpPr>
        <p:spPr>
          <a:xfrm>
            <a:off x="11713999" y="6428356"/>
            <a:ext cx="478001" cy="309328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ru-RU" dirty="0" smtClean="0"/>
              <a:t>7</a:t>
            </a:r>
            <a:endParaRPr dirty="0"/>
          </a:p>
        </p:txBody>
      </p:sp>
      <p:grpSp>
        <p:nvGrpSpPr>
          <p:cNvPr id="7" name="Группа 6"/>
          <p:cNvGrpSpPr/>
          <p:nvPr/>
        </p:nvGrpSpPr>
        <p:grpSpPr>
          <a:xfrm>
            <a:off x="645240" y="1111180"/>
            <a:ext cx="10294438" cy="5262562"/>
            <a:chOff x="215170" y="1233488"/>
            <a:chExt cx="10782300" cy="5776416"/>
          </a:xfrm>
        </p:grpSpPr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15170" y="3609479"/>
              <a:ext cx="10772775" cy="3400425"/>
            </a:xfrm>
            <a:prstGeom prst="rect">
              <a:avLst/>
            </a:prstGeom>
          </p:spPr>
        </p:pic>
        <p:pic>
          <p:nvPicPr>
            <p:cNvPr id="5" name="Рисунок 4"/>
            <p:cNvPicPr>
              <a:picLocks noChangeAspect="1"/>
            </p:cNvPicPr>
            <p:nvPr/>
          </p:nvPicPr>
          <p:blipFill rotWithShape="1">
            <a:blip r:embed="rId7"/>
            <a:srcRect t="3779"/>
            <a:stretch/>
          </p:blipFill>
          <p:spPr>
            <a:xfrm>
              <a:off x="215170" y="2776538"/>
              <a:ext cx="10782300" cy="861516"/>
            </a:xfrm>
            <a:prstGeom prst="rect">
              <a:avLst/>
            </a:prstGeom>
          </p:spPr>
        </p:pic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34220" y="1233488"/>
              <a:ext cx="10763250" cy="15525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54097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2076</TotalTime>
  <Words>201</Words>
  <Application>Microsoft Office PowerPoint</Application>
  <PresentationFormat>Произвольный</PresentationFormat>
  <Paragraphs>71</Paragraphs>
  <Slides>8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Государственный контроль (надзор), муниципальный контроль. Региональный аспект.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Система государственного контроля (надзора)  и муниципального контроля  с 1 июля 2021 года</dc:title>
  <dc:creator>Розенцвайг Екатерина Антоновна</dc:creator>
  <cp:lastModifiedBy>Татьяна Владимировна Панова</cp:lastModifiedBy>
  <cp:revision>156</cp:revision>
  <dcterms:created xsi:type="dcterms:W3CDTF">2021-07-23T11:37:07Z</dcterms:created>
  <dcterms:modified xsi:type="dcterms:W3CDTF">2021-08-25T05:40:38Z</dcterms:modified>
</cp:coreProperties>
</file>