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4" r:id="rId1"/>
  </p:sldMasterIdLst>
  <p:notesMasterIdLst>
    <p:notesMasterId r:id="rId12"/>
  </p:notesMasterIdLst>
  <p:handoutMasterIdLst>
    <p:handoutMasterId r:id="rId13"/>
  </p:handoutMasterIdLst>
  <p:sldIdLst>
    <p:sldId id="332" r:id="rId2"/>
    <p:sldId id="359" r:id="rId3"/>
    <p:sldId id="357" r:id="rId4"/>
    <p:sldId id="341" r:id="rId5"/>
    <p:sldId id="342" r:id="rId6"/>
    <p:sldId id="361" r:id="rId7"/>
    <p:sldId id="363" r:id="rId8"/>
    <p:sldId id="364" r:id="rId9"/>
    <p:sldId id="358" r:id="rId10"/>
    <p:sldId id="356" r:id="rId11"/>
  </p:sldIdLst>
  <p:sldSz cx="12192000" cy="6858000"/>
  <p:notesSz cx="9872663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D6A2"/>
    <a:srgbClr val="ABD3D5"/>
    <a:srgbClr val="28885D"/>
    <a:srgbClr val="00B3AF"/>
    <a:srgbClr val="00A5C2"/>
    <a:srgbClr val="F0F3F4"/>
    <a:srgbClr val="F1F4F5"/>
    <a:srgbClr val="F0F0F0"/>
    <a:srgbClr val="BEEAFE"/>
    <a:srgbClr val="A5E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9" autoAdjust="0"/>
    <p:restoredTop sz="94660"/>
  </p:normalViewPr>
  <p:slideViewPr>
    <p:cSldViewPr snapToGrid="0">
      <p:cViewPr>
        <p:scale>
          <a:sx n="63" d="100"/>
          <a:sy n="63" d="100"/>
        </p:scale>
        <p:origin x="-2412" y="-11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1891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CC5B5CCB-D54D-429D-AB68-E044E1A394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47D7467-4F46-4248-9875-1433FF96AE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591128" y="0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47934A-89CF-4CD7-AD08-67E670791EBE}" type="datetimeFigureOut">
              <a:rPr lang="ru-RU" smtClean="0"/>
              <a:t>16.09.2021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6D534B5-A9C6-4C58-97E9-ADC7D3C9A5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644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6044F352-98EC-4680-BBEC-4453D56BC5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591128" y="6456644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B1D01-6AEE-4FF4-86FD-61C51CA6FB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20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2225" y="1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16.09.2021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11175"/>
            <a:ext cx="4529137" cy="2547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65" tIns="45533" rIns="91065" bIns="45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267" y="3228896"/>
            <a:ext cx="7898130" cy="3058954"/>
          </a:xfrm>
          <a:prstGeom prst="rect">
            <a:avLst/>
          </a:prstGeom>
        </p:spPr>
        <p:txBody>
          <a:bodyPr vert="horz" lIns="91065" tIns="45533" rIns="91065" bIns="4553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2225" y="6456612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47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702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414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3180" y="1287540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-1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>
            <a:normAutofit fontScale="80000"/>
          </a:bodyPr>
          <a:lstStyle/>
          <a:p>
            <a:endParaRPr lang="ru-RU" sz="2400" b="0" strike="noStrike" spc="-1">
              <a:solidFill>
                <a:srgbClr val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761715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omsk.gov.ru/files/front/download/id/30014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11" Type="http://schemas.openxmlformats.org/officeDocument/2006/relationships/image" Target="../media/image5.gif"/><Relationship Id="rId5" Type="http://schemas.microsoft.com/office/2007/relationships/hdphoto" Target="../media/hdphoto2.wdp"/><Relationship Id="rId10" Type="http://schemas.openxmlformats.org/officeDocument/2006/relationships/image" Target="../media/image27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omsk.gov.ru/files/front/download/id/300144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78" Type="http://schemas.openxmlformats.org/officeDocument/2006/relationships/image" Target="../media/image8.gif"/><Relationship Id="rId4" Type="http://schemas.openxmlformats.org/officeDocument/2006/relationships/hyperlink" Target="https://tomsk.gov.ru/files/front/download/id/299270" TargetMode="External"/><Relationship Id="rId77" Type="http://schemas.openxmlformats.org/officeDocument/2006/relationships/image" Target="../media/image46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loud.mail.ru/public/VJDi/48FMFsgiT" TargetMode="External"/><Relationship Id="rId13" Type="http://schemas.openxmlformats.org/officeDocument/2006/relationships/image" Target="../media/image16.png"/><Relationship Id="rId3" Type="http://schemas.openxmlformats.org/officeDocument/2006/relationships/image" Target="../media/image1.emf"/><Relationship Id="rId7" Type="http://schemas.openxmlformats.org/officeDocument/2006/relationships/hyperlink" Target="https://www.youtube.com/watch?v=OR6Xfh7p-xU" TargetMode="External"/><Relationship Id="rId12" Type="http://schemas.openxmlformats.org/officeDocument/2006/relationships/image" Target="../media/image15.pn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youtu.be/s8RgPrcRils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25.svg"/><Relationship Id="rId15" Type="http://schemas.openxmlformats.org/officeDocument/2006/relationships/image" Target="../media/image17.png"/><Relationship Id="rId10" Type="http://schemas.openxmlformats.org/officeDocument/2006/relationships/image" Target="../media/image27.svg"/><Relationship Id="rId4" Type="http://schemas.openxmlformats.org/officeDocument/2006/relationships/image" Target="../media/image13.png"/><Relationship Id="rId9" Type="http://schemas.openxmlformats.org/officeDocument/2006/relationships/image" Target="../media/image4.png"/><Relationship Id="rId14" Type="http://schemas.openxmlformats.org/officeDocument/2006/relationships/image" Target="../media/image3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88076" y="2337581"/>
            <a:ext cx="121920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ВНЕДРЕНИЯ ЗАКОНА О КОНТРОЛЕ</a:t>
            </a:r>
            <a:r>
              <a:rPr lang="ru-RU" altLang="ru-RU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endParaRPr lang="ru-RU" sz="24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11951" y="5005536"/>
            <a:ext cx="10995304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85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начальника Департамента экономики</a:t>
            </a: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.09.2021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477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171523"/>
            <a:ext cx="1272601" cy="113628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27941" y="322454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КОНТРОЛЬНО-НАДЗОРНАЯ ДЕЯТЕЛЬНОСТЬ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35361" y="3320978"/>
            <a:ext cx="121920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  <a:endParaRPr lang="ru-RU" sz="40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911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flipV="1">
            <a:off x="4083128" y="1097417"/>
            <a:ext cx="0" cy="4289256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96240" y="2420281"/>
            <a:ext cx="3382088" cy="1643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27 августа 2021 года</a:t>
            </a:r>
          </a:p>
          <a:p>
            <a:pPr algn="ctr">
              <a:lnSpc>
                <a:spcPct val="90000"/>
              </a:lnSpc>
            </a:pPr>
            <a:endParaRPr lang="ru-RU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Совещание </a:t>
            </a: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с органами местного самоуправления муниципальных образований </a:t>
            </a: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Томской области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2130" y="4759345"/>
            <a:ext cx="53099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hlinkClick r:id="rId3"/>
              </a:rPr>
              <a:t>Ссылка:</a:t>
            </a: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tomsk.gov.ru/files/front/download/id/300144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762898" y="485517"/>
            <a:ext cx="6983150" cy="646331"/>
          </a:xfrm>
          <a:prstGeom prst="rect">
            <a:avLst/>
          </a:prstGeom>
          <a:solidFill>
            <a:srgbClr val="A6D6A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Официальный интернет-портал Администрации Томской области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62898" y="1584288"/>
            <a:ext cx="281940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Открытый регион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62898" y="2420281"/>
            <a:ext cx="641927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Реформа контрольной (надзорной) деятельности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4762898" y="1317616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782130" y="3220501"/>
            <a:ext cx="641927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Презентации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762898" y="2152019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762898" y="2944456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336" y="582023"/>
            <a:ext cx="507699" cy="45331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pic>
        <p:nvPicPr>
          <p:cNvPr id="24" name="Рисунок 23" descr="Отзыв клиента">
            <a:extLst>
              <a:ext uri="{FF2B5EF4-FFF2-40B4-BE49-F238E27FC236}">
                <a16:creationId xmlns:a16="http://schemas.microsoft.com/office/drawing/2014/main" xmlns="" id="{05F56B81-23AF-4176-B65B-6F88D6155E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759895" y="1450952"/>
            <a:ext cx="654778" cy="654778"/>
          </a:xfrm>
          <a:prstGeom prst="rect">
            <a:avLst/>
          </a:prstGeom>
        </p:spPr>
      </p:pic>
      <p:pic>
        <p:nvPicPr>
          <p:cNvPr id="1026" name="Picture 2" descr="http://qrcoder.ru/code/?https%3A%2F%2Ftomsk.gov.ru%2Ffiles%2Ffront%2Fdownload%2Fid%2F300144&amp;4&amp;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948" y="4135815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832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64944" y="2409447"/>
            <a:ext cx="1935009" cy="355549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01.01.2022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8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77234" y="5385462"/>
            <a:ext cx="1935009" cy="369363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01.10.2021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4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77234" y="4683251"/>
            <a:ext cx="1935009" cy="33913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77235" y="3870329"/>
            <a:ext cx="1935009" cy="35783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20.12.2021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6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77235" y="3114173"/>
            <a:ext cx="1935009" cy="36936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01.01.2022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0" name="Shape 982">
            <a:extLst>
              <a:ext uri="{FF2B5EF4-FFF2-40B4-BE49-F238E27FC236}">
                <a16:creationId xmlns:a16="http://schemas.microsoft.com/office/drawing/2014/main" xmlns="" id="{214BAE92-2F45-41DE-BAE0-57CBBB86586D}"/>
              </a:ext>
            </a:extLst>
          </p:cNvPr>
          <p:cNvSpPr/>
          <p:nvPr/>
        </p:nvSpPr>
        <p:spPr>
          <a:xfrm>
            <a:off x="6677235" y="1746121"/>
            <a:ext cx="1935009" cy="355549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833175" y="1774980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/>
          <p:nvPr/>
        </p:nvCxnSpPr>
        <p:spPr>
          <a:xfrm>
            <a:off x="8391314" y="2101670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Shape 982">
            <a:extLst>
              <a:ext uri="{FF2B5EF4-FFF2-40B4-BE49-F238E27FC236}">
                <a16:creationId xmlns:a16="http://schemas.microsoft.com/office/drawing/2014/main" xmlns="" id="{4B4642DB-A97D-4FD2-AE58-7B614D406D27}"/>
              </a:ext>
            </a:extLst>
          </p:cNvPr>
          <p:cNvSpPr/>
          <p:nvPr/>
        </p:nvSpPr>
        <p:spPr>
          <a:xfrm>
            <a:off x="6677236" y="859685"/>
            <a:ext cx="1935014" cy="363835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2" name="Shape 982">
            <a:extLst>
              <a:ext uri="{FF2B5EF4-FFF2-40B4-BE49-F238E27FC236}">
                <a16:creationId xmlns:a16="http://schemas.microsoft.com/office/drawing/2014/main" xmlns="" id="{D77D6D0F-E4B7-4917-A507-3767B02F443B}"/>
              </a:ext>
            </a:extLst>
          </p:cNvPr>
          <p:cNvSpPr/>
          <p:nvPr/>
        </p:nvSpPr>
        <p:spPr>
          <a:xfrm>
            <a:off x="6677236" y="198513"/>
            <a:ext cx="1935009" cy="381643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31.09.2021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158863" y="37830"/>
            <a:ext cx="1" cy="682017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Shape 982">
            <a:extLst>
              <a:ext uri="{FF2B5EF4-FFF2-40B4-BE49-F238E27FC236}">
                <a16:creationId xmlns:a16="http://schemas.microsoft.com/office/drawing/2014/main" xmlns="" id="{A134457B-596F-4D7E-9375-39F2CD95D22F}"/>
              </a:ext>
            </a:extLst>
          </p:cNvPr>
          <p:cNvSpPr/>
          <p:nvPr/>
        </p:nvSpPr>
        <p:spPr>
          <a:xfrm>
            <a:off x="416806" y="201527"/>
            <a:ext cx="6398884" cy="474026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Положений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 видах муниципального контроля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1" name="Shape 982">
            <a:extLst>
              <a:ext uri="{FF2B5EF4-FFF2-40B4-BE49-F238E27FC236}">
                <a16:creationId xmlns:a16="http://schemas.microsoft.com/office/drawing/2014/main" xmlns="" id="{D264A723-B7CC-4E78-867B-22E89AB8F072}"/>
              </a:ext>
            </a:extLst>
          </p:cNvPr>
          <p:cNvSpPr/>
          <p:nvPr/>
        </p:nvSpPr>
        <p:spPr>
          <a:xfrm>
            <a:off x="416805" y="866445"/>
            <a:ext cx="6398885" cy="687366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ключевых показателей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их целевых значений, а также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индикативных показателей</a:t>
            </a:r>
            <a:endParaRPr sz="1200" b="1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71BBA23B-E27A-425E-B273-62243FDC5866}"/>
              </a:ext>
            </a:extLst>
          </p:cNvPr>
          <p:cNvCxnSpPr/>
          <p:nvPr/>
        </p:nvCxnSpPr>
        <p:spPr>
          <a:xfrm>
            <a:off x="8424372" y="579276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65C8142D-8852-43C3-843C-500700FD3FAE}"/>
              </a:ext>
            </a:extLst>
          </p:cNvPr>
          <p:cNvSpPr/>
          <p:nvPr/>
        </p:nvSpPr>
        <p:spPr>
          <a:xfrm>
            <a:off x="8800118" y="321584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833DADBC-6596-4FB9-922A-FB563D4EF402}"/>
              </a:ext>
            </a:extLst>
          </p:cNvPr>
          <p:cNvSpPr/>
          <p:nvPr/>
        </p:nvSpPr>
        <p:spPr>
          <a:xfrm>
            <a:off x="8800118" y="934695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xmlns="" id="{E36A5E1E-9D65-4290-A96E-C53A5B6F8B09}"/>
              </a:ext>
            </a:extLst>
          </p:cNvPr>
          <p:cNvCxnSpPr/>
          <p:nvPr/>
        </p:nvCxnSpPr>
        <p:spPr>
          <a:xfrm>
            <a:off x="8481974" y="1223520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9" name="Shape 982">
            <a:extLst>
              <a:ext uri="{FF2B5EF4-FFF2-40B4-BE49-F238E27FC236}">
                <a16:creationId xmlns:a16="http://schemas.microsoft.com/office/drawing/2014/main" xmlns="" id="{AA0B6399-F3BB-452E-A79F-ADCA96BCB5BB}"/>
              </a:ext>
            </a:extLst>
          </p:cNvPr>
          <p:cNvSpPr/>
          <p:nvPr/>
        </p:nvSpPr>
        <p:spPr>
          <a:xfrm>
            <a:off x="416805" y="1728687"/>
            <a:ext cx="6398885" cy="50943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перечня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индикаторов риска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*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A4BBDDB2-7CC9-4057-B9A8-ACEADE9344FD}"/>
              </a:ext>
            </a:extLst>
          </p:cNvPr>
          <p:cNvSpPr/>
          <p:nvPr/>
        </p:nvSpPr>
        <p:spPr>
          <a:xfrm>
            <a:off x="277402" y="6348695"/>
            <a:ext cx="83225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Исключение – в Положении: система оценки и управления рисками не применяется</a:t>
            </a:r>
          </a:p>
        </p:txBody>
      </p:sp>
      <p:sp>
        <p:nvSpPr>
          <p:cNvPr id="24" name="Shape 982">
            <a:extLst>
              <a:ext uri="{FF2B5EF4-FFF2-40B4-BE49-F238E27FC236}">
                <a16:creationId xmlns:a16="http://schemas.microsoft.com/office/drawing/2014/main" xmlns="" id="{30574D57-0EAC-4D62-815F-56903CAAD42F}"/>
              </a:ext>
            </a:extLst>
          </p:cNvPr>
          <p:cNvSpPr/>
          <p:nvPr/>
        </p:nvSpPr>
        <p:spPr>
          <a:xfrm>
            <a:off x="416806" y="2412382"/>
            <a:ext cx="6398884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Признание утратившими силу административных регламентов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5" name="Shape 982">
            <a:extLst>
              <a:ext uri="{FF2B5EF4-FFF2-40B4-BE49-F238E27FC236}">
                <a16:creationId xmlns:a16="http://schemas.microsoft.com/office/drawing/2014/main" xmlns="" id="{30574D57-0EAC-4D62-815F-56903CAAD42F}"/>
              </a:ext>
            </a:extLst>
          </p:cNvPr>
          <p:cNvSpPr/>
          <p:nvPr/>
        </p:nvSpPr>
        <p:spPr>
          <a:xfrm>
            <a:off x="416806" y="3115072"/>
            <a:ext cx="6427091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 документов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используемых КНО </a:t>
            </a:r>
          </a:p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(при необходимости)</a:t>
            </a:r>
            <a:endParaRPr sz="1200" b="1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>
            <a:cxnSpLocks/>
          </p:cNvCxnSpPr>
          <p:nvPr/>
        </p:nvCxnSpPr>
        <p:spPr>
          <a:xfrm>
            <a:off x="8481974" y="3483535"/>
            <a:ext cx="346483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770198" y="3172937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sp>
        <p:nvSpPr>
          <p:cNvPr id="29" name="Shape 982">
            <a:extLst>
              <a:ext uri="{FF2B5EF4-FFF2-40B4-BE49-F238E27FC236}">
                <a16:creationId xmlns:a16="http://schemas.microsoft.com/office/drawing/2014/main" xmlns="" id="{30574D57-0EAC-4D62-815F-56903CAAD42F}"/>
              </a:ext>
            </a:extLst>
          </p:cNvPr>
          <p:cNvSpPr/>
          <p:nvPr/>
        </p:nvSpPr>
        <p:spPr>
          <a:xfrm>
            <a:off x="416806" y="3870330"/>
            <a:ext cx="6398884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 профилактики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рисков причинения вреда (ущерба) охраняемым законом ценностям</a:t>
            </a:r>
            <a:endParaRPr sz="1200" b="1" i="0" u="none" strike="noStrike" cap="none" dirty="0">
              <a:ea typeface="Calibri"/>
              <a:cs typeface="Calibri"/>
              <a:sym typeface="Calibri"/>
            </a:endParaRP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/>
          <p:nvPr/>
        </p:nvCxnSpPr>
        <p:spPr>
          <a:xfrm>
            <a:off x="8391314" y="4228161"/>
            <a:ext cx="3645707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770198" y="3923080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sp>
        <p:nvSpPr>
          <p:cNvPr id="33" name="Shape 982">
            <a:extLst>
              <a:ext uri="{FF2B5EF4-FFF2-40B4-BE49-F238E27FC236}">
                <a16:creationId xmlns:a16="http://schemas.microsoft.com/office/drawing/2014/main" xmlns="" id="{30574D57-0EAC-4D62-815F-56903CAAD42F}"/>
              </a:ext>
            </a:extLst>
          </p:cNvPr>
          <p:cNvSpPr/>
          <p:nvPr/>
        </p:nvSpPr>
        <p:spPr>
          <a:xfrm>
            <a:off x="416806" y="4685257"/>
            <a:ext cx="6412988" cy="42328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проверочных листов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800118" y="4691992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>
            <a:cxnSpLocks/>
          </p:cNvCxnSpPr>
          <p:nvPr/>
        </p:nvCxnSpPr>
        <p:spPr>
          <a:xfrm>
            <a:off x="8481974" y="5022383"/>
            <a:ext cx="352512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7" name="Shape 982">
            <a:extLst>
              <a:ext uri="{FF2B5EF4-FFF2-40B4-BE49-F238E27FC236}">
                <a16:creationId xmlns:a16="http://schemas.microsoft.com/office/drawing/2014/main" xmlns="" id="{30574D57-0EAC-4D62-815F-56903CAAD42F}"/>
              </a:ext>
            </a:extLst>
          </p:cNvPr>
          <p:cNvSpPr/>
          <p:nvPr/>
        </p:nvSpPr>
        <p:spPr>
          <a:xfrm>
            <a:off x="402702" y="5358957"/>
            <a:ext cx="6412988" cy="56940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Представление на согласование в органы прокуратуры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плана проведения плановых контрольных мероприятий на 2022г.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770198" y="5435408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/>
          <p:nvPr/>
        </p:nvCxnSpPr>
        <p:spPr>
          <a:xfrm>
            <a:off x="8391314" y="5754825"/>
            <a:ext cx="3645707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>
            <a:extLst>
              <a:ext uri="{FF2B5EF4-FFF2-40B4-BE49-F238E27FC236}">
                <a16:creationId xmlns:a16="http://schemas.microsoft.com/office/drawing/2014/main" xmlns="" id="{554BD645-6EC0-4F35-9C7D-E2E5B3BC69CE}"/>
              </a:ext>
            </a:extLst>
          </p:cNvPr>
          <p:cNvCxnSpPr/>
          <p:nvPr/>
        </p:nvCxnSpPr>
        <p:spPr>
          <a:xfrm>
            <a:off x="8421684" y="2764996"/>
            <a:ext cx="352512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FFB95854-2A34-4E31-8E32-CE8AF48DDD49}"/>
              </a:ext>
            </a:extLst>
          </p:cNvPr>
          <p:cNvSpPr/>
          <p:nvPr/>
        </p:nvSpPr>
        <p:spPr>
          <a:xfrm>
            <a:off x="8770198" y="2422794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158863" y="3818745"/>
            <a:ext cx="12033137" cy="590373"/>
          </a:xfrm>
          <a:prstGeom prst="rect">
            <a:avLst/>
          </a:prstGeom>
          <a:solidFill>
            <a:srgbClr val="A6D6A2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508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36472" y="2297747"/>
            <a:ext cx="2702150" cy="2973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Постановление Правительства РФ от 25.06.2021 № 990 </a:t>
            </a:r>
          </a:p>
          <a:p>
            <a:pPr algn="ctr">
              <a:lnSpc>
                <a:spcPct val="90000"/>
              </a:lnSpc>
            </a:pP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«Об утверждении Правил разработки и утверждения контрольными (надзорными) органами программы профилактики рисков причинения вреда (ущерба) охраняемым законом ценностям»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06237" y="2312347"/>
            <a:ext cx="7171673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7971" y="1412885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83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07964" y="192877"/>
            <a:ext cx="11437034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982"/>
          <p:cNvSpPr/>
          <p:nvPr/>
        </p:nvSpPr>
        <p:spPr>
          <a:xfrm>
            <a:off x="295422" y="1870492"/>
            <a:ext cx="2050857" cy="89863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Проект программы профилактики на </a:t>
            </a:r>
            <a:r>
              <a:rPr lang="ru-RU" sz="14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2022 год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982"/>
          <p:cNvSpPr/>
          <p:nvPr/>
        </p:nvSpPr>
        <p:spPr>
          <a:xfrm>
            <a:off x="6354364" y="1888969"/>
            <a:ext cx="1706425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Общественное обсуждение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2346279" y="2258612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hape 982"/>
          <p:cNvSpPr/>
          <p:nvPr/>
        </p:nvSpPr>
        <p:spPr>
          <a:xfrm>
            <a:off x="3331190" y="1870492"/>
            <a:ext cx="185978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5190979" y="2283797"/>
            <a:ext cx="1125960" cy="236433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 1 3"/>
          <p:cNvSpPr/>
          <p:nvPr/>
        </p:nvSpPr>
        <p:spPr>
          <a:xfrm>
            <a:off x="4419646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C00000"/>
                </a:solidFill>
              </a:rPr>
              <a:t>до 1 октября 2021 года</a:t>
            </a:r>
          </a:p>
        </p:txBody>
      </p:sp>
      <p:sp>
        <p:nvSpPr>
          <p:cNvPr id="16" name="Выноска 1 15"/>
          <p:cNvSpPr/>
          <p:nvPr/>
        </p:nvSpPr>
        <p:spPr>
          <a:xfrm>
            <a:off x="7407700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с 1 октября по 1 ноября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2021 года</a:t>
            </a:r>
          </a:p>
        </p:txBody>
      </p:sp>
      <p:sp>
        <p:nvSpPr>
          <p:cNvPr id="17" name="Shape 982"/>
          <p:cNvSpPr/>
          <p:nvPr/>
        </p:nvSpPr>
        <p:spPr>
          <a:xfrm>
            <a:off x="9034239" y="1888969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Общественный совет при контрольном (надзорном) органе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8060789" y="2277088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1" y="1359235"/>
            <a:ext cx="12191999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Левая фигурная скобка 22"/>
          <p:cNvSpPr/>
          <p:nvPr/>
        </p:nvSpPr>
        <p:spPr>
          <a:xfrm rot="16200000">
            <a:off x="5494686" y="-1602149"/>
            <a:ext cx="1038512" cy="11211953"/>
          </a:xfrm>
          <a:prstGeom prst="leftBrace">
            <a:avLst>
              <a:gd name="adj1" fmla="val 8333"/>
              <a:gd name="adj2" fmla="val 21518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Shape 982"/>
          <p:cNvSpPr/>
          <p:nvPr/>
        </p:nvSpPr>
        <p:spPr>
          <a:xfrm>
            <a:off x="644173" y="4641639"/>
            <a:ext cx="3995225" cy="59382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Размещение на официальном сайте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результатов общественного обсуждения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6" name="Выноска 1 25"/>
          <p:cNvSpPr/>
          <p:nvPr/>
        </p:nvSpPr>
        <p:spPr>
          <a:xfrm>
            <a:off x="1769589" y="5542457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10.12.2021</a:t>
            </a:r>
          </a:p>
        </p:txBody>
      </p:sp>
      <p:sp>
        <p:nvSpPr>
          <p:cNvPr id="27" name="Стрелка вправо 26"/>
          <p:cNvSpPr/>
          <p:nvPr/>
        </p:nvSpPr>
        <p:spPr>
          <a:xfrm>
            <a:off x="4658296" y="4813996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Shape 982"/>
          <p:cNvSpPr/>
          <p:nvPr/>
        </p:nvSpPr>
        <p:spPr>
          <a:xfrm>
            <a:off x="5643207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Утверждение программы профилактики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9" name="Shape 982"/>
          <p:cNvSpPr/>
          <p:nvPr/>
        </p:nvSpPr>
        <p:spPr>
          <a:xfrm>
            <a:off x="8854990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lang="ru-RU" sz="1200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7911532" y="4841341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Выноска 1 30"/>
          <p:cNvSpPr/>
          <p:nvPr/>
        </p:nvSpPr>
        <p:spPr>
          <a:xfrm>
            <a:off x="6816044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20.12.2021</a:t>
            </a:r>
          </a:p>
        </p:txBody>
      </p:sp>
      <p:sp>
        <p:nvSpPr>
          <p:cNvPr id="32" name="Выноска 1 31"/>
          <p:cNvSpPr/>
          <p:nvPr/>
        </p:nvSpPr>
        <p:spPr>
          <a:xfrm>
            <a:off x="10052701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5 дней со дня утверждения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-1" y="-14068"/>
            <a:ext cx="12192001" cy="1373303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068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flipV="1">
            <a:off x="4083128" y="1097417"/>
            <a:ext cx="0" cy="4289256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408297" y="1554228"/>
            <a:ext cx="3382088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Презентация</a:t>
            </a:r>
            <a:endParaRPr lang="ru-RU" b="1" dirty="0">
              <a:solidFill>
                <a:srgbClr val="000000">
                  <a:lumMod val="50000"/>
                  <a:lumOff val="50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2130" y="4759345"/>
            <a:ext cx="53099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hlinkClick r:id="rId3"/>
              </a:rPr>
              <a:t>Ссылка:</a:t>
            </a:r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tomsk.gov.ru/files/front/download/id/299270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762898" y="485517"/>
            <a:ext cx="6983150" cy="646331"/>
          </a:xfrm>
          <a:prstGeom prst="rect">
            <a:avLst/>
          </a:prstGeom>
          <a:solidFill>
            <a:srgbClr val="A6D6A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Официальный интернет-портал Администрации Томской области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62898" y="1584288"/>
            <a:ext cx="281940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Открытый регион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62898" y="2420281"/>
            <a:ext cx="641927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Реформа контрольной (надзорной) деятельности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4762898" y="1317616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782130" y="3220501"/>
            <a:ext cx="641927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Презентации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762898" y="2152019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762898" y="2944456"/>
            <a:ext cx="242316" cy="26667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336" y="582023"/>
            <a:ext cx="507699" cy="45331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96240" y="3916591"/>
            <a:ext cx="330545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Руденко Алена Васильевна</a:t>
            </a:r>
          </a:p>
          <a:p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директора Департамента государственной политики в сфере лицензирования, контрольно-надзорной деятельности, аккредитации и саморегулирования Минэкономразвития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России</a:t>
            </a:r>
          </a:p>
          <a:p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 descr="Презентация с организационной диаграммой">
            <a:extLst>
              <a:ext uri="{FF2B5EF4-FFF2-40B4-BE49-F238E27FC236}">
                <a16:creationId xmlns="" xmlns:a16="http://schemas.microsoft.com/office/drawing/2014/main" id="{BFC439AD-482F-4A21-8F05-210DF895A62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434803" y="582023"/>
            <a:ext cx="891865" cy="8918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08297" y="2196292"/>
            <a:ext cx="3749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Организация </a:t>
            </a:r>
            <a:r>
              <a:rPr lang="ru-RU" b="1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профилактических </a:t>
            </a:r>
            <a:r>
              <a:rPr lang="ru-RU" b="1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контрольных (надзорных) мероприятий, формирование </a:t>
            </a:r>
            <a:r>
              <a:rPr lang="ru-RU" b="1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планов (Часть 1)</a:t>
            </a:r>
            <a:endParaRPr lang="ru-RU" b="1" dirty="0">
              <a:solidFill>
                <a:srgbClr val="000000">
                  <a:lumMod val="50000"/>
                  <a:lumOff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://qrcoder.ru/code/?https%3A%2F%2Ftomsk.gov.ru%2Ffiles%2Ffront%2Fdownload%2Fid%2F299270&amp;4&amp;0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110" y="4439960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575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71026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400" spc="-1" dirty="0" smtClean="0">
                <a:latin typeface="Helvetica Neue"/>
              </a:rPr>
              <a:t>Программа профилактики рисков причинения вреда (ущерба)</a:t>
            </a:r>
          </a:p>
          <a:p>
            <a:pPr algn="just"/>
            <a:r>
              <a:rPr lang="ru-RU" sz="2400" spc="-1" dirty="0" smtClean="0">
                <a:latin typeface="Helvetica Neue"/>
              </a:rPr>
              <a:t>охраняемым законом ценностям</a:t>
            </a:r>
            <a:endParaRPr lang="ru-RU" sz="24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344240"/>
            <a:ext cx="478001" cy="301564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dirty="0" smtClean="0"/>
              <a:t>2</a:t>
            </a:r>
            <a:endParaRPr lang="ru-RU" sz="2000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011178" y="4291415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Перечень профилактических мероприятий, сроки (периодичность) их проведения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69180" y="4291415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Показатели результативности и эффективности программы профилактики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7011179" y="1215221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Цели и задачи реализации программы профилактики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369180" y="1208929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 smtClean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Анализ текущего состояния профилактики, проблемы, на решение которых направлена программа</a:t>
            </a:r>
            <a:endParaRPr lang="ru-RU" sz="20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69" name="Стрелка вправо 68"/>
          <p:cNvSpPr/>
          <p:nvPr/>
        </p:nvSpPr>
        <p:spPr>
          <a:xfrm>
            <a:off x="5309379" y="2077600"/>
            <a:ext cx="131445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Стрелка вправо 69"/>
          <p:cNvSpPr/>
          <p:nvPr/>
        </p:nvSpPr>
        <p:spPr>
          <a:xfrm rot="5400000">
            <a:off x="9086470" y="3699432"/>
            <a:ext cx="83099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Стрелка вправо 71"/>
          <p:cNvSpPr/>
          <p:nvPr/>
        </p:nvSpPr>
        <p:spPr>
          <a:xfrm rot="10800000">
            <a:off x="5305162" y="5492344"/>
            <a:ext cx="131445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трелка вправо 74"/>
          <p:cNvSpPr/>
          <p:nvPr/>
        </p:nvSpPr>
        <p:spPr>
          <a:xfrm rot="16200000">
            <a:off x="2057659" y="3699432"/>
            <a:ext cx="830989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ьная выноска 75"/>
          <p:cNvSpPr/>
          <p:nvPr/>
        </p:nvSpPr>
        <p:spPr>
          <a:xfrm>
            <a:off x="4579401" y="3099052"/>
            <a:ext cx="2774405" cy="1476832"/>
          </a:xfrm>
          <a:prstGeom prst="wedgeEllipseCallout">
            <a:avLst>
              <a:gd name="adj1" fmla="val -8279"/>
              <a:gd name="adj2" fmla="val 17382"/>
            </a:avLst>
          </a:prstGeom>
          <a:gradFill>
            <a:gsLst>
              <a:gs pos="0">
                <a:srgbClr val="0096BB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Разделы программы</a:t>
            </a:r>
            <a:endParaRPr lang="ru-RU" sz="2400" dirty="0">
              <a:latin typeface="Stem Medium"/>
            </a:endParaRPr>
          </a:p>
        </p:txBody>
      </p:sp>
      <p:pic>
        <p:nvPicPr>
          <p:cNvPr id="77" name="Рисунок 42" descr="Рисунок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08889" y="1280969"/>
            <a:ext cx="599794" cy="599793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Полосчатая диаграмма"/>
          <p:cNvSpPr/>
          <p:nvPr/>
        </p:nvSpPr>
        <p:spPr>
          <a:xfrm>
            <a:off x="2299076" y="4398939"/>
            <a:ext cx="496617" cy="495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" y="0"/>
                </a:moveTo>
                <a:cubicBezTo>
                  <a:pt x="87" y="0"/>
                  <a:pt x="0" y="87"/>
                  <a:pt x="0" y="194"/>
                </a:cubicBezTo>
                <a:lnTo>
                  <a:pt x="0" y="21404"/>
                </a:lnTo>
                <a:cubicBezTo>
                  <a:pt x="0" y="21511"/>
                  <a:pt x="87" y="21600"/>
                  <a:pt x="194" y="21600"/>
                </a:cubicBezTo>
                <a:lnTo>
                  <a:pt x="21406" y="21600"/>
                </a:lnTo>
                <a:cubicBezTo>
                  <a:pt x="21513" y="21600"/>
                  <a:pt x="21600" y="21511"/>
                  <a:pt x="21600" y="21404"/>
                </a:cubicBezTo>
                <a:lnTo>
                  <a:pt x="21600" y="20822"/>
                </a:lnTo>
                <a:cubicBezTo>
                  <a:pt x="21600" y="20715"/>
                  <a:pt x="21513" y="20628"/>
                  <a:pt x="21406" y="20628"/>
                </a:cubicBezTo>
                <a:lnTo>
                  <a:pt x="1163" y="20628"/>
                </a:lnTo>
                <a:cubicBezTo>
                  <a:pt x="1056" y="20628"/>
                  <a:pt x="970" y="20539"/>
                  <a:pt x="970" y="20432"/>
                </a:cubicBezTo>
                <a:lnTo>
                  <a:pt x="970" y="194"/>
                </a:lnTo>
                <a:cubicBezTo>
                  <a:pt x="970" y="87"/>
                  <a:pt x="883" y="0"/>
                  <a:pt x="776" y="0"/>
                </a:cubicBezTo>
                <a:lnTo>
                  <a:pt x="194" y="0"/>
                </a:lnTo>
                <a:close/>
                <a:moveTo>
                  <a:pt x="16860" y="3004"/>
                </a:moveTo>
                <a:lnTo>
                  <a:pt x="16860" y="19065"/>
                </a:lnTo>
                <a:lnTo>
                  <a:pt x="19553" y="19065"/>
                </a:lnTo>
                <a:lnTo>
                  <a:pt x="19553" y="3004"/>
                </a:lnTo>
                <a:lnTo>
                  <a:pt x="16860" y="3004"/>
                </a:lnTo>
                <a:close/>
                <a:moveTo>
                  <a:pt x="7272" y="6922"/>
                </a:moveTo>
                <a:lnTo>
                  <a:pt x="7272" y="19065"/>
                </a:lnTo>
                <a:lnTo>
                  <a:pt x="9965" y="19065"/>
                </a:lnTo>
                <a:lnTo>
                  <a:pt x="9965" y="6922"/>
                </a:lnTo>
                <a:lnTo>
                  <a:pt x="7272" y="6922"/>
                </a:lnTo>
                <a:close/>
                <a:moveTo>
                  <a:pt x="12066" y="10127"/>
                </a:moveTo>
                <a:lnTo>
                  <a:pt x="12066" y="19065"/>
                </a:lnTo>
                <a:lnTo>
                  <a:pt x="14759" y="19065"/>
                </a:lnTo>
                <a:lnTo>
                  <a:pt x="14759" y="10127"/>
                </a:lnTo>
                <a:lnTo>
                  <a:pt x="12066" y="10127"/>
                </a:lnTo>
                <a:close/>
                <a:moveTo>
                  <a:pt x="2478" y="15151"/>
                </a:moveTo>
                <a:lnTo>
                  <a:pt x="2478" y="19065"/>
                </a:lnTo>
                <a:lnTo>
                  <a:pt x="5171" y="19065"/>
                </a:lnTo>
                <a:lnTo>
                  <a:pt x="5171" y="15151"/>
                </a:lnTo>
                <a:lnTo>
                  <a:pt x="2478" y="1515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79" name="Group 485"/>
          <p:cNvGrpSpPr/>
          <p:nvPr/>
        </p:nvGrpSpPr>
        <p:grpSpPr>
          <a:xfrm>
            <a:off x="9147385" y="4374277"/>
            <a:ext cx="362275" cy="495301"/>
            <a:chOff x="8062913" y="1233488"/>
            <a:chExt cx="287337" cy="382587"/>
          </a:xfrm>
          <a:solidFill>
            <a:schemeClr val="bg1"/>
          </a:solidFill>
        </p:grpSpPr>
        <p:sp>
          <p:nvSpPr>
            <p:cNvPr id="80" name="Freeform 226"/>
            <p:cNvSpPr>
              <a:spLocks/>
            </p:cNvSpPr>
            <p:nvPr/>
          </p:nvSpPr>
          <p:spPr bwMode="auto">
            <a:xfrm>
              <a:off x="8277225" y="1252538"/>
              <a:ext cx="53975" cy="55562"/>
            </a:xfrm>
            <a:custGeom>
              <a:avLst/>
              <a:gdLst>
                <a:gd name="T0" fmla="*/ 0 w 480"/>
                <a:gd name="T1" fmla="*/ 0 h 490"/>
                <a:gd name="T2" fmla="*/ 480 w 480"/>
                <a:gd name="T3" fmla="*/ 490 h 490"/>
                <a:gd name="T4" fmla="*/ 0 w 480"/>
                <a:gd name="T5" fmla="*/ 490 h 490"/>
                <a:gd name="T6" fmla="*/ 0 w 480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0" h="490">
                  <a:moveTo>
                    <a:pt x="0" y="0"/>
                  </a:moveTo>
                  <a:lnTo>
                    <a:pt x="480" y="490"/>
                  </a:lnTo>
                  <a:lnTo>
                    <a:pt x="0" y="49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27"/>
            <p:cNvSpPr>
              <a:spLocks noEditPoints="1"/>
            </p:cNvSpPr>
            <p:nvPr/>
          </p:nvSpPr>
          <p:spPr bwMode="auto">
            <a:xfrm>
              <a:off x="8062913" y="1233488"/>
              <a:ext cx="287337" cy="382587"/>
            </a:xfrm>
            <a:custGeom>
              <a:avLst/>
              <a:gdLst>
                <a:gd name="T0" fmla="*/ 438 w 2534"/>
                <a:gd name="T1" fmla="*/ 2787 h 3374"/>
                <a:gd name="T2" fmla="*/ 407 w 2534"/>
                <a:gd name="T3" fmla="*/ 2806 h 3374"/>
                <a:gd name="T4" fmla="*/ 389 w 2534"/>
                <a:gd name="T5" fmla="*/ 2836 h 3374"/>
                <a:gd name="T6" fmla="*/ 389 w 2534"/>
                <a:gd name="T7" fmla="*/ 2872 h 3374"/>
                <a:gd name="T8" fmla="*/ 407 w 2534"/>
                <a:gd name="T9" fmla="*/ 2903 h 3374"/>
                <a:gd name="T10" fmla="*/ 438 w 2534"/>
                <a:gd name="T11" fmla="*/ 2921 h 3374"/>
                <a:gd name="T12" fmla="*/ 2046 w 2534"/>
                <a:gd name="T13" fmla="*/ 2924 h 3374"/>
                <a:gd name="T14" fmla="*/ 2080 w 2534"/>
                <a:gd name="T15" fmla="*/ 2914 h 3374"/>
                <a:gd name="T16" fmla="*/ 2106 w 2534"/>
                <a:gd name="T17" fmla="*/ 2889 h 3374"/>
                <a:gd name="T18" fmla="*/ 2116 w 2534"/>
                <a:gd name="T19" fmla="*/ 2855 h 3374"/>
                <a:gd name="T20" fmla="*/ 2106 w 2534"/>
                <a:gd name="T21" fmla="*/ 2820 h 3374"/>
                <a:gd name="T22" fmla="*/ 2080 w 2534"/>
                <a:gd name="T23" fmla="*/ 2794 h 3374"/>
                <a:gd name="T24" fmla="*/ 2047 w 2534"/>
                <a:gd name="T25" fmla="*/ 2785 h 3374"/>
                <a:gd name="T26" fmla="*/ 457 w 2534"/>
                <a:gd name="T27" fmla="*/ 2190 h 3374"/>
                <a:gd name="T28" fmla="*/ 422 w 2534"/>
                <a:gd name="T29" fmla="*/ 2200 h 3374"/>
                <a:gd name="T30" fmla="*/ 396 w 2534"/>
                <a:gd name="T31" fmla="*/ 2226 h 3374"/>
                <a:gd name="T32" fmla="*/ 387 w 2534"/>
                <a:gd name="T33" fmla="*/ 2260 h 3374"/>
                <a:gd name="T34" fmla="*/ 396 w 2534"/>
                <a:gd name="T35" fmla="*/ 2294 h 3374"/>
                <a:gd name="T36" fmla="*/ 422 w 2534"/>
                <a:gd name="T37" fmla="*/ 2320 h 3374"/>
                <a:gd name="T38" fmla="*/ 457 w 2534"/>
                <a:gd name="T39" fmla="*/ 2329 h 3374"/>
                <a:gd name="T40" fmla="*/ 2064 w 2534"/>
                <a:gd name="T41" fmla="*/ 2327 h 3374"/>
                <a:gd name="T42" fmla="*/ 2095 w 2534"/>
                <a:gd name="T43" fmla="*/ 2309 h 3374"/>
                <a:gd name="T44" fmla="*/ 2113 w 2534"/>
                <a:gd name="T45" fmla="*/ 2278 h 3374"/>
                <a:gd name="T46" fmla="*/ 2113 w 2534"/>
                <a:gd name="T47" fmla="*/ 2242 h 3374"/>
                <a:gd name="T48" fmla="*/ 2095 w 2534"/>
                <a:gd name="T49" fmla="*/ 2212 h 3374"/>
                <a:gd name="T50" fmla="*/ 2064 w 2534"/>
                <a:gd name="T51" fmla="*/ 2193 h 3374"/>
                <a:gd name="T52" fmla="*/ 457 w 2534"/>
                <a:gd name="T53" fmla="*/ 2190 h 3374"/>
                <a:gd name="T54" fmla="*/ 438 w 2534"/>
                <a:gd name="T55" fmla="*/ 1599 h 3374"/>
                <a:gd name="T56" fmla="*/ 407 w 2534"/>
                <a:gd name="T57" fmla="*/ 1616 h 3374"/>
                <a:gd name="T58" fmla="*/ 389 w 2534"/>
                <a:gd name="T59" fmla="*/ 1647 h 3374"/>
                <a:gd name="T60" fmla="*/ 389 w 2534"/>
                <a:gd name="T61" fmla="*/ 1684 h 3374"/>
                <a:gd name="T62" fmla="*/ 407 w 2534"/>
                <a:gd name="T63" fmla="*/ 1715 h 3374"/>
                <a:gd name="T64" fmla="*/ 438 w 2534"/>
                <a:gd name="T65" fmla="*/ 1733 h 3374"/>
                <a:gd name="T66" fmla="*/ 2046 w 2534"/>
                <a:gd name="T67" fmla="*/ 1735 h 3374"/>
                <a:gd name="T68" fmla="*/ 2080 w 2534"/>
                <a:gd name="T69" fmla="*/ 1726 h 3374"/>
                <a:gd name="T70" fmla="*/ 2106 w 2534"/>
                <a:gd name="T71" fmla="*/ 1701 h 3374"/>
                <a:gd name="T72" fmla="*/ 2116 w 2534"/>
                <a:gd name="T73" fmla="*/ 1666 h 3374"/>
                <a:gd name="T74" fmla="*/ 2106 w 2534"/>
                <a:gd name="T75" fmla="*/ 1631 h 3374"/>
                <a:gd name="T76" fmla="*/ 2080 w 2534"/>
                <a:gd name="T77" fmla="*/ 1606 h 3374"/>
                <a:gd name="T78" fmla="*/ 2047 w 2534"/>
                <a:gd name="T79" fmla="*/ 1596 h 3374"/>
                <a:gd name="T80" fmla="*/ 0 w 2534"/>
                <a:gd name="T81" fmla="*/ 0 h 3374"/>
                <a:gd name="T82" fmla="*/ 1749 w 2534"/>
                <a:gd name="T83" fmla="*/ 731 h 3374"/>
                <a:gd name="T84" fmla="*/ 1758 w 2534"/>
                <a:gd name="T85" fmla="*/ 766 h 3374"/>
                <a:gd name="T86" fmla="*/ 1784 w 2534"/>
                <a:gd name="T87" fmla="*/ 791 h 3374"/>
                <a:gd name="T88" fmla="*/ 1818 w 2534"/>
                <a:gd name="T89" fmla="*/ 801 h 3374"/>
                <a:gd name="T90" fmla="*/ 2534 w 2534"/>
                <a:gd name="T91" fmla="*/ 3374 h 3374"/>
                <a:gd name="T92" fmla="*/ 0 w 2534"/>
                <a:gd name="T93" fmla="*/ 0 h 3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34" h="3374">
                  <a:moveTo>
                    <a:pt x="457" y="2785"/>
                  </a:moveTo>
                  <a:lnTo>
                    <a:pt x="438" y="2787"/>
                  </a:lnTo>
                  <a:lnTo>
                    <a:pt x="422" y="2794"/>
                  </a:lnTo>
                  <a:lnTo>
                    <a:pt x="407" y="2806"/>
                  </a:lnTo>
                  <a:lnTo>
                    <a:pt x="396" y="2820"/>
                  </a:lnTo>
                  <a:lnTo>
                    <a:pt x="389" y="2836"/>
                  </a:lnTo>
                  <a:lnTo>
                    <a:pt x="387" y="2855"/>
                  </a:lnTo>
                  <a:lnTo>
                    <a:pt x="389" y="2872"/>
                  </a:lnTo>
                  <a:lnTo>
                    <a:pt x="396" y="2888"/>
                  </a:lnTo>
                  <a:lnTo>
                    <a:pt x="407" y="2903"/>
                  </a:lnTo>
                  <a:lnTo>
                    <a:pt x="422" y="2914"/>
                  </a:lnTo>
                  <a:lnTo>
                    <a:pt x="438" y="2921"/>
                  </a:lnTo>
                  <a:lnTo>
                    <a:pt x="457" y="2924"/>
                  </a:lnTo>
                  <a:lnTo>
                    <a:pt x="2046" y="2924"/>
                  </a:lnTo>
                  <a:lnTo>
                    <a:pt x="2064" y="2921"/>
                  </a:lnTo>
                  <a:lnTo>
                    <a:pt x="2080" y="2914"/>
                  </a:lnTo>
                  <a:lnTo>
                    <a:pt x="2095" y="2903"/>
                  </a:lnTo>
                  <a:lnTo>
                    <a:pt x="2106" y="2889"/>
                  </a:lnTo>
                  <a:lnTo>
                    <a:pt x="2113" y="2872"/>
                  </a:lnTo>
                  <a:lnTo>
                    <a:pt x="2116" y="2855"/>
                  </a:lnTo>
                  <a:lnTo>
                    <a:pt x="2113" y="2836"/>
                  </a:lnTo>
                  <a:lnTo>
                    <a:pt x="2106" y="2820"/>
                  </a:lnTo>
                  <a:lnTo>
                    <a:pt x="2095" y="2806"/>
                  </a:lnTo>
                  <a:lnTo>
                    <a:pt x="2080" y="2794"/>
                  </a:lnTo>
                  <a:lnTo>
                    <a:pt x="2064" y="2787"/>
                  </a:lnTo>
                  <a:lnTo>
                    <a:pt x="2047" y="2785"/>
                  </a:lnTo>
                  <a:lnTo>
                    <a:pt x="457" y="2785"/>
                  </a:lnTo>
                  <a:close/>
                  <a:moveTo>
                    <a:pt x="457" y="2190"/>
                  </a:moveTo>
                  <a:lnTo>
                    <a:pt x="438" y="2193"/>
                  </a:lnTo>
                  <a:lnTo>
                    <a:pt x="422" y="2200"/>
                  </a:lnTo>
                  <a:lnTo>
                    <a:pt x="407" y="2212"/>
                  </a:lnTo>
                  <a:lnTo>
                    <a:pt x="396" y="2226"/>
                  </a:lnTo>
                  <a:lnTo>
                    <a:pt x="389" y="2242"/>
                  </a:lnTo>
                  <a:lnTo>
                    <a:pt x="387" y="2260"/>
                  </a:lnTo>
                  <a:lnTo>
                    <a:pt x="389" y="2278"/>
                  </a:lnTo>
                  <a:lnTo>
                    <a:pt x="396" y="2294"/>
                  </a:lnTo>
                  <a:lnTo>
                    <a:pt x="407" y="2309"/>
                  </a:lnTo>
                  <a:lnTo>
                    <a:pt x="422" y="2320"/>
                  </a:lnTo>
                  <a:lnTo>
                    <a:pt x="438" y="2327"/>
                  </a:lnTo>
                  <a:lnTo>
                    <a:pt x="457" y="2329"/>
                  </a:lnTo>
                  <a:lnTo>
                    <a:pt x="2046" y="2329"/>
                  </a:lnTo>
                  <a:lnTo>
                    <a:pt x="2064" y="2327"/>
                  </a:lnTo>
                  <a:lnTo>
                    <a:pt x="2080" y="2320"/>
                  </a:lnTo>
                  <a:lnTo>
                    <a:pt x="2095" y="2309"/>
                  </a:lnTo>
                  <a:lnTo>
                    <a:pt x="2106" y="2294"/>
                  </a:lnTo>
                  <a:lnTo>
                    <a:pt x="2113" y="2278"/>
                  </a:lnTo>
                  <a:lnTo>
                    <a:pt x="2116" y="2260"/>
                  </a:lnTo>
                  <a:lnTo>
                    <a:pt x="2113" y="2242"/>
                  </a:lnTo>
                  <a:lnTo>
                    <a:pt x="2106" y="2226"/>
                  </a:lnTo>
                  <a:lnTo>
                    <a:pt x="2095" y="2212"/>
                  </a:lnTo>
                  <a:lnTo>
                    <a:pt x="2080" y="2200"/>
                  </a:lnTo>
                  <a:lnTo>
                    <a:pt x="2064" y="2193"/>
                  </a:lnTo>
                  <a:lnTo>
                    <a:pt x="2047" y="2190"/>
                  </a:lnTo>
                  <a:lnTo>
                    <a:pt x="457" y="2190"/>
                  </a:lnTo>
                  <a:close/>
                  <a:moveTo>
                    <a:pt x="457" y="1596"/>
                  </a:moveTo>
                  <a:lnTo>
                    <a:pt x="438" y="1599"/>
                  </a:lnTo>
                  <a:lnTo>
                    <a:pt x="422" y="1606"/>
                  </a:lnTo>
                  <a:lnTo>
                    <a:pt x="407" y="1616"/>
                  </a:lnTo>
                  <a:lnTo>
                    <a:pt x="396" y="1631"/>
                  </a:lnTo>
                  <a:lnTo>
                    <a:pt x="389" y="1647"/>
                  </a:lnTo>
                  <a:lnTo>
                    <a:pt x="387" y="1666"/>
                  </a:lnTo>
                  <a:lnTo>
                    <a:pt x="389" y="1684"/>
                  </a:lnTo>
                  <a:lnTo>
                    <a:pt x="396" y="1700"/>
                  </a:lnTo>
                  <a:lnTo>
                    <a:pt x="407" y="1715"/>
                  </a:lnTo>
                  <a:lnTo>
                    <a:pt x="422" y="1726"/>
                  </a:lnTo>
                  <a:lnTo>
                    <a:pt x="438" y="1733"/>
                  </a:lnTo>
                  <a:lnTo>
                    <a:pt x="457" y="1735"/>
                  </a:lnTo>
                  <a:lnTo>
                    <a:pt x="2046" y="1735"/>
                  </a:lnTo>
                  <a:lnTo>
                    <a:pt x="2064" y="1733"/>
                  </a:lnTo>
                  <a:lnTo>
                    <a:pt x="2080" y="1726"/>
                  </a:lnTo>
                  <a:lnTo>
                    <a:pt x="2095" y="1716"/>
                  </a:lnTo>
                  <a:lnTo>
                    <a:pt x="2106" y="1701"/>
                  </a:lnTo>
                  <a:lnTo>
                    <a:pt x="2113" y="1685"/>
                  </a:lnTo>
                  <a:lnTo>
                    <a:pt x="2116" y="1666"/>
                  </a:lnTo>
                  <a:lnTo>
                    <a:pt x="2113" y="1647"/>
                  </a:lnTo>
                  <a:lnTo>
                    <a:pt x="2106" y="1631"/>
                  </a:lnTo>
                  <a:lnTo>
                    <a:pt x="2095" y="1616"/>
                  </a:lnTo>
                  <a:lnTo>
                    <a:pt x="2080" y="1606"/>
                  </a:lnTo>
                  <a:lnTo>
                    <a:pt x="2064" y="1599"/>
                  </a:lnTo>
                  <a:lnTo>
                    <a:pt x="2047" y="1596"/>
                  </a:lnTo>
                  <a:lnTo>
                    <a:pt x="457" y="1596"/>
                  </a:lnTo>
                  <a:close/>
                  <a:moveTo>
                    <a:pt x="0" y="0"/>
                  </a:moveTo>
                  <a:lnTo>
                    <a:pt x="1749" y="0"/>
                  </a:lnTo>
                  <a:lnTo>
                    <a:pt x="1749" y="731"/>
                  </a:lnTo>
                  <a:lnTo>
                    <a:pt x="1751" y="749"/>
                  </a:lnTo>
                  <a:lnTo>
                    <a:pt x="1758" y="766"/>
                  </a:lnTo>
                  <a:lnTo>
                    <a:pt x="1769" y="780"/>
                  </a:lnTo>
                  <a:lnTo>
                    <a:pt x="1784" y="791"/>
                  </a:lnTo>
                  <a:lnTo>
                    <a:pt x="1800" y="799"/>
                  </a:lnTo>
                  <a:lnTo>
                    <a:pt x="1818" y="801"/>
                  </a:lnTo>
                  <a:lnTo>
                    <a:pt x="2531" y="801"/>
                  </a:lnTo>
                  <a:lnTo>
                    <a:pt x="2534" y="3374"/>
                  </a:lnTo>
                  <a:lnTo>
                    <a:pt x="0" y="33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2347153" y="1258215"/>
            <a:ext cx="448540" cy="461441"/>
            <a:chOff x="2595952" y="1579362"/>
            <a:chExt cx="448540" cy="461441"/>
          </a:xfrm>
        </p:grpSpPr>
        <p:pic>
          <p:nvPicPr>
            <p:cNvPr id="83" name="Рисунок 16" descr="Рисунок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95952" y="1592263"/>
              <a:ext cx="448540" cy="448540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84" name="Прямоугольник 83"/>
            <p:cNvSpPr/>
            <p:nvPr/>
          </p:nvSpPr>
          <p:spPr>
            <a:xfrm>
              <a:off x="2652740" y="1579362"/>
              <a:ext cx="2616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  <a:endParaRPr lang="ru-RU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6270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71026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800" spc="-1" dirty="0" smtClean="0">
                <a:latin typeface="Helvetica Neue"/>
              </a:rPr>
              <a:t>Подготовка программы профилактики</a:t>
            </a:r>
            <a:endParaRPr lang="ru-RU" sz="28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268826"/>
            <a:ext cx="478001" cy="376978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dirty="0"/>
              <a:t>3</a:t>
            </a:r>
            <a:endParaRPr sz="2000" dirty="0"/>
          </a:p>
        </p:txBody>
      </p:sp>
      <p:sp>
        <p:nvSpPr>
          <p:cNvPr id="26" name="Блок-схема: узел 25"/>
          <p:cNvSpPr/>
          <p:nvPr/>
        </p:nvSpPr>
        <p:spPr>
          <a:xfrm>
            <a:off x="802257" y="1421217"/>
            <a:ext cx="1531685" cy="864000"/>
          </a:xfrm>
          <a:prstGeom prst="flowChartConnector">
            <a:avLst/>
          </a:prstGeom>
          <a:gradFill flip="none" rotWithShape="1">
            <a:gsLst>
              <a:gs pos="0">
                <a:srgbClr val="007DC7"/>
              </a:gs>
              <a:gs pos="100000">
                <a:srgbClr val="00A6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dirty="0" smtClean="0">
                <a:latin typeface="Stem Med" panose="020B0603020203020204" pitchFamily="34" charset="-52"/>
                <a:cs typeface="Arial" panose="020B0604020202020204" pitchFamily="34" charset="0"/>
              </a:rPr>
              <a:t>До </a:t>
            </a:r>
          </a:p>
          <a:p>
            <a:pPr algn="ctr"/>
            <a:r>
              <a:rPr lang="ru-RU" sz="1450" b="1" dirty="0" smtClean="0">
                <a:latin typeface="Stem Med" panose="020B0603020203020204" pitchFamily="34" charset="-52"/>
                <a:cs typeface="Arial" panose="020B0604020202020204" pitchFamily="34" charset="0"/>
              </a:rPr>
              <a:t>1 октября </a:t>
            </a:r>
            <a:endParaRPr lang="ru-RU" sz="1450" b="1" dirty="0"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461110" y="1480534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7DC7"/>
              </a:gs>
              <a:gs pos="100000">
                <a:srgbClr val="00A6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Размещение на официальном сайте КНО проекта программы для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общественного обсуждения</a:t>
            </a:r>
            <a:endParaRPr lang="ru-RU" sz="16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8" name="Блок-схема: узел 27"/>
          <p:cNvSpPr/>
          <p:nvPr/>
        </p:nvSpPr>
        <p:spPr>
          <a:xfrm>
            <a:off x="802257" y="2370036"/>
            <a:ext cx="1531685" cy="864000"/>
          </a:xfrm>
          <a:prstGeom prst="flowChartConnector">
            <a:avLst/>
          </a:prstGeom>
          <a:gradFill>
            <a:gsLst>
              <a:gs pos="0">
                <a:srgbClr val="00A5BE"/>
              </a:gs>
              <a:gs pos="100000">
                <a:srgbClr val="00B7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С 1 октября</a:t>
            </a:r>
          </a:p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по 1 ноября</a:t>
            </a:r>
            <a:endParaRPr lang="ru-RU" sz="145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461110" y="2425798"/>
            <a:ext cx="8246516" cy="752476"/>
          </a:xfrm>
          <a:prstGeom prst="roundRect">
            <a:avLst/>
          </a:prstGeom>
          <a:gradFill>
            <a:gsLst>
              <a:gs pos="0">
                <a:srgbClr val="00A5BE"/>
              </a:gs>
              <a:gs pos="100000">
                <a:srgbClr val="00B7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Проходят общественные обсуждения.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В обязательно порядке должна быть представлена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возможность направления предложений на электронную почту КНО</a:t>
            </a:r>
            <a:endParaRPr lang="ru-RU" sz="16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0" name="Блок-схема: узел 29"/>
          <p:cNvSpPr/>
          <p:nvPr/>
        </p:nvSpPr>
        <p:spPr>
          <a:xfrm>
            <a:off x="802257" y="3311324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B7D6"/>
              </a:gs>
              <a:gs pos="100000">
                <a:srgbClr val="00C0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С 1 ноября</a:t>
            </a:r>
          </a:p>
          <a:p>
            <a:pPr algn="ctr"/>
            <a:r>
              <a:rPr lang="ru-RU" sz="1450" b="1" dirty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</a:t>
            </a:r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 </a:t>
            </a:r>
            <a:b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</a:br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1 декабря</a:t>
            </a:r>
            <a:endParaRPr lang="ru-RU" sz="145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461110" y="3367086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B7D6"/>
              </a:gs>
              <a:gs pos="100000">
                <a:srgbClr val="00C0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Рассмотрение КНО предложений, поданных в период общественных обсуждений.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По каждому предложению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формируется мотивированное заключение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2" name="Блок-схема: узел 31"/>
          <p:cNvSpPr/>
          <p:nvPr/>
        </p:nvSpPr>
        <p:spPr>
          <a:xfrm>
            <a:off x="802257" y="4252612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CDCA"/>
              </a:gs>
              <a:gs pos="100000">
                <a:srgbClr val="00B1A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До</a:t>
            </a:r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10 декабря</a:t>
            </a:r>
            <a:endParaRPr lang="ru-RU" sz="14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461110" y="4308374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CDCA"/>
              </a:gs>
              <a:gs pos="100000">
                <a:srgbClr val="00B1A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Опубликование КНО 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результатов общественного обсуждения на официальном сайте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4" name="Блок-схема: узел 33"/>
          <p:cNvSpPr/>
          <p:nvPr/>
        </p:nvSpPr>
        <p:spPr>
          <a:xfrm>
            <a:off x="802258" y="5193900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B1AC"/>
              </a:gs>
              <a:gs pos="100000">
                <a:srgbClr val="00A29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До</a:t>
            </a:r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20 декабря</a:t>
            </a:r>
            <a:endParaRPr lang="ru-RU" sz="14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461110" y="5249662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B1AC"/>
              </a:gs>
              <a:gs pos="100000">
                <a:srgbClr val="00A29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Утверждение программы профилактики уполномоченным лицом КНО.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Опубликование в течение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5 дней со дня утверждения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на официальном сайте КНО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82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09448" y="197027"/>
            <a:ext cx="10578974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69731B"/>
                </a:solidFill>
              </a:rPr>
              <a:t>МЕТОДИЧЕСКАЯ ПОДДЕРЖКА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32778" y="1367868"/>
            <a:ext cx="5071414" cy="2453605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4000" y="1367868"/>
            <a:ext cx="5594177" cy="5056974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000" b="1" u="sng" dirty="0">
                <a:effectLst/>
                <a:ea typeface="Calibri"/>
                <a:cs typeface="Times New Roman"/>
              </a:rPr>
              <a:t>Совещания – семинары</a:t>
            </a:r>
          </a:p>
          <a:p>
            <a:endParaRPr lang="ru-RU" sz="2000" b="1" dirty="0">
              <a:effectLst/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01.04.2021</a:t>
            </a:r>
            <a:r>
              <a:rPr lang="ru-RU" dirty="0">
                <a:ea typeface="Calibri"/>
                <a:cs typeface="Times New Roman"/>
              </a:rPr>
              <a:t> Департамент экономики АТО</a:t>
            </a:r>
          </a:p>
          <a:p>
            <a:endParaRPr lang="ru-RU" dirty="0"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26.05.2021</a:t>
            </a:r>
            <a:r>
              <a:rPr lang="ru-RU" dirty="0">
                <a:ea typeface="Calibri"/>
                <a:cs typeface="Times New Roman"/>
              </a:rPr>
              <a:t> Совет муниципальных 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образований ТО совместно с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прокуратурой ТО</a:t>
            </a:r>
          </a:p>
          <a:p>
            <a:endParaRPr lang="ru-RU" dirty="0">
              <a:ea typeface="Calibri"/>
              <a:cs typeface="Times New Roman"/>
            </a:endParaRPr>
          </a:p>
          <a:p>
            <a:endParaRPr lang="ru-RU" dirty="0">
              <a:ea typeface="Calibri"/>
              <a:cs typeface="Times New Roman"/>
            </a:endParaRPr>
          </a:p>
          <a:p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-   10.06.2021</a:t>
            </a:r>
            <a:r>
              <a:rPr lang="ru-RU" dirty="0">
                <a:ea typeface="Calibri"/>
                <a:cs typeface="Times New Roman"/>
              </a:rPr>
              <a:t>  ВКС Союз российских городов</a:t>
            </a:r>
          </a:p>
          <a:p>
            <a:r>
              <a:rPr lang="ru-RU" u="sng" dirty="0"/>
              <a:t> </a:t>
            </a:r>
          </a:p>
          <a:p>
            <a:pPr marL="285750" indent="-285750">
              <a:buFontTx/>
              <a:buChar char="-"/>
            </a:pPr>
            <a:endParaRPr lang="ru-RU" dirty="0">
              <a:solidFill>
                <a:srgbClr val="69731B"/>
              </a:solidFill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14.07.2021</a:t>
            </a:r>
            <a:r>
              <a:rPr lang="ru-RU" dirty="0">
                <a:ea typeface="Calibri"/>
                <a:cs typeface="Times New Roman"/>
              </a:rPr>
              <a:t> Прокуратура ТО совместно с 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Департаментом экономики</a:t>
            </a:r>
          </a:p>
          <a:p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1" name="Рисунок 20" descr="Remote work">
            <a:extLst>
              <a:ext uri="{FF2B5EF4-FFF2-40B4-BE49-F238E27FC236}">
                <a16:creationId xmlns:a16="http://schemas.microsoft.com/office/drawing/2014/main" xmlns="" id="{0CFBD175-1125-4B56-837D-EF05AC78C8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894187" y="269095"/>
            <a:ext cx="904863" cy="90486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98180" y="3945709"/>
            <a:ext cx="24945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u="sng" dirty="0">
                <a:solidFill>
                  <a:srgbClr val="000000"/>
                </a:solidFill>
                <a:hlinkClick r:id="rId6"/>
              </a:rPr>
              <a:t> https://youtu.be/s8RgPrcRils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75050" y="4710462"/>
            <a:ext cx="3048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u="sng" dirty="0">
                <a:solidFill>
                  <a:srgbClr val="000000"/>
                </a:solidFill>
                <a:hlinkClick r:id="rId7"/>
              </a:rPr>
              <a:t>https://www.youtube.com/watch?v=OR6Xfh7p-xU</a:t>
            </a:r>
            <a:endParaRPr lang="ru-RU" sz="1400" u="sng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12068" y="1564482"/>
            <a:ext cx="25412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u="sng" dirty="0">
                <a:ea typeface="Calibri"/>
                <a:cs typeface="Times New Roman"/>
              </a:rPr>
              <a:t>Telegram</a:t>
            </a:r>
            <a:r>
              <a:rPr lang="ru-RU" sz="2000" b="1" u="sng" dirty="0">
                <a:ea typeface="Calibri"/>
                <a:cs typeface="Times New Roman"/>
              </a:rPr>
              <a:t> – каналы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75050" y="5901622"/>
            <a:ext cx="3048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u="sng" dirty="0">
                <a:solidFill>
                  <a:srgbClr val="000000"/>
                </a:solidFill>
                <a:hlinkClick r:id="rId8"/>
              </a:rPr>
              <a:t>https://cloud.mail.ru/public/VJDi/48FMFsgiT</a:t>
            </a:r>
            <a:endParaRPr lang="ru-RU" sz="1400" u="sng" dirty="0">
              <a:solidFill>
                <a:srgbClr val="000000"/>
              </a:solidFill>
            </a:endParaRPr>
          </a:p>
        </p:txBody>
      </p:sp>
      <p:pic>
        <p:nvPicPr>
          <p:cNvPr id="23" name="Рисунок 22" descr="Отзыв клиента">
            <a:extLst>
              <a:ext uri="{FF2B5EF4-FFF2-40B4-BE49-F238E27FC236}">
                <a16:creationId xmlns:a16="http://schemas.microsoft.com/office/drawing/2014/main" xmlns="" id="{05F56B81-23AF-4176-B65B-6F88D6155E2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11779" y="1596845"/>
            <a:ext cx="654778" cy="654778"/>
          </a:xfrm>
          <a:prstGeom prst="rect">
            <a:avLst/>
          </a:prstGeom>
        </p:spPr>
      </p:pic>
      <p:sp>
        <p:nvSpPr>
          <p:cNvPr id="7" name="AutoShape 2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69" t="14491" r="6250" b="47149"/>
          <a:stretch/>
        </p:blipFill>
        <p:spPr bwMode="auto">
          <a:xfrm>
            <a:off x="7114444" y="3200444"/>
            <a:ext cx="550634" cy="54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7828864" y="2364359"/>
            <a:ext cx="345955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500" dirty="0">
              <a:solidFill>
                <a:srgbClr val="000000"/>
              </a:solidFill>
            </a:endParaRPr>
          </a:p>
          <a:p>
            <a:pPr lvl="0"/>
            <a:r>
              <a:rPr lang="ru-RU" sz="2000" dirty="0">
                <a:solidFill>
                  <a:srgbClr val="000000"/>
                </a:solidFill>
              </a:rPr>
              <a:t>Муниципальный контроль</a:t>
            </a:r>
          </a:p>
        </p:txBody>
      </p:sp>
      <p:sp>
        <p:nvSpPr>
          <p:cNvPr id="25" name="AutoShape 7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912068" y="3339063"/>
            <a:ext cx="18405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>
                <a:solidFill>
                  <a:srgbClr val="000000"/>
                </a:solidFill>
              </a:rPr>
              <a:t>КНД Регионы 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90" t="12070" r="6351" b="50229"/>
          <a:stretch/>
        </p:blipFill>
        <p:spPr bwMode="auto">
          <a:xfrm>
            <a:off x="7117661" y="2463635"/>
            <a:ext cx="547417" cy="52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6532776" y="3954904"/>
            <a:ext cx="5071416" cy="1000655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539023" y="4055121"/>
            <a:ext cx="4844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ea typeface="Calibri"/>
                <a:cs typeface="Times New Roman"/>
              </a:rPr>
              <a:t>                   </a:t>
            </a:r>
            <a:r>
              <a:rPr lang="ru-RU" sz="2000" b="1" u="sng" dirty="0">
                <a:ea typeface="Calibri"/>
                <a:cs typeface="Times New Roman"/>
              </a:rPr>
              <a:t> Чек – лист </a:t>
            </a:r>
          </a:p>
          <a:p>
            <a:pPr algn="ctr"/>
            <a:r>
              <a:rPr lang="ru-RU" sz="2000" b="1" dirty="0">
                <a:ea typeface="Calibri"/>
                <a:cs typeface="Times New Roman"/>
              </a:rPr>
              <a:t>                 </a:t>
            </a:r>
            <a:r>
              <a:rPr lang="ru-RU" sz="2000" dirty="0">
                <a:solidFill>
                  <a:srgbClr val="000000"/>
                </a:solidFill>
              </a:rPr>
              <a:t>по разработке Положений</a:t>
            </a:r>
          </a:p>
        </p:txBody>
      </p:sp>
      <p:pic>
        <p:nvPicPr>
          <p:cNvPr id="34" name="Рисунок 33" descr="Контрольный список">
            <a:extLst>
              <a:ext uri="{FF2B5EF4-FFF2-40B4-BE49-F238E27FC236}">
                <a16:creationId xmlns:a16="http://schemas.microsoft.com/office/drawing/2014/main" xmlns="" id="{C911B507-B68B-4800-A61C-4F48EEEABCF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063980" y="4127842"/>
            <a:ext cx="654778" cy="654778"/>
          </a:xfrm>
          <a:prstGeom prst="rect">
            <a:avLst/>
          </a:prstGeom>
        </p:spPr>
      </p:pic>
      <p:sp>
        <p:nvSpPr>
          <p:cNvPr id="35" name="Скругленный прямоугольник 34"/>
          <p:cNvSpPr/>
          <p:nvPr/>
        </p:nvSpPr>
        <p:spPr>
          <a:xfrm>
            <a:off x="6539023" y="5146064"/>
            <a:ext cx="5071416" cy="1278778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" t="10026" r="85259" b="84633"/>
          <a:stretch/>
        </p:blipFill>
        <p:spPr bwMode="auto">
          <a:xfrm>
            <a:off x="6945613" y="5572482"/>
            <a:ext cx="2638128" cy="658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7942175" y="5155882"/>
            <a:ext cx="3232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ea typeface="Calibri"/>
                <a:cs typeface="Times New Roman"/>
              </a:rPr>
              <a:t>Информационная система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6253" y="5960067"/>
            <a:ext cx="2087494" cy="46477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«</a:t>
            </a:r>
            <a:r>
              <a:rPr lang="en-US" sz="1600" b="1" dirty="0">
                <a:solidFill>
                  <a:schemeClr val="bg1"/>
                </a:solidFill>
              </a:rPr>
              <a:t>Monitoring</a:t>
            </a:r>
            <a:r>
              <a:rPr lang="ru-RU" sz="1600" b="1" dirty="0">
                <a:solidFill>
                  <a:schemeClr val="bg1"/>
                </a:solidFill>
              </a:rPr>
              <a:t>»</a:t>
            </a:r>
          </a:p>
        </p:txBody>
      </p:sp>
      <p:pic>
        <p:nvPicPr>
          <p:cNvPr id="38" name="Рисунок 37" descr="Отправить">
            <a:extLst>
              <a:ext uri="{FF2B5EF4-FFF2-40B4-BE49-F238E27FC236}">
                <a16:creationId xmlns:a16="http://schemas.microsoft.com/office/drawing/2014/main" xmlns="" id="{C930072E-809C-44C4-8095-7FF6AFC8D09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7003620" y="1489905"/>
            <a:ext cx="707571" cy="70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6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27209" y="1512379"/>
            <a:ext cx="12192001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765325" y="4941168"/>
            <a:ext cx="1099530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14" y="37671"/>
            <a:ext cx="1107948" cy="989271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65474" y="64178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69731B"/>
                </a:solidFill>
              </a:rPr>
              <a:t>ДЕПАРТАМЕНТ ЭКОНОМИКИ</a:t>
            </a:r>
          </a:p>
          <a:p>
            <a:pPr algn="ctr"/>
            <a:r>
              <a:rPr lang="ru-RU" b="1" dirty="0">
                <a:solidFill>
                  <a:srgbClr val="69731B"/>
                </a:solidFill>
              </a:rPr>
              <a:t>Администрация Томской области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85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начальника Департамента экономики</a:t>
            </a: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.09.2021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824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10655</TotalTime>
  <Words>588</Words>
  <Application>Microsoft Office PowerPoint</Application>
  <PresentationFormat>Произвольный</PresentationFormat>
  <Paragraphs>160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Томская область</cp:lastModifiedBy>
  <cp:revision>438</cp:revision>
  <cp:lastPrinted>2021-08-26T04:31:57Z</cp:lastPrinted>
  <dcterms:created xsi:type="dcterms:W3CDTF">2020-05-09T12:46:18Z</dcterms:created>
  <dcterms:modified xsi:type="dcterms:W3CDTF">2021-09-16T05:48:52Z</dcterms:modified>
</cp:coreProperties>
</file>