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4" r:id="rId1"/>
  </p:sldMasterIdLst>
  <p:notesMasterIdLst>
    <p:notesMasterId r:id="rId24"/>
  </p:notesMasterIdLst>
  <p:handoutMasterIdLst>
    <p:handoutMasterId r:id="rId25"/>
  </p:handoutMasterIdLst>
  <p:sldIdLst>
    <p:sldId id="332" r:id="rId2"/>
    <p:sldId id="335" r:id="rId3"/>
    <p:sldId id="357" r:id="rId4"/>
    <p:sldId id="359" r:id="rId5"/>
    <p:sldId id="361" r:id="rId6"/>
    <p:sldId id="364" r:id="rId7"/>
    <p:sldId id="341" r:id="rId8"/>
    <p:sldId id="342" r:id="rId9"/>
    <p:sldId id="345" r:id="rId10"/>
    <p:sldId id="344" r:id="rId11"/>
    <p:sldId id="362" r:id="rId12"/>
    <p:sldId id="333" r:id="rId13"/>
    <p:sldId id="347" r:id="rId14"/>
    <p:sldId id="348" r:id="rId15"/>
    <p:sldId id="349" r:id="rId16"/>
    <p:sldId id="350" r:id="rId17"/>
    <p:sldId id="351" r:id="rId18"/>
    <p:sldId id="352" r:id="rId19"/>
    <p:sldId id="334" r:id="rId20"/>
    <p:sldId id="353" r:id="rId21"/>
    <p:sldId id="358" r:id="rId22"/>
    <p:sldId id="356" r:id="rId23"/>
  </p:sldIdLst>
  <p:sldSz cx="12192000" cy="6858000"/>
  <p:notesSz cx="9872663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D3D5"/>
    <a:srgbClr val="00B3AF"/>
    <a:srgbClr val="00A5C2"/>
    <a:srgbClr val="F0F3F4"/>
    <a:srgbClr val="F1F4F5"/>
    <a:srgbClr val="F0F0F0"/>
    <a:srgbClr val="BEEAFE"/>
    <a:srgbClr val="A5E2FD"/>
    <a:srgbClr val="00BEDE"/>
    <a:srgbClr val="00A4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59" autoAdjust="0"/>
    <p:restoredTop sz="94660"/>
  </p:normalViewPr>
  <p:slideViewPr>
    <p:cSldViewPr snapToGrid="0">
      <p:cViewPr>
        <p:scale>
          <a:sx n="63" d="100"/>
          <a:sy n="63" d="100"/>
        </p:scale>
        <p:origin x="605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1891" y="8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C5B5CCB-D54D-429D-AB68-E044E1A394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47D7467-4F46-4248-9875-1433FF96AE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591128" y="0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47934A-89CF-4CD7-AD08-67E670791EBE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6D534B5-A9C6-4C58-97E9-ADC7D3C9A5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644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44F352-98EC-4680-BBEC-4453D56BC59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591128" y="6456644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B1D01-6AEE-4FF4-86FD-61C51CA6FB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20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2225" y="1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71763" y="511175"/>
            <a:ext cx="4529137" cy="25479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65" tIns="45533" rIns="91065" bIns="455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267" y="3228896"/>
            <a:ext cx="7898130" cy="3058954"/>
          </a:xfrm>
          <a:prstGeom prst="rect">
            <a:avLst/>
          </a:prstGeom>
        </p:spPr>
        <p:txBody>
          <a:bodyPr vert="horz" lIns="91065" tIns="45533" rIns="91065" bIns="4553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2225" y="6456612"/>
            <a:ext cx="4278154" cy="339884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8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47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553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71763" y="511175"/>
            <a:ext cx="4529137" cy="25479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22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3180" y="1287541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0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600" b="0" strike="noStrike" spc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92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hyperlink" Target="https://t.me/munkontrol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cloud.mail.ru/public/VJDi/48FMFsgiT" TargetMode="External"/><Relationship Id="rId13" Type="http://schemas.openxmlformats.org/officeDocument/2006/relationships/image" Target="../media/image30.png"/><Relationship Id="rId3" Type="http://schemas.openxmlformats.org/officeDocument/2006/relationships/image" Target="../media/image1.emf"/><Relationship Id="rId7" Type="http://schemas.openxmlformats.org/officeDocument/2006/relationships/hyperlink" Target="https://www.youtube.com/watch?v=OR6Xfh7p-xU" TargetMode="External"/><Relationship Id="rId12" Type="http://schemas.openxmlformats.org/officeDocument/2006/relationships/image" Target="../media/image29.png"/><Relationship Id="rId17" Type="http://schemas.openxmlformats.org/officeDocument/2006/relationships/image" Target="../media/image34.sv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youtu.be/s8RgPrcRils" TargetMode="External"/><Relationship Id="rId11" Type="http://schemas.openxmlformats.org/officeDocument/2006/relationships/image" Target="../media/image28.png"/><Relationship Id="rId5" Type="http://schemas.openxmlformats.org/officeDocument/2006/relationships/image" Target="../media/image25.svg"/><Relationship Id="rId15" Type="http://schemas.openxmlformats.org/officeDocument/2006/relationships/image" Target="../media/image32.png"/><Relationship Id="rId10" Type="http://schemas.openxmlformats.org/officeDocument/2006/relationships/image" Target="../media/image27.svg"/><Relationship Id="rId4" Type="http://schemas.openxmlformats.org/officeDocument/2006/relationships/image" Target="../media/image24.png"/><Relationship Id="rId9" Type="http://schemas.openxmlformats.org/officeDocument/2006/relationships/image" Target="../media/image26.png"/><Relationship Id="rId14" Type="http://schemas.openxmlformats.org/officeDocument/2006/relationships/image" Target="../media/image31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188076" y="2337581"/>
            <a:ext cx="1219200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ВОПРОСЫ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ВНЕДРЕНИЯ ЗАКОНА О КОНТРОЛЕ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611951" y="5005536"/>
            <a:ext cx="10995304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229284" y="5372530"/>
            <a:ext cx="57606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endParaRPr lang="ru-R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.2021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4771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171523"/>
            <a:ext cx="1272601" cy="113628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27941" y="322454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КОНТРОЛЬНО-НАДЗОРНАЯ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3652911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1" y="-14068"/>
            <a:ext cx="320274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228425" y="1378800"/>
            <a:ext cx="27021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совещания у статс-секретаря – заместителя Министра экономического развития РФ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13.08.2021 № 84 - АХ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06238" y="1879869"/>
            <a:ext cx="7171673" cy="2693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нормативных правовых актов по реализации Закона о контроле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49924" y="651433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Изображение 32">
            <a:extLst>
              <a:ext uri="{FF2B5EF4-FFF2-40B4-BE49-F238E27FC236}">
                <a16:creationId xmlns:a16="http://schemas.microsoft.com/office/drawing/2014/main" id="{B31089AF-4F5F-4370-B91C-FE23C50E58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349" y="3743628"/>
            <a:ext cx="636300" cy="568143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FBC3D3A-48E7-4224-AC8D-9AE569A9DFA7}"/>
              </a:ext>
            </a:extLst>
          </p:cNvPr>
          <p:cNvSpPr/>
          <p:nvPr/>
        </p:nvSpPr>
        <p:spPr>
          <a:xfrm>
            <a:off x="228425" y="4527679"/>
            <a:ext cx="27021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Распоряжение Губернатора </a:t>
            </a:r>
          </a:p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09.04.2021 № 77-р</a:t>
            </a:r>
          </a:p>
        </p:txBody>
      </p:sp>
    </p:spTree>
    <p:extLst>
      <p:ext uri="{BB962C8B-B14F-4D97-AF65-F5344CB8AC3E}">
        <p14:creationId xmlns:p14="http://schemas.microsoft.com/office/powerpoint/2010/main" val="3842643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982">
            <a:extLst>
              <a:ext uri="{FF2B5EF4-FFF2-40B4-BE49-F238E27FC236}">
                <a16:creationId xmlns:a16="http://schemas.microsoft.com/office/drawing/2014/main" id="{214BAE92-2F45-41DE-BAE0-57CBBB86586D}"/>
              </a:ext>
            </a:extLst>
          </p:cNvPr>
          <p:cNvSpPr/>
          <p:nvPr/>
        </p:nvSpPr>
        <p:spPr>
          <a:xfrm>
            <a:off x="6664944" y="2409447"/>
            <a:ext cx="1935009" cy="355549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01.01.2022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8" name="Shape 982">
            <a:extLst>
              <a:ext uri="{FF2B5EF4-FFF2-40B4-BE49-F238E27FC236}">
                <a16:creationId xmlns:a16="http://schemas.microsoft.com/office/drawing/2014/main" id="{214BAE92-2F45-41DE-BAE0-57CBBB86586D}"/>
              </a:ext>
            </a:extLst>
          </p:cNvPr>
          <p:cNvSpPr/>
          <p:nvPr/>
        </p:nvSpPr>
        <p:spPr>
          <a:xfrm>
            <a:off x="6677234" y="5385462"/>
            <a:ext cx="1935009" cy="369363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01.10.2021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4" name="Shape 982">
            <a:extLst>
              <a:ext uri="{FF2B5EF4-FFF2-40B4-BE49-F238E27FC236}">
                <a16:creationId xmlns:a16="http://schemas.microsoft.com/office/drawing/2014/main" id="{214BAE92-2F45-41DE-BAE0-57CBBB86586D}"/>
              </a:ext>
            </a:extLst>
          </p:cNvPr>
          <p:cNvSpPr/>
          <p:nvPr/>
        </p:nvSpPr>
        <p:spPr>
          <a:xfrm>
            <a:off x="6677234" y="4683251"/>
            <a:ext cx="1935009" cy="339132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01.02.2022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Shape 982">
            <a:extLst>
              <a:ext uri="{FF2B5EF4-FFF2-40B4-BE49-F238E27FC236}">
                <a16:creationId xmlns:a16="http://schemas.microsoft.com/office/drawing/2014/main" id="{214BAE92-2F45-41DE-BAE0-57CBBB86586D}"/>
              </a:ext>
            </a:extLst>
          </p:cNvPr>
          <p:cNvSpPr/>
          <p:nvPr/>
        </p:nvSpPr>
        <p:spPr>
          <a:xfrm>
            <a:off x="6677235" y="3870329"/>
            <a:ext cx="1935009" cy="357832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20.12.2021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6" name="Shape 982">
            <a:extLst>
              <a:ext uri="{FF2B5EF4-FFF2-40B4-BE49-F238E27FC236}">
                <a16:creationId xmlns:a16="http://schemas.microsoft.com/office/drawing/2014/main" id="{214BAE92-2F45-41DE-BAE0-57CBBB86586D}"/>
              </a:ext>
            </a:extLst>
          </p:cNvPr>
          <p:cNvSpPr/>
          <p:nvPr/>
        </p:nvSpPr>
        <p:spPr>
          <a:xfrm>
            <a:off x="6677235" y="3114173"/>
            <a:ext cx="1935009" cy="369362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01.01.2022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0" name="Shape 982">
            <a:extLst>
              <a:ext uri="{FF2B5EF4-FFF2-40B4-BE49-F238E27FC236}">
                <a16:creationId xmlns:a16="http://schemas.microsoft.com/office/drawing/2014/main" id="{214BAE92-2F45-41DE-BAE0-57CBBB86586D}"/>
              </a:ext>
            </a:extLst>
          </p:cNvPr>
          <p:cNvSpPr/>
          <p:nvPr/>
        </p:nvSpPr>
        <p:spPr>
          <a:xfrm>
            <a:off x="6677235" y="1746121"/>
            <a:ext cx="1935009" cy="355549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01.02.2022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FFB95854-2A34-4E31-8E32-CE8AF48DDD49}"/>
              </a:ext>
            </a:extLst>
          </p:cNvPr>
          <p:cNvSpPr/>
          <p:nvPr/>
        </p:nvSpPr>
        <p:spPr>
          <a:xfrm>
            <a:off x="8833175" y="1774980"/>
            <a:ext cx="2702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Представительный орган МО</a:t>
            </a: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554BD645-6EC0-4F35-9C7D-E2E5B3BC69CE}"/>
              </a:ext>
            </a:extLst>
          </p:cNvPr>
          <p:cNvCxnSpPr/>
          <p:nvPr/>
        </p:nvCxnSpPr>
        <p:spPr>
          <a:xfrm>
            <a:off x="8391314" y="2101670"/>
            <a:ext cx="3020291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Shape 982">
            <a:extLst>
              <a:ext uri="{FF2B5EF4-FFF2-40B4-BE49-F238E27FC236}">
                <a16:creationId xmlns:a16="http://schemas.microsoft.com/office/drawing/2014/main" id="{4B4642DB-A97D-4FD2-AE58-7B614D406D27}"/>
              </a:ext>
            </a:extLst>
          </p:cNvPr>
          <p:cNvSpPr/>
          <p:nvPr/>
        </p:nvSpPr>
        <p:spPr>
          <a:xfrm>
            <a:off x="6677236" y="859685"/>
            <a:ext cx="1935014" cy="363835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01.02.2022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2" name="Shape 982">
            <a:extLst>
              <a:ext uri="{FF2B5EF4-FFF2-40B4-BE49-F238E27FC236}">
                <a16:creationId xmlns:a16="http://schemas.microsoft.com/office/drawing/2014/main" id="{D77D6D0F-E4B7-4917-A507-3767B02F443B}"/>
              </a:ext>
            </a:extLst>
          </p:cNvPr>
          <p:cNvSpPr/>
          <p:nvPr/>
        </p:nvSpPr>
        <p:spPr>
          <a:xfrm>
            <a:off x="6677236" y="198513"/>
            <a:ext cx="1935009" cy="381643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2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До 31.09.2021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158863" y="37830"/>
            <a:ext cx="1" cy="682017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Shape 982">
            <a:extLst>
              <a:ext uri="{FF2B5EF4-FFF2-40B4-BE49-F238E27FC236}">
                <a16:creationId xmlns:a16="http://schemas.microsoft.com/office/drawing/2014/main" id="{A134457B-596F-4D7E-9375-39F2CD95D22F}"/>
              </a:ext>
            </a:extLst>
          </p:cNvPr>
          <p:cNvSpPr/>
          <p:nvPr/>
        </p:nvSpPr>
        <p:spPr>
          <a:xfrm>
            <a:off x="416806" y="201527"/>
            <a:ext cx="6398884" cy="474026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Положений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 видах муниципального контроля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1" name="Shape 982">
            <a:extLst>
              <a:ext uri="{FF2B5EF4-FFF2-40B4-BE49-F238E27FC236}">
                <a16:creationId xmlns:a16="http://schemas.microsoft.com/office/drawing/2014/main" id="{D264A723-B7CC-4E78-867B-22E89AB8F072}"/>
              </a:ext>
            </a:extLst>
          </p:cNvPr>
          <p:cNvSpPr/>
          <p:nvPr/>
        </p:nvSpPr>
        <p:spPr>
          <a:xfrm>
            <a:off x="416805" y="866445"/>
            <a:ext cx="6398885" cy="687366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ключевых показателей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их целевых значений, а также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индикативных показателей</a:t>
            </a:r>
            <a:endParaRPr sz="1200" b="1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71BBA23B-E27A-425E-B273-62243FDC5866}"/>
              </a:ext>
            </a:extLst>
          </p:cNvPr>
          <p:cNvCxnSpPr/>
          <p:nvPr/>
        </p:nvCxnSpPr>
        <p:spPr>
          <a:xfrm>
            <a:off x="8424372" y="579276"/>
            <a:ext cx="3020291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5C8142D-8852-43C3-843C-500700FD3FAE}"/>
              </a:ext>
            </a:extLst>
          </p:cNvPr>
          <p:cNvSpPr/>
          <p:nvPr/>
        </p:nvSpPr>
        <p:spPr>
          <a:xfrm>
            <a:off x="8800118" y="321584"/>
            <a:ext cx="2702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Представительный орган МО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33DADBC-6596-4FB9-922A-FB563D4EF402}"/>
              </a:ext>
            </a:extLst>
          </p:cNvPr>
          <p:cNvSpPr/>
          <p:nvPr/>
        </p:nvSpPr>
        <p:spPr>
          <a:xfrm>
            <a:off x="8800118" y="934695"/>
            <a:ext cx="2702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Представительный орган МО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E36A5E1E-9D65-4290-A96E-C53A5B6F8B09}"/>
              </a:ext>
            </a:extLst>
          </p:cNvPr>
          <p:cNvCxnSpPr/>
          <p:nvPr/>
        </p:nvCxnSpPr>
        <p:spPr>
          <a:xfrm>
            <a:off x="8481974" y="1223520"/>
            <a:ext cx="3020291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9" name="Shape 982">
            <a:extLst>
              <a:ext uri="{FF2B5EF4-FFF2-40B4-BE49-F238E27FC236}">
                <a16:creationId xmlns:a16="http://schemas.microsoft.com/office/drawing/2014/main" id="{AA0B6399-F3BB-452E-A79F-ADCA96BCB5BB}"/>
              </a:ext>
            </a:extLst>
          </p:cNvPr>
          <p:cNvSpPr/>
          <p:nvPr/>
        </p:nvSpPr>
        <p:spPr>
          <a:xfrm>
            <a:off x="416805" y="1728687"/>
            <a:ext cx="6398885" cy="50943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перечня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индикаторов риска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*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4BBDDB2-7CC9-4057-B9A8-ACEADE9344FD}"/>
              </a:ext>
            </a:extLst>
          </p:cNvPr>
          <p:cNvSpPr/>
          <p:nvPr/>
        </p:nvSpPr>
        <p:spPr>
          <a:xfrm>
            <a:off x="277402" y="6348695"/>
            <a:ext cx="83225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Исключение – в Положении: система оценки и управления рисками не применяется</a:t>
            </a:r>
          </a:p>
        </p:txBody>
      </p:sp>
      <p:sp>
        <p:nvSpPr>
          <p:cNvPr id="24" name="Shape 982">
            <a:extLst>
              <a:ext uri="{FF2B5EF4-FFF2-40B4-BE49-F238E27FC236}">
                <a16:creationId xmlns:a16="http://schemas.microsoft.com/office/drawing/2014/main" id="{30574D57-0EAC-4D62-815F-56903CAAD42F}"/>
              </a:ext>
            </a:extLst>
          </p:cNvPr>
          <p:cNvSpPr/>
          <p:nvPr/>
        </p:nvSpPr>
        <p:spPr>
          <a:xfrm>
            <a:off x="416806" y="2412382"/>
            <a:ext cx="6398884" cy="53878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Признание утратившими силу административных регламентов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5" name="Shape 982">
            <a:extLst>
              <a:ext uri="{FF2B5EF4-FFF2-40B4-BE49-F238E27FC236}">
                <a16:creationId xmlns:a16="http://schemas.microsoft.com/office/drawing/2014/main" id="{30574D57-0EAC-4D62-815F-56903CAAD42F}"/>
              </a:ext>
            </a:extLst>
          </p:cNvPr>
          <p:cNvSpPr/>
          <p:nvPr/>
        </p:nvSpPr>
        <p:spPr>
          <a:xfrm>
            <a:off x="416806" y="3115072"/>
            <a:ext cx="6427091" cy="53878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 документов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используемых КНО </a:t>
            </a:r>
          </a:p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(при необходимости)</a:t>
            </a:r>
            <a:endParaRPr sz="1200" b="1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554BD645-6EC0-4F35-9C7D-E2E5B3BC69CE}"/>
              </a:ext>
            </a:extLst>
          </p:cNvPr>
          <p:cNvCxnSpPr>
            <a:cxnSpLocks/>
          </p:cNvCxnSpPr>
          <p:nvPr/>
        </p:nvCxnSpPr>
        <p:spPr>
          <a:xfrm>
            <a:off x="8481974" y="3483535"/>
            <a:ext cx="346483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FFB95854-2A34-4E31-8E32-CE8AF48DDD49}"/>
              </a:ext>
            </a:extLst>
          </p:cNvPr>
          <p:cNvSpPr/>
          <p:nvPr/>
        </p:nvSpPr>
        <p:spPr>
          <a:xfrm>
            <a:off x="8770198" y="3172937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sp>
        <p:nvSpPr>
          <p:cNvPr id="29" name="Shape 982">
            <a:extLst>
              <a:ext uri="{FF2B5EF4-FFF2-40B4-BE49-F238E27FC236}">
                <a16:creationId xmlns:a16="http://schemas.microsoft.com/office/drawing/2014/main" id="{30574D57-0EAC-4D62-815F-56903CAAD42F}"/>
              </a:ext>
            </a:extLst>
          </p:cNvPr>
          <p:cNvSpPr/>
          <p:nvPr/>
        </p:nvSpPr>
        <p:spPr>
          <a:xfrm>
            <a:off x="416806" y="3870330"/>
            <a:ext cx="6398884" cy="53878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 профилактики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рисков причинения вреда (ущерба) охраняемым законом ценностям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554BD645-6EC0-4F35-9C7D-E2E5B3BC69CE}"/>
              </a:ext>
            </a:extLst>
          </p:cNvPr>
          <p:cNvCxnSpPr/>
          <p:nvPr/>
        </p:nvCxnSpPr>
        <p:spPr>
          <a:xfrm>
            <a:off x="8391314" y="4228161"/>
            <a:ext cx="3645707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FFB95854-2A34-4E31-8E32-CE8AF48DDD49}"/>
              </a:ext>
            </a:extLst>
          </p:cNvPr>
          <p:cNvSpPr/>
          <p:nvPr/>
        </p:nvSpPr>
        <p:spPr>
          <a:xfrm>
            <a:off x="8770198" y="3923080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sp>
        <p:nvSpPr>
          <p:cNvPr id="33" name="Shape 982">
            <a:extLst>
              <a:ext uri="{FF2B5EF4-FFF2-40B4-BE49-F238E27FC236}">
                <a16:creationId xmlns:a16="http://schemas.microsoft.com/office/drawing/2014/main" id="{30574D57-0EAC-4D62-815F-56903CAAD42F}"/>
              </a:ext>
            </a:extLst>
          </p:cNvPr>
          <p:cNvSpPr/>
          <p:nvPr/>
        </p:nvSpPr>
        <p:spPr>
          <a:xfrm>
            <a:off x="416806" y="4685257"/>
            <a:ext cx="6412988" cy="42328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проверочных листов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FFB95854-2A34-4E31-8E32-CE8AF48DDD49}"/>
              </a:ext>
            </a:extLst>
          </p:cNvPr>
          <p:cNvSpPr/>
          <p:nvPr/>
        </p:nvSpPr>
        <p:spPr>
          <a:xfrm>
            <a:off x="8800118" y="4691992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554BD645-6EC0-4F35-9C7D-E2E5B3BC69CE}"/>
              </a:ext>
            </a:extLst>
          </p:cNvPr>
          <p:cNvCxnSpPr>
            <a:cxnSpLocks/>
          </p:cNvCxnSpPr>
          <p:nvPr/>
        </p:nvCxnSpPr>
        <p:spPr>
          <a:xfrm>
            <a:off x="8481974" y="5022383"/>
            <a:ext cx="352512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7" name="Shape 982">
            <a:extLst>
              <a:ext uri="{FF2B5EF4-FFF2-40B4-BE49-F238E27FC236}">
                <a16:creationId xmlns:a16="http://schemas.microsoft.com/office/drawing/2014/main" id="{30574D57-0EAC-4D62-815F-56903CAAD42F}"/>
              </a:ext>
            </a:extLst>
          </p:cNvPr>
          <p:cNvSpPr/>
          <p:nvPr/>
        </p:nvSpPr>
        <p:spPr>
          <a:xfrm>
            <a:off x="402702" y="5358957"/>
            <a:ext cx="6412988" cy="56940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Представление на согласование в органы прокуратуры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плана проведения плановых контрольных мероприятий на 2022г.</a:t>
            </a:r>
            <a:endParaRPr sz="1200" b="1" i="0" u="none" strike="noStrike" cap="none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FFB95854-2A34-4E31-8E32-CE8AF48DDD49}"/>
              </a:ext>
            </a:extLst>
          </p:cNvPr>
          <p:cNvSpPr/>
          <p:nvPr/>
        </p:nvSpPr>
        <p:spPr>
          <a:xfrm>
            <a:off x="8770198" y="5435408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554BD645-6EC0-4F35-9C7D-E2E5B3BC69CE}"/>
              </a:ext>
            </a:extLst>
          </p:cNvPr>
          <p:cNvCxnSpPr/>
          <p:nvPr/>
        </p:nvCxnSpPr>
        <p:spPr>
          <a:xfrm>
            <a:off x="8391314" y="5754825"/>
            <a:ext cx="3645707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>
            <a:extLst>
              <a:ext uri="{FF2B5EF4-FFF2-40B4-BE49-F238E27FC236}">
                <a16:creationId xmlns:a16="http://schemas.microsoft.com/office/drawing/2014/main" id="{554BD645-6EC0-4F35-9C7D-E2E5B3BC69CE}"/>
              </a:ext>
            </a:extLst>
          </p:cNvPr>
          <p:cNvCxnSpPr/>
          <p:nvPr/>
        </p:nvCxnSpPr>
        <p:spPr>
          <a:xfrm>
            <a:off x="8421684" y="2764996"/>
            <a:ext cx="352512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FFB95854-2A34-4E31-8E32-CE8AF48DDD49}"/>
              </a:ext>
            </a:extLst>
          </p:cNvPr>
          <p:cNvSpPr/>
          <p:nvPr/>
        </p:nvSpPr>
        <p:spPr>
          <a:xfrm>
            <a:off x="8770198" y="2422794"/>
            <a:ext cx="32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Контрольно-надзорный орган (КНО)</a:t>
            </a:r>
          </a:p>
        </p:txBody>
      </p:sp>
    </p:spTree>
    <p:extLst>
      <p:ext uri="{BB962C8B-B14F-4D97-AF65-F5344CB8AC3E}">
        <p14:creationId xmlns:p14="http://schemas.microsoft.com/office/powerpoint/2010/main" val="1904508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Скругленный прямоугольник 34"/>
          <p:cNvSpPr/>
          <p:nvPr/>
        </p:nvSpPr>
        <p:spPr>
          <a:xfrm>
            <a:off x="6986421" y="5801499"/>
            <a:ext cx="5110985" cy="705364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685514" y="1426417"/>
            <a:ext cx="4098568" cy="895613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3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09448" y="197027"/>
            <a:ext cx="10578974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77D82"/>
                </a:solidFill>
              </a:rPr>
              <a:t>ПОЛОЖЕНИЕ О ВИДЕ КОНТРОЛЯ</a:t>
            </a:r>
          </a:p>
        </p:txBody>
      </p:sp>
      <p:sp>
        <p:nvSpPr>
          <p:cNvPr id="7" name="AutoShape 2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" name="AutoShape 7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7295427" y="5880166"/>
            <a:ext cx="42616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ea typeface="Calibri"/>
                <a:cs typeface="Times New Roman"/>
              </a:rPr>
              <a:t>Информационная </a:t>
            </a:r>
          </a:p>
          <a:p>
            <a:r>
              <a:rPr lang="ru-RU" b="1" dirty="0">
                <a:ea typeface="Calibri"/>
                <a:cs typeface="Times New Roman"/>
              </a:rPr>
              <a:t>система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742431" y="6045633"/>
            <a:ext cx="1822416" cy="315399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«</a:t>
            </a:r>
            <a:r>
              <a:rPr lang="en-US" sz="1600" b="1" dirty="0">
                <a:solidFill>
                  <a:schemeClr val="bg1"/>
                </a:solidFill>
              </a:rPr>
              <a:t>Monitoring</a:t>
            </a:r>
            <a:r>
              <a:rPr lang="ru-RU" sz="1600" b="1" dirty="0">
                <a:solidFill>
                  <a:schemeClr val="bg1"/>
                </a:solidFill>
              </a:rPr>
              <a:t>»</a:t>
            </a:r>
          </a:p>
        </p:txBody>
      </p:sp>
      <p:pic>
        <p:nvPicPr>
          <p:cNvPr id="29" name="Рисунок 28" descr="Документ">
            <a:extLst>
              <a:ext uri="{FF2B5EF4-FFF2-40B4-BE49-F238E27FC236}">
                <a16:creationId xmlns:a16="http://schemas.microsoft.com/office/drawing/2014/main" id="{8B23C7E5-F49E-4C76-B552-2DAD803306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654170" y="209650"/>
            <a:ext cx="964307" cy="964307"/>
          </a:xfrm>
          <a:prstGeom prst="rect">
            <a:avLst/>
          </a:prstGeom>
        </p:spPr>
      </p:pic>
      <p:sp>
        <p:nvSpPr>
          <p:cNvPr id="30" name="Скругленный прямоугольник 29"/>
          <p:cNvSpPr/>
          <p:nvPr/>
        </p:nvSpPr>
        <p:spPr>
          <a:xfrm>
            <a:off x="1056757" y="1367513"/>
            <a:ext cx="3894084" cy="895613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3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4106" y="1615264"/>
            <a:ext cx="25617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/>
              <a:t>Разработка проекта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379500" y="2079914"/>
            <a:ext cx="2360951" cy="57882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  <a:effectLst/>
                <a:ea typeface="Calibri"/>
                <a:cs typeface="Times New Roman"/>
              </a:rPr>
              <a:t>Чек-лист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90486" y="1674169"/>
            <a:ext cx="726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/>
              <a:t>ОРВ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9128659" y="2127212"/>
            <a:ext cx="2680182" cy="113061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C00000"/>
                </a:solidFill>
                <a:effectLst/>
                <a:ea typeface="Calibri"/>
                <a:cs typeface="Times New Roman"/>
              </a:rPr>
              <a:t>Сайт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C00000"/>
                </a:solidFill>
                <a:effectLst/>
                <a:ea typeface="Calibri"/>
                <a:cs typeface="Times New Roman"/>
              </a:rPr>
              <a:t>Уполномоченный по защите прав предпринимателей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056757" y="3471481"/>
            <a:ext cx="3894084" cy="895613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3"/>
            </a:endParaRPr>
          </a:p>
          <a:p>
            <a:r>
              <a:rPr lang="ru-RU" sz="2000" dirty="0"/>
              <a:t>Согласование с прокуратурой</a:t>
            </a:r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685514" y="3471482"/>
            <a:ext cx="4098568" cy="895613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3"/>
            </a:endParaRPr>
          </a:p>
          <a:p>
            <a:pPr algn="ctr"/>
            <a:r>
              <a:rPr lang="ru-RU" sz="2000" dirty="0"/>
              <a:t>Утверждение на заседании Представительного органа МО</a:t>
            </a:r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12" name="Правая фигурная скобка 11"/>
          <p:cNvSpPr/>
          <p:nvPr/>
        </p:nvSpPr>
        <p:spPr>
          <a:xfrm rot="5400000">
            <a:off x="5728841" y="-792786"/>
            <a:ext cx="1126006" cy="10909741"/>
          </a:xfrm>
          <a:prstGeom prst="righ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оле 6"/>
          <p:cNvSpPr txBox="1"/>
          <p:nvPr/>
        </p:nvSpPr>
        <p:spPr>
          <a:xfrm>
            <a:off x="5500868" y="5162218"/>
            <a:ext cx="2369291" cy="465455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  <a:effectLst/>
                <a:ea typeface="Calibri"/>
                <a:cs typeface="Times New Roman"/>
              </a:rPr>
              <a:t>2 месяца</a:t>
            </a:r>
            <a:endParaRPr lang="ru-RU" sz="2000" dirty="0">
              <a:solidFill>
                <a:schemeClr val="accent4">
                  <a:lumMod val="50000"/>
                </a:schemeClr>
              </a:solidFill>
              <a:effectLst/>
              <a:ea typeface="Calibri"/>
              <a:cs typeface="Times New Roman"/>
            </a:endParaRPr>
          </a:p>
        </p:txBody>
      </p:sp>
      <p:pic>
        <p:nvPicPr>
          <p:cNvPr id="4100" name="Picture 4" descr="https://pbs.twimg.com/media/D2G3IesXQAA_U0Z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41600" y1="39600" x2="41600" y2="39600"/>
                        <a14:foregroundMark x1="61200" y1="63800" x2="61200" y2="63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468" y="4988394"/>
            <a:ext cx="921432" cy="81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Стрелка вправо 43"/>
          <p:cNvSpPr/>
          <p:nvPr/>
        </p:nvSpPr>
        <p:spPr>
          <a:xfrm>
            <a:off x="1056756" y="6154657"/>
            <a:ext cx="5628757" cy="206375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056757" y="5590752"/>
            <a:ext cx="3503218" cy="578828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effectLst/>
                <a:ea typeface="Calibri"/>
                <a:cs typeface="Times New Roman"/>
              </a:rPr>
              <a:t>до 1 октября 2021 года</a:t>
            </a:r>
          </a:p>
        </p:txBody>
      </p:sp>
    </p:spTree>
    <p:extLst>
      <p:ext uri="{BB962C8B-B14F-4D97-AF65-F5344CB8AC3E}">
        <p14:creationId xmlns:p14="http://schemas.microsoft.com/office/powerpoint/2010/main" val="31437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-1" y="-14068"/>
            <a:ext cx="320274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114212" y="1471976"/>
            <a:ext cx="297431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совещания у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статс-секретаря – заместителя Министра экономического развития РФ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13.08.2021 № 84 - АХ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49924" y="651433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Изображение 32">
            <a:extLst>
              <a:ext uri="{FF2B5EF4-FFF2-40B4-BE49-F238E27FC236}">
                <a16:creationId xmlns:a16="http://schemas.microsoft.com/office/drawing/2014/main" id="{B31089AF-4F5F-4370-B91C-FE23C50E58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349" y="3743628"/>
            <a:ext cx="636300" cy="568143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FBC3D3A-48E7-4224-AC8D-9AE569A9DFA7}"/>
              </a:ext>
            </a:extLst>
          </p:cNvPr>
          <p:cNvSpPr/>
          <p:nvPr/>
        </p:nvSpPr>
        <p:spPr>
          <a:xfrm>
            <a:off x="228425" y="4527679"/>
            <a:ext cx="27021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Распоряжение Губернатора </a:t>
            </a:r>
          </a:p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buClr>
                <a:srgbClr val="000000"/>
              </a:buClr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от 09.04.2021 № 77-р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33" t="10303" r="32127" b="4216"/>
          <a:stretch/>
        </p:blipFill>
        <p:spPr bwMode="auto">
          <a:xfrm>
            <a:off x="4756939" y="15239"/>
            <a:ext cx="5057621" cy="6842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0647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C524997-ECCA-48FD-BFDB-A7D905E79E47}"/>
              </a:ext>
            </a:extLst>
          </p:cNvPr>
          <p:cNvSpPr/>
          <p:nvPr/>
        </p:nvSpPr>
        <p:spPr>
          <a:xfrm>
            <a:off x="-1" y="-14068"/>
            <a:ext cx="12192001" cy="1452724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Этап подготовки Положений о видах муниципального контроля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30472" y="1069324"/>
            <a:ext cx="371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 состоянию на 20.08.2021</a:t>
            </a:r>
          </a:p>
        </p:txBody>
      </p:sp>
      <p:pic>
        <p:nvPicPr>
          <p:cNvPr id="1028" name="Picture 4" descr="https://img.flaticon.com/icons/png/512/173/173008.png?size=1200x630f&amp;pad=10,10,10,10&amp;ext=png&amp;bg=FFFFFFFF">
            <a:extLst>
              <a:ext uri="{FF2B5EF4-FFF2-40B4-BE49-F238E27FC236}">
                <a16:creationId xmlns:a16="http://schemas.microsoft.com/office/drawing/2014/main" id="{D7459987-C477-4B90-B745-1347FB977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1905" l="10000" r="90000">
                        <a14:foregroundMark x1="38583" y1="22857" x2="38583" y2="22857"/>
                        <a14:foregroundMark x1="34750" y1="10159" x2="34750" y2="10159"/>
                        <a14:foregroundMark x1="61250" y1="21270" x2="61250" y2="21270"/>
                        <a14:foregroundMark x1="66250" y1="11746" x2="66250" y2="11746"/>
                        <a14:foregroundMark x1="51250" y1="91905" x2="51250" y2="919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54" y="2076531"/>
            <a:ext cx="1445784" cy="759037"/>
          </a:xfrm>
          <a:prstGeom prst="rect">
            <a:avLst/>
          </a:prstGeom>
          <a:noFill/>
          <a:effectLst>
            <a:glow rad="127000">
              <a:schemeClr val="bg1"/>
            </a:glow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g2.freepng.ru/20180702/beo/kisspng-computer-icons-sport-clip-art-5b3a6347ab00e4.6895594215305531597004.jpg">
            <a:extLst>
              <a:ext uri="{FF2B5EF4-FFF2-40B4-BE49-F238E27FC236}">
                <a16:creationId xmlns:a16="http://schemas.microsoft.com/office/drawing/2014/main" id="{0AE72573-8D1D-4BAF-A19A-D85639320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62" b="96154" l="10000" r="90000">
                        <a14:foregroundMark x1="49556" y1="46731" x2="49556" y2="46731"/>
                        <a14:foregroundMark x1="50667" y1="53462" x2="50667" y2="53462"/>
                        <a14:foregroundMark x1="54667" y1="49423" x2="54889" y2="48654"/>
                        <a14:foregroundMark x1="57000" y1="44231" x2="57000" y2="44231"/>
                        <a14:foregroundMark x1="38000" y1="18846" x2="38000" y2="18846"/>
                        <a14:foregroundMark x1="37889" y1="30000" x2="37889" y2="30000"/>
                        <a14:foregroundMark x1="59222" y1="41346" x2="59222" y2="41346"/>
                        <a14:foregroundMark x1="62778" y1="3462" x2="62778" y2="3462"/>
                        <a14:foregroundMark x1="49556" y1="83654" x2="49556" y2="83654"/>
                        <a14:foregroundMark x1="59222" y1="96154" x2="59222" y2="9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15" y="2094877"/>
            <a:ext cx="1445784" cy="83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F1F00F-75E9-4101-8157-D756972A06E4}"/>
              </a:ext>
            </a:extLst>
          </p:cNvPr>
          <p:cNvSpPr txBox="1"/>
          <p:nvPr/>
        </p:nvSpPr>
        <p:spPr>
          <a:xfrm>
            <a:off x="1832364" y="2076531"/>
            <a:ext cx="2596896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Колпашевский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Чаинский район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A1E859-B823-4BCD-917F-5705A561E7B2}"/>
              </a:ext>
            </a:extLst>
          </p:cNvPr>
          <p:cNvSpPr txBox="1"/>
          <p:nvPr/>
        </p:nvSpPr>
        <p:spPr>
          <a:xfrm>
            <a:off x="8229096" y="2076531"/>
            <a:ext cx="31049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Молчановский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Парабельский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Каргасокский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Томский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Шегарский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Бакчарский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Верхнекетский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Зырянский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Кожевниковский район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C00000"/>
                </a:solidFill>
              </a:rPr>
              <a:t>Томск</a:t>
            </a:r>
          </a:p>
          <a:p>
            <a:endParaRPr lang="ru-RU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CC31EB99-552D-492A-8C0C-A5EC74F6346F}"/>
              </a:ext>
            </a:extLst>
          </p:cNvPr>
          <p:cNvCxnSpPr>
            <a:cxnSpLocks/>
          </p:cNvCxnSpPr>
          <p:nvPr/>
        </p:nvCxnSpPr>
        <p:spPr>
          <a:xfrm>
            <a:off x="5864352" y="2094877"/>
            <a:ext cx="0" cy="3757283"/>
          </a:xfrm>
          <a:prstGeom prst="line">
            <a:avLst/>
          </a:prstGeom>
          <a:ln>
            <a:solidFill>
              <a:srgbClr val="ABD3D5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4886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-14068"/>
            <a:ext cx="320274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36472" y="2297747"/>
            <a:ext cx="2702150" cy="2973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Постановление Правительства РФ от 25.06.2021 № 990 </a:t>
            </a:r>
          </a:p>
          <a:p>
            <a:pPr algn="ctr">
              <a:lnSpc>
                <a:spcPct val="90000"/>
              </a:lnSpc>
            </a:pP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anose="020B0604020202020204" pitchFamily="34" charset="0"/>
              </a:rPr>
              <a:t>«Об утверждении Правил разработки и утверждения контрольными (надзорными) органами программы профилактики рисков причинения вреда (ущерба) охраняемым законом ценностям»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06237" y="2312347"/>
            <a:ext cx="7171673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рисков причинения вреда (ущерба) охраняемым законом ценностям</a:t>
            </a:r>
            <a:r>
              <a:rPr lang="ru-RU" alt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57971" y="1412885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833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07964" y="192877"/>
            <a:ext cx="11437034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рисков причинения вреда (ущерба) охраняемым законом ценностям</a:t>
            </a:r>
            <a:r>
              <a:rPr lang="ru-RU" alt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982"/>
          <p:cNvSpPr/>
          <p:nvPr/>
        </p:nvSpPr>
        <p:spPr>
          <a:xfrm>
            <a:off x="295422" y="1870492"/>
            <a:ext cx="2050857" cy="89863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Проект программы профилактики на </a:t>
            </a:r>
            <a:r>
              <a:rPr lang="ru-RU" sz="14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2022 год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" name="Shape 982"/>
          <p:cNvSpPr/>
          <p:nvPr/>
        </p:nvSpPr>
        <p:spPr>
          <a:xfrm>
            <a:off x="6354364" y="1888969"/>
            <a:ext cx="1706425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Общественное обсуждение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2346279" y="2258612"/>
            <a:ext cx="984911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hape 982"/>
          <p:cNvSpPr/>
          <p:nvPr/>
        </p:nvSpPr>
        <p:spPr>
          <a:xfrm>
            <a:off x="3331190" y="1870492"/>
            <a:ext cx="185978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Размещение на официальном сайте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5190979" y="2283797"/>
            <a:ext cx="1125960" cy="236433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 1 3"/>
          <p:cNvSpPr/>
          <p:nvPr/>
        </p:nvSpPr>
        <p:spPr>
          <a:xfrm>
            <a:off x="4419646" y="3136945"/>
            <a:ext cx="130617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C00000"/>
                </a:solidFill>
              </a:rPr>
              <a:t>до 1 октября 2021 года</a:t>
            </a:r>
          </a:p>
        </p:txBody>
      </p:sp>
      <p:sp>
        <p:nvSpPr>
          <p:cNvPr id="16" name="Выноска 1 15"/>
          <p:cNvSpPr/>
          <p:nvPr/>
        </p:nvSpPr>
        <p:spPr>
          <a:xfrm>
            <a:off x="7407700" y="3136945"/>
            <a:ext cx="130617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с 1 октября по 1 ноября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2021 года</a:t>
            </a:r>
          </a:p>
        </p:txBody>
      </p:sp>
      <p:sp>
        <p:nvSpPr>
          <p:cNvPr id="17" name="Shape 982"/>
          <p:cNvSpPr/>
          <p:nvPr/>
        </p:nvSpPr>
        <p:spPr>
          <a:xfrm>
            <a:off x="9034239" y="1888969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Общественный совет при контрольном (надзорном) органе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8060789" y="2277088"/>
            <a:ext cx="943458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1" y="1359235"/>
            <a:ext cx="12191999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Левая фигурная скобка 22"/>
          <p:cNvSpPr/>
          <p:nvPr/>
        </p:nvSpPr>
        <p:spPr>
          <a:xfrm rot="16200000">
            <a:off x="5494686" y="-1602149"/>
            <a:ext cx="1038512" cy="11211953"/>
          </a:xfrm>
          <a:prstGeom prst="leftBrace">
            <a:avLst>
              <a:gd name="adj1" fmla="val 8333"/>
              <a:gd name="adj2" fmla="val 21518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Shape 982"/>
          <p:cNvSpPr/>
          <p:nvPr/>
        </p:nvSpPr>
        <p:spPr>
          <a:xfrm>
            <a:off x="644173" y="4641639"/>
            <a:ext cx="3995225" cy="59382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Размещение на официальном сайте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результатов общественного обсуждения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6" name="Выноска 1 25"/>
          <p:cNvSpPr/>
          <p:nvPr/>
        </p:nvSpPr>
        <p:spPr>
          <a:xfrm>
            <a:off x="1769589" y="5542457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до 10.12.2021</a:t>
            </a:r>
          </a:p>
        </p:txBody>
      </p:sp>
      <p:sp>
        <p:nvSpPr>
          <p:cNvPr id="27" name="Стрелка вправо 26"/>
          <p:cNvSpPr/>
          <p:nvPr/>
        </p:nvSpPr>
        <p:spPr>
          <a:xfrm>
            <a:off x="4658296" y="4813996"/>
            <a:ext cx="984911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Shape 982"/>
          <p:cNvSpPr/>
          <p:nvPr/>
        </p:nvSpPr>
        <p:spPr>
          <a:xfrm>
            <a:off x="5643207" y="4523084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Утверждение программы профилактики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9" name="Shape 982"/>
          <p:cNvSpPr/>
          <p:nvPr/>
        </p:nvSpPr>
        <p:spPr>
          <a:xfrm>
            <a:off x="8854990" y="4523084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>
                <a:ea typeface="Calibri"/>
                <a:cs typeface="Calibri"/>
                <a:sym typeface="Calibri"/>
              </a:rPr>
              <a:t>Размещение на официальном сайте</a:t>
            </a:r>
            <a:endParaRPr lang="ru-RU" sz="1200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Стрелка вправо 29"/>
          <p:cNvSpPr/>
          <p:nvPr/>
        </p:nvSpPr>
        <p:spPr>
          <a:xfrm>
            <a:off x="7911532" y="4841341"/>
            <a:ext cx="943458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Выноска 1 30"/>
          <p:cNvSpPr/>
          <p:nvPr/>
        </p:nvSpPr>
        <p:spPr>
          <a:xfrm>
            <a:off x="6816044" y="5747749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до 20.12.2021</a:t>
            </a:r>
          </a:p>
        </p:txBody>
      </p:sp>
      <p:sp>
        <p:nvSpPr>
          <p:cNvPr id="32" name="Выноска 1 31"/>
          <p:cNvSpPr/>
          <p:nvPr/>
        </p:nvSpPr>
        <p:spPr>
          <a:xfrm>
            <a:off x="10052701" y="5747749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в течение 5 дней со дня утверждения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-1" y="-14068"/>
            <a:ext cx="12192001" cy="1373303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068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" y="-14067"/>
            <a:ext cx="4149970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4149969" y="118657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487591" y="1085941"/>
            <a:ext cx="7171673" cy="284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Информирование</a:t>
            </a:r>
          </a:p>
          <a:p>
            <a:pPr algn="ctr"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8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ru-RU" sz="20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контролируемых лиц и иных заинтересованных лиц по вопросам соблюдения обязательных требований путем размещения и поддержания в актуальном состоянии соответствующих сведений на официальном сайте контрольного (надзорного) органа в информационно-телекоммуникационную сети «Интернет»</a:t>
            </a:r>
            <a:endParaRPr lang="ru-RU" sz="2000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3641" y="2029047"/>
            <a:ext cx="38826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/>
          </a:p>
          <a:p>
            <a:pPr algn="ctr"/>
            <a:endParaRPr lang="ru-RU" sz="1600" dirty="0"/>
          </a:p>
          <a:p>
            <a:pPr algn="ctr"/>
            <a:endParaRPr lang="ru-RU" sz="1600" dirty="0"/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ст. 46 Федерального закона 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от 31.07.2020 № 248-ФЗ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«О государственном контроле (надзоре) и муниципальном контроле в Российской Федерации»</a:t>
            </a:r>
          </a:p>
        </p:txBody>
      </p:sp>
      <p:pic>
        <p:nvPicPr>
          <p:cNvPr id="11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45405" y="1795555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87591" y="4869656"/>
            <a:ext cx="7506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Статья 46</a:t>
            </a:r>
          </a:p>
          <a:p>
            <a:r>
              <a:rPr lang="ru-RU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 </a:t>
            </a:r>
            <a:r>
              <a:rPr lang="ru-RU" i="1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Контрольные (надзорные) органы </a:t>
            </a:r>
            <a:r>
              <a:rPr lang="ru-RU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осуществляют информирование контролируемых лиц и иных заинтересованных лиц по вопросам соблюдения обязательных требований.</a:t>
            </a:r>
          </a:p>
        </p:txBody>
      </p:sp>
    </p:spTree>
    <p:extLst>
      <p:ext uri="{BB962C8B-B14F-4D97-AF65-F5344CB8AC3E}">
        <p14:creationId xmlns:p14="http://schemas.microsoft.com/office/powerpoint/2010/main" val="3141350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982"/>
          <p:cNvSpPr/>
          <p:nvPr/>
        </p:nvSpPr>
        <p:spPr>
          <a:xfrm>
            <a:off x="295422" y="1870492"/>
            <a:ext cx="2686929" cy="156202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официальный сайт контрольного (надзорного) органа </a:t>
            </a:r>
          </a:p>
          <a:p>
            <a:pPr lvl="0" algn="ctr">
              <a:buClr>
                <a:srgbClr val="000000"/>
              </a:buClr>
            </a:pPr>
            <a:r>
              <a:rPr lang="ru-RU" sz="1400" dirty="0"/>
              <a:t>в сети "Интернет"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" name="Shape 982"/>
          <p:cNvSpPr/>
          <p:nvPr/>
        </p:nvSpPr>
        <p:spPr>
          <a:xfrm>
            <a:off x="6231989" y="1870490"/>
            <a:ext cx="2686929" cy="156202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личные кабинеты контролируемых лиц в государственных информационных системах </a:t>
            </a:r>
          </a:p>
          <a:p>
            <a:pPr lvl="0" algn="ctr">
              <a:buClr>
                <a:srgbClr val="000000"/>
              </a:buClr>
            </a:pPr>
            <a:r>
              <a:rPr lang="ru-RU" sz="1400" dirty="0"/>
              <a:t>(при их наличии)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1" name="Shape 982"/>
          <p:cNvSpPr/>
          <p:nvPr/>
        </p:nvSpPr>
        <p:spPr>
          <a:xfrm>
            <a:off x="3249638" y="1926759"/>
            <a:ext cx="2686929" cy="154354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средства массовой информации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7" name="Shape 982"/>
          <p:cNvSpPr/>
          <p:nvPr/>
        </p:nvSpPr>
        <p:spPr>
          <a:xfrm>
            <a:off x="9355016" y="1888969"/>
            <a:ext cx="2686929" cy="156202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иные формы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37515" y="1446550"/>
            <a:ext cx="12191999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-1" y="0"/>
            <a:ext cx="12192001" cy="1446550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4745" y="0"/>
            <a:ext cx="11887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Информирование</a:t>
            </a:r>
          </a:p>
          <a:p>
            <a:pPr algn="ctr"/>
            <a:r>
              <a:rPr 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ru-RU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контролируемых лиц и иных заинтересованных лиц по вопросам соблюдения обязательных требований путем размещения и поддержания в актуальном состоянии соответствующих сведений на официальном сайте контрольного (надзорного) органа в информационно-телекоммуникационную сети «Интернет»</a:t>
            </a:r>
            <a:endParaRPr lang="ru-RU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610772" y="4223404"/>
            <a:ext cx="93128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совещания у статс-секретаря – заместителя Министра экономического развития РФ от 13.08.2021 № 84 – АХ (пункт 18 плана-графика):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492369" y="5091712"/>
            <a:ext cx="75402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Размещение на официальном сайте в сети «Интернет» сведений, предусмотренных статьёй 46 Федерального закона </a:t>
            </a:r>
            <a:b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№ 248-ФЗ, при наличии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8142849" y="5091711"/>
            <a:ext cx="356146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600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</a:t>
            </a:r>
          </a:p>
          <a:p>
            <a:pPr>
              <a:spcBef>
                <a:spcPts val="0"/>
              </a:spcBef>
              <a:buNone/>
            </a:pP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01.07.2021, </a:t>
            </a:r>
          </a:p>
          <a:p>
            <a:pPr>
              <a:spcBef>
                <a:spcPts val="0"/>
              </a:spcBef>
              <a:buNone/>
            </a:pP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далее – по мере необходимости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459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1" y="-14068"/>
            <a:ext cx="320274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Письмо заместителя Губернатора Томской области по экономике от 05.04.2021 № АА-10-354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202744" y="2250978"/>
            <a:ext cx="8989256" cy="2077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работе в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информационной системе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id="{B31089AF-4F5F-4370-B91C-FE23C50E58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221" y="3607003"/>
            <a:ext cx="636300" cy="568143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228425" y="1378800"/>
            <a:ext cx="27021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совещания у статс-секретаря – заместителя Министра экономического развития РФ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24.03.2021 № 30 - АХ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49924" y="877731"/>
            <a:ext cx="459151" cy="501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517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" t="3512" r="1923" b="3976"/>
          <a:stretch/>
        </p:blipFill>
        <p:spPr bwMode="auto">
          <a:xfrm>
            <a:off x="804422" y="1259903"/>
            <a:ext cx="10808457" cy="542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1868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2" t="9026" r="8744" b="3325"/>
          <a:stretch/>
        </p:blipFill>
        <p:spPr bwMode="auto">
          <a:xfrm>
            <a:off x="974239" y="1384663"/>
            <a:ext cx="3534405" cy="5094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34147" y="1657762"/>
            <a:ext cx="2584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Член рабочей группы</a:t>
            </a:r>
          </a:p>
          <a:p>
            <a:pPr algn="ctr"/>
            <a:endParaRPr lang="ru-RU" dirty="0"/>
          </a:p>
          <a:p>
            <a:pPr marL="92075"/>
            <a:r>
              <a:rPr lang="ru-RU" dirty="0">
                <a:solidFill>
                  <a:srgbClr val="00A5C2"/>
                </a:solidFill>
              </a:rPr>
              <a:t>логин:</a:t>
            </a:r>
            <a:r>
              <a:rPr lang="ru-RU" dirty="0"/>
              <a:t> _____</a:t>
            </a:r>
          </a:p>
          <a:p>
            <a:pPr marL="92075"/>
            <a:r>
              <a:rPr lang="ru-RU" dirty="0">
                <a:solidFill>
                  <a:srgbClr val="00A5C2"/>
                </a:solidFill>
              </a:rPr>
              <a:t>пароль:</a:t>
            </a:r>
            <a:r>
              <a:rPr lang="ru-RU" dirty="0"/>
              <a:t> _____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610506" y="3459533"/>
            <a:ext cx="66087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В случае кадровых изменений: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беспрепятственный доступ в ИС «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Monitoring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информировать Департамент экономики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51268" y="5561931"/>
            <a:ext cx="6583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Губернатора Томской области от 09.04.2021 № 77-р «О мерах по реализации Федерального закона от 31 июля 2020 года № 248-ФЗ "О государственном контроле (надзоре) и муниципальном контроле в Российской Федерации»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767620" y="5453501"/>
            <a:ext cx="7067328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620" y="5561931"/>
            <a:ext cx="473006" cy="422340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606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8" t="18726" r="9294" b="-3986"/>
          <a:stretch/>
        </p:blipFill>
        <p:spPr bwMode="auto">
          <a:xfrm>
            <a:off x="1632856" y="1371600"/>
            <a:ext cx="9980023" cy="5292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561703" y="2521131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7728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406005" y="4153988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t="3619" r="25452" b="25199"/>
          <a:stretch/>
        </p:blipFill>
        <p:spPr bwMode="auto">
          <a:xfrm>
            <a:off x="1541417" y="1227908"/>
            <a:ext cx="9837211" cy="547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6976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406005" y="2978331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2" t="3755" r="1773" b="4116"/>
          <a:stretch/>
        </p:blipFill>
        <p:spPr bwMode="auto">
          <a:xfrm>
            <a:off x="1359593" y="1362228"/>
            <a:ext cx="9913654" cy="539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1688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406005" y="3998406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" t="3573" r="2004" b="3873"/>
          <a:stretch/>
        </p:blipFill>
        <p:spPr bwMode="auto">
          <a:xfrm>
            <a:off x="1319349" y="1227908"/>
            <a:ext cx="10189028" cy="5559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83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223125" y="4024532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3172" b="38542"/>
          <a:stretch/>
        </p:blipFill>
        <p:spPr bwMode="auto">
          <a:xfrm>
            <a:off x="1202839" y="1297987"/>
            <a:ext cx="9547892" cy="32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6" t="15805" r="52186" b="57212"/>
          <a:stretch/>
        </p:blipFill>
        <p:spPr bwMode="auto">
          <a:xfrm>
            <a:off x="5212080" y="4024532"/>
            <a:ext cx="5475285" cy="2612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80786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/>
          <p:nvPr/>
        </p:nvPicPr>
        <p:blipFill rotWithShape="1">
          <a:blip r:embed="rId2"/>
          <a:srcRect l="6824" t="17851" r="8388" b="12825"/>
          <a:stretch/>
        </p:blipFill>
        <p:spPr bwMode="auto">
          <a:xfrm>
            <a:off x="552660" y="1295616"/>
            <a:ext cx="11502347" cy="54669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80490" y="2078166"/>
            <a:ext cx="521458" cy="4571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886891" y="1295616"/>
            <a:ext cx="1541417" cy="271927"/>
          </a:xfrm>
          <a:prstGeom prst="round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/>
              <a:t>Иванов И.И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3305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7" t="9947" b="5955"/>
          <a:stretch/>
        </p:blipFill>
        <p:spPr bwMode="auto">
          <a:xfrm>
            <a:off x="1257302" y="1054455"/>
            <a:ext cx="4182799" cy="235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1" t="10370" b="8406"/>
          <a:stretch/>
        </p:blipFill>
        <p:spPr bwMode="auto">
          <a:xfrm>
            <a:off x="1257299" y="3414136"/>
            <a:ext cx="4182801" cy="2269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7" t="51700" b="6470"/>
          <a:stretch/>
        </p:blipFill>
        <p:spPr bwMode="auto">
          <a:xfrm>
            <a:off x="1257302" y="5683288"/>
            <a:ext cx="4182798" cy="1166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838390" y="1380728"/>
            <a:ext cx="4220308" cy="65725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437168" y="1509300"/>
            <a:ext cx="30227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! ! ! </a:t>
            </a:r>
            <a:r>
              <a:rPr lang="ru-RU" sz="2000" dirty="0"/>
              <a:t>Обратить внимание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38390" y="2301196"/>
            <a:ext cx="2339425" cy="6162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Тип акта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681427" y="2412377"/>
            <a:ext cx="4177638" cy="252538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Положение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Ключевые показатели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Индикативные показатели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Перечень индикаторов риска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Признание утрат. силу адм.регламентов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Формы документов, используемые КНО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Программы профилактики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Проверочные листы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Аттестация экспертов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Признание утратившими силу НПА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838389" y="5134708"/>
            <a:ext cx="2339425" cy="6162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Сроки разработки</a:t>
            </a:r>
          </a:p>
        </p:txBody>
      </p:sp>
      <p:sp>
        <p:nvSpPr>
          <p:cNvPr id="6" name="Левая фигурная скобка 5"/>
          <p:cNvSpPr/>
          <p:nvPr/>
        </p:nvSpPr>
        <p:spPr>
          <a:xfrm rot="16200000">
            <a:off x="8390260" y="2868628"/>
            <a:ext cx="703385" cy="62342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417854" y="6258876"/>
            <a:ext cx="5416061" cy="492901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dirty="0"/>
              <a:t>Информацию </a:t>
            </a:r>
            <a:r>
              <a:rPr lang="ru-RU" sz="1400" dirty="0">
                <a:solidFill>
                  <a:srgbClr val="C00000"/>
                </a:solidFill>
              </a:rPr>
              <a:t>об изменениях </a:t>
            </a:r>
            <a:r>
              <a:rPr lang="ru-RU" sz="1400" dirty="0"/>
              <a:t>в Департамент экономики</a:t>
            </a:r>
          </a:p>
        </p:txBody>
      </p:sp>
    </p:spTree>
    <p:extLst>
      <p:ext uri="{BB962C8B-B14F-4D97-AF65-F5344CB8AC3E}">
        <p14:creationId xmlns:p14="http://schemas.microsoft.com/office/powerpoint/2010/main" val="17954310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09448" y="197027"/>
            <a:ext cx="10578974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69731B"/>
                </a:solidFill>
              </a:rPr>
              <a:t>МЕТОДИЧЕСКАЯ ПОДДЕРЖКА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532778" y="1367868"/>
            <a:ext cx="5071414" cy="2453605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" action="ppaction://noaction"/>
            </a:endParaRPr>
          </a:p>
          <a:p>
            <a:pPr algn="ctr"/>
            <a:endParaRPr lang="ru-RU" sz="2000" u="sng" dirty="0">
              <a:hlinkClick r:id="" action="ppaction://noaction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4000" y="1367868"/>
            <a:ext cx="5594177" cy="5056974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000" b="1" u="sng" dirty="0">
                <a:effectLst/>
                <a:ea typeface="Calibri"/>
                <a:cs typeface="Times New Roman"/>
              </a:rPr>
              <a:t>Совещания – семинары</a:t>
            </a:r>
          </a:p>
          <a:p>
            <a:endParaRPr lang="ru-RU" sz="2000" b="1" dirty="0">
              <a:effectLst/>
              <a:ea typeface="Calibri"/>
              <a:cs typeface="Times New Roman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01.04.2021</a:t>
            </a:r>
            <a:r>
              <a:rPr lang="ru-RU" dirty="0">
                <a:ea typeface="Calibri"/>
                <a:cs typeface="Times New Roman"/>
              </a:rPr>
              <a:t> Департамент экономики АТО</a:t>
            </a:r>
          </a:p>
          <a:p>
            <a:endParaRPr lang="ru-RU" dirty="0">
              <a:ea typeface="Calibri"/>
              <a:cs typeface="Times New Roman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26.05.2021</a:t>
            </a:r>
            <a:r>
              <a:rPr lang="ru-RU" dirty="0">
                <a:ea typeface="Calibri"/>
                <a:cs typeface="Times New Roman"/>
              </a:rPr>
              <a:t> Совет муниципальных  </a:t>
            </a:r>
          </a:p>
          <a:p>
            <a:r>
              <a:rPr lang="ru-RU" dirty="0">
                <a:ea typeface="Calibri"/>
                <a:cs typeface="Times New Roman"/>
              </a:rPr>
              <a:t>                        образований ТО совместно с </a:t>
            </a:r>
          </a:p>
          <a:p>
            <a:r>
              <a:rPr lang="ru-RU" dirty="0">
                <a:ea typeface="Calibri"/>
                <a:cs typeface="Times New Roman"/>
              </a:rPr>
              <a:t>                        прокуратурой ТО</a:t>
            </a:r>
          </a:p>
          <a:p>
            <a:endParaRPr lang="ru-RU" dirty="0">
              <a:ea typeface="Calibri"/>
              <a:cs typeface="Times New Roman"/>
            </a:endParaRPr>
          </a:p>
          <a:p>
            <a:endParaRPr lang="ru-RU" dirty="0">
              <a:ea typeface="Calibri"/>
              <a:cs typeface="Times New Roman"/>
            </a:endParaRPr>
          </a:p>
          <a:p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-   10.06.2021</a:t>
            </a:r>
            <a:r>
              <a:rPr lang="ru-RU" dirty="0">
                <a:ea typeface="Calibri"/>
                <a:cs typeface="Times New Roman"/>
              </a:rPr>
              <a:t>  ВКС Союз российских городов</a:t>
            </a:r>
          </a:p>
          <a:p>
            <a:r>
              <a:rPr lang="ru-RU" u="sng" dirty="0"/>
              <a:t> </a:t>
            </a:r>
          </a:p>
          <a:p>
            <a:pPr marL="285750" indent="-285750">
              <a:buFontTx/>
              <a:buChar char="-"/>
            </a:pPr>
            <a:endParaRPr lang="ru-RU" dirty="0">
              <a:solidFill>
                <a:srgbClr val="69731B"/>
              </a:solidFill>
              <a:ea typeface="Calibri"/>
              <a:cs typeface="Times New Roman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69731B"/>
                </a:solidFill>
                <a:ea typeface="Calibri"/>
                <a:cs typeface="Times New Roman"/>
              </a:rPr>
              <a:t>14.07.2021</a:t>
            </a:r>
            <a:r>
              <a:rPr lang="ru-RU" dirty="0">
                <a:ea typeface="Calibri"/>
                <a:cs typeface="Times New Roman"/>
              </a:rPr>
              <a:t> Прокуратура ТО совместно с  </a:t>
            </a:r>
          </a:p>
          <a:p>
            <a:r>
              <a:rPr lang="ru-RU" dirty="0">
                <a:ea typeface="Calibri"/>
                <a:cs typeface="Times New Roman"/>
              </a:rPr>
              <a:t>                        Департаментом экономики</a:t>
            </a:r>
          </a:p>
          <a:p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1" name="Рисунок 20" descr="Remote work">
            <a:extLst>
              <a:ext uri="{FF2B5EF4-FFF2-40B4-BE49-F238E27FC236}">
                <a16:creationId xmlns:a16="http://schemas.microsoft.com/office/drawing/2014/main" id="{0CFBD175-1125-4B56-837D-EF05AC78C8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94187" y="269095"/>
            <a:ext cx="904863" cy="90486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98180" y="3945709"/>
            <a:ext cx="24945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u="sng" dirty="0">
                <a:solidFill>
                  <a:srgbClr val="000000"/>
                </a:solidFill>
                <a:hlinkClick r:id="rId6"/>
              </a:rPr>
              <a:t> https://youtu.be/s8RgPrcRils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75050" y="4710462"/>
            <a:ext cx="3048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400" u="sng" dirty="0">
                <a:solidFill>
                  <a:srgbClr val="000000"/>
                </a:solidFill>
                <a:hlinkClick r:id="rId7"/>
              </a:rPr>
              <a:t>https://www.youtube.com/watch?v=OR6Xfh7p-xU</a:t>
            </a:r>
            <a:endParaRPr lang="ru-RU" sz="1400" u="sng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912068" y="1564482"/>
            <a:ext cx="25412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u="sng" dirty="0">
                <a:ea typeface="Calibri"/>
                <a:cs typeface="Times New Roman"/>
              </a:rPr>
              <a:t>Telegram</a:t>
            </a:r>
            <a:r>
              <a:rPr lang="ru-RU" sz="2000" b="1" u="sng" dirty="0">
                <a:ea typeface="Calibri"/>
                <a:cs typeface="Times New Roman"/>
              </a:rPr>
              <a:t> – каналы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75050" y="5901622"/>
            <a:ext cx="3048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400" u="sng" dirty="0">
                <a:solidFill>
                  <a:srgbClr val="000000"/>
                </a:solidFill>
                <a:hlinkClick r:id="rId8"/>
              </a:rPr>
              <a:t>https://cloud.mail.ru/public/VJDi/48FMFsgiT</a:t>
            </a:r>
            <a:endParaRPr lang="ru-RU" sz="1400" u="sng" dirty="0">
              <a:solidFill>
                <a:srgbClr val="000000"/>
              </a:solidFill>
            </a:endParaRPr>
          </a:p>
        </p:txBody>
      </p:sp>
      <p:pic>
        <p:nvPicPr>
          <p:cNvPr id="23" name="Рисунок 22" descr="Отзыв клиента">
            <a:extLst>
              <a:ext uri="{FF2B5EF4-FFF2-40B4-BE49-F238E27FC236}">
                <a16:creationId xmlns:a16="http://schemas.microsoft.com/office/drawing/2014/main" id="{05F56B81-23AF-4176-B65B-6F88D6155E2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11779" y="1596845"/>
            <a:ext cx="654778" cy="654778"/>
          </a:xfrm>
          <a:prstGeom prst="rect">
            <a:avLst/>
          </a:prstGeom>
        </p:spPr>
      </p:pic>
      <p:sp>
        <p:nvSpPr>
          <p:cNvPr id="7" name="AutoShape 2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69" t="14491" r="6250" b="47149"/>
          <a:stretch/>
        </p:blipFill>
        <p:spPr bwMode="auto">
          <a:xfrm>
            <a:off x="7114444" y="3200444"/>
            <a:ext cx="550634" cy="54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7828864" y="2364359"/>
            <a:ext cx="345955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500" dirty="0">
              <a:solidFill>
                <a:srgbClr val="000000"/>
              </a:solidFill>
            </a:endParaRPr>
          </a:p>
          <a:p>
            <a:pPr lvl="0"/>
            <a:r>
              <a:rPr lang="ru-RU" sz="2000" dirty="0">
                <a:solidFill>
                  <a:srgbClr val="000000"/>
                </a:solidFill>
              </a:rPr>
              <a:t>Муниципальный контроль</a:t>
            </a:r>
          </a:p>
        </p:txBody>
      </p:sp>
      <p:sp>
        <p:nvSpPr>
          <p:cNvPr id="25" name="AutoShape 7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912068" y="3339063"/>
            <a:ext cx="18405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dirty="0">
                <a:solidFill>
                  <a:srgbClr val="000000"/>
                </a:solidFill>
              </a:rPr>
              <a:t>КНД Регионы </a:t>
            </a: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90" t="12070" r="6351" b="50229"/>
          <a:stretch/>
        </p:blipFill>
        <p:spPr bwMode="auto">
          <a:xfrm>
            <a:off x="7117661" y="2463635"/>
            <a:ext cx="547417" cy="52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6532776" y="3954904"/>
            <a:ext cx="5071416" cy="1000655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" action="ppaction://noaction"/>
            </a:endParaRPr>
          </a:p>
          <a:p>
            <a:pPr algn="ctr"/>
            <a:endParaRPr lang="ru-RU" sz="2000" u="sng" dirty="0">
              <a:hlinkClick r:id="" action="ppaction://noaction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539023" y="4055121"/>
            <a:ext cx="4844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ea typeface="Calibri"/>
                <a:cs typeface="Times New Roman"/>
              </a:rPr>
              <a:t>                   </a:t>
            </a:r>
            <a:r>
              <a:rPr lang="ru-RU" sz="2000" b="1" u="sng" dirty="0">
                <a:ea typeface="Calibri"/>
                <a:cs typeface="Times New Roman"/>
              </a:rPr>
              <a:t> Чек – лист </a:t>
            </a:r>
          </a:p>
          <a:p>
            <a:pPr algn="ctr"/>
            <a:r>
              <a:rPr lang="ru-RU" sz="2000" b="1" dirty="0">
                <a:ea typeface="Calibri"/>
                <a:cs typeface="Times New Roman"/>
              </a:rPr>
              <a:t>                 </a:t>
            </a:r>
            <a:r>
              <a:rPr lang="ru-RU" sz="2000" dirty="0">
                <a:solidFill>
                  <a:srgbClr val="000000"/>
                </a:solidFill>
              </a:rPr>
              <a:t>по разработке Положений</a:t>
            </a:r>
          </a:p>
        </p:txBody>
      </p:sp>
      <p:pic>
        <p:nvPicPr>
          <p:cNvPr id="34" name="Рисунок 33" descr="Контрольный список">
            <a:extLst>
              <a:ext uri="{FF2B5EF4-FFF2-40B4-BE49-F238E27FC236}">
                <a16:creationId xmlns:a16="http://schemas.microsoft.com/office/drawing/2014/main" id="{C911B507-B68B-4800-A61C-4F48EEEABCF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063980" y="4127842"/>
            <a:ext cx="654778" cy="654778"/>
          </a:xfrm>
          <a:prstGeom prst="rect">
            <a:avLst/>
          </a:prstGeom>
        </p:spPr>
      </p:pic>
      <p:sp>
        <p:nvSpPr>
          <p:cNvPr id="35" name="Скругленный прямоугольник 34"/>
          <p:cNvSpPr/>
          <p:nvPr/>
        </p:nvSpPr>
        <p:spPr>
          <a:xfrm>
            <a:off x="6539023" y="5146064"/>
            <a:ext cx="5071416" cy="1278778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" action="ppaction://noaction"/>
            </a:endParaRPr>
          </a:p>
          <a:p>
            <a:pPr algn="ctr"/>
            <a:endParaRPr lang="ru-RU" sz="2000" u="sng" dirty="0">
              <a:hlinkClick r:id="" action="ppaction://noaction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" t="10026" r="85259" b="84633"/>
          <a:stretch/>
        </p:blipFill>
        <p:spPr bwMode="auto">
          <a:xfrm>
            <a:off x="6945613" y="5572482"/>
            <a:ext cx="2638128" cy="658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7942175" y="5155882"/>
            <a:ext cx="3232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ea typeface="Calibri"/>
                <a:cs typeface="Times New Roman"/>
              </a:rPr>
              <a:t>Информационная система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96253" y="5960067"/>
            <a:ext cx="2087494" cy="46477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«</a:t>
            </a:r>
            <a:r>
              <a:rPr lang="en-US" sz="1600" b="1" dirty="0">
                <a:solidFill>
                  <a:schemeClr val="bg1"/>
                </a:solidFill>
              </a:rPr>
              <a:t>Monitoring</a:t>
            </a:r>
            <a:r>
              <a:rPr lang="ru-RU" sz="1600" b="1" dirty="0">
                <a:solidFill>
                  <a:schemeClr val="bg1"/>
                </a:solidFill>
              </a:rPr>
              <a:t>»</a:t>
            </a:r>
          </a:p>
        </p:txBody>
      </p:sp>
      <p:pic>
        <p:nvPicPr>
          <p:cNvPr id="38" name="Рисунок 37" descr="Отправить">
            <a:extLst>
              <a:ext uri="{FF2B5EF4-FFF2-40B4-BE49-F238E27FC236}">
                <a16:creationId xmlns:a16="http://schemas.microsoft.com/office/drawing/2014/main" id="{C930072E-809C-44C4-8095-7FF6AFC8D09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003620" y="1489905"/>
            <a:ext cx="707571" cy="70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160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27209" y="1512379"/>
            <a:ext cx="12192001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765325" y="4941168"/>
            <a:ext cx="1099530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14" y="37671"/>
            <a:ext cx="1107948" cy="989271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65474" y="64178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69731B"/>
                </a:solidFill>
              </a:rPr>
              <a:t>ДЕПАРТАМЕНТ ЭКОНОМИКИ</a:t>
            </a:r>
          </a:p>
          <a:p>
            <a:pPr algn="ctr"/>
            <a:r>
              <a:rPr lang="ru-RU" b="1" dirty="0">
                <a:solidFill>
                  <a:srgbClr val="69731B"/>
                </a:solidFill>
              </a:rPr>
              <a:t>Администрация Томской области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229284" y="5240739"/>
            <a:ext cx="5760640" cy="1117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endParaRPr lang="ru-RU" sz="1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27.08.2021</a:t>
            </a:r>
          </a:p>
        </p:txBody>
      </p:sp>
    </p:spTree>
    <p:extLst>
      <p:ext uri="{BB962C8B-B14F-4D97-AF65-F5344CB8AC3E}">
        <p14:creationId xmlns:p14="http://schemas.microsoft.com/office/powerpoint/2010/main" val="826168242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10578</TotalTime>
  <Words>903</Words>
  <Application>Microsoft Office PowerPoint</Application>
  <PresentationFormat>Широкоэкранный</PresentationFormat>
  <Paragraphs>231</Paragraphs>
  <Slides>22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Helvetica Neue</vt:lpstr>
      <vt:lpstr>Times New Roman</vt:lpstr>
      <vt:lpstr>Wingdings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user</cp:lastModifiedBy>
  <cp:revision>432</cp:revision>
  <cp:lastPrinted>2021-08-26T04:31:57Z</cp:lastPrinted>
  <dcterms:created xsi:type="dcterms:W3CDTF">2020-05-09T12:46:18Z</dcterms:created>
  <dcterms:modified xsi:type="dcterms:W3CDTF">2021-08-26T14:42:22Z</dcterms:modified>
</cp:coreProperties>
</file>