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7"/>
  </p:notesMasterIdLst>
  <p:handoutMasterIdLst>
    <p:handoutMasterId r:id="rId8"/>
  </p:handoutMasterIdLst>
  <p:sldIdLst>
    <p:sldId id="268" r:id="rId2"/>
    <p:sldId id="269" r:id="rId3"/>
    <p:sldId id="267" r:id="rId4"/>
    <p:sldId id="263" r:id="rId5"/>
    <p:sldId id="265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4178" userDrawn="1">
          <p15:clr>
            <a:srgbClr val="A4A3A4"/>
          </p15:clr>
        </p15:guide>
        <p15:guide id="3" orient="horz" pos="1570" userDrawn="1">
          <p15:clr>
            <a:srgbClr val="A4A3A4"/>
          </p15:clr>
        </p15:guide>
        <p15:guide id="5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4B8"/>
    <a:srgbClr val="00ADB1"/>
    <a:srgbClr val="03CEE3"/>
    <a:srgbClr val="00ADD6"/>
    <a:srgbClr val="00A8BE"/>
    <a:srgbClr val="00BDEA"/>
    <a:srgbClr val="00A0C3"/>
    <a:srgbClr val="00B0AD"/>
    <a:srgbClr val="00A2C1"/>
    <a:srgbClr val="007A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395" autoAdjust="0"/>
  </p:normalViewPr>
  <p:slideViewPr>
    <p:cSldViewPr snapToGrid="0">
      <p:cViewPr varScale="1">
        <p:scale>
          <a:sx n="68" d="100"/>
          <a:sy n="68" d="100"/>
        </p:scale>
        <p:origin x="628" y="44"/>
      </p:cViewPr>
      <p:guideLst>
        <p:guide orient="horz" pos="4178"/>
        <p:guide orient="horz" pos="157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2B9B8-0C93-4004-AE13-727D37BA8BED}" type="datetimeFigureOut">
              <a:rPr lang="ru-RU" smtClean="0"/>
              <a:t>24.08.2021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5D891C-F763-4176-B244-523C62F303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507952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590CFD-707E-40C8-9A54-74316B1604F1}" type="datetimeFigureOut">
              <a:rPr lang="ru-RU" smtClean="0"/>
              <a:t>24.08.2021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63D02D-6FC8-4A75-A6EC-F91D4BF1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73967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7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44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30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1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600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8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987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8456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0373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723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719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819238" y="6356349"/>
            <a:ext cx="372762" cy="365125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Stem" panose="020B0703020203020204" pitchFamily="34" charset="-52"/>
              </a:defRPr>
            </a:lvl1pPr>
          </a:lstStyle>
          <a:p>
            <a:fld id="{9A65CFA2-E726-414F-B001-982054D708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5836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05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513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1734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151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20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737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1863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1690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665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3180" y="1287540"/>
            <a:ext cx="10985400" cy="23239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200" b="0" strike="noStrike" spc="-1">
              <a:solidFill>
                <a:srgbClr val="5E5E5E"/>
              </a:solidFill>
              <a:latin typeface="Helvetica Neue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600660" y="5929920"/>
            <a:ext cx="10985400" cy="318240"/>
          </a:xfrm>
          <a:prstGeom prst="rect">
            <a:avLst/>
          </a:prstGeom>
        </p:spPr>
        <p:txBody>
          <a:bodyPr lIns="0" tIns="0" rIns="0" bIns="0">
            <a:normAutofit fontScale="80000"/>
          </a:bodyPr>
          <a:lstStyle/>
          <a:p>
            <a:endParaRPr lang="ru-RU" sz="2400" b="0" strike="noStrike" spc="-1">
              <a:solidFill>
                <a:srgbClr val="0000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514305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9051-5943-4E2D-9370-E0BAF4020FFF}" type="datetimeFigureOut">
              <a:rPr lang="ru-RU" smtClean="0"/>
              <a:t>24.08.2021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5CFA2-E726-414F-B001-982054D708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4596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819238" y="6492875"/>
            <a:ext cx="372762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Stem" panose="020B0703020203020204" pitchFamily="34" charset="-52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A65CFA2-E726-414F-B001-982054D708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146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AC8"/>
            </a:gs>
            <a:gs pos="100000">
              <a:srgbClr val="00B0AD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4645" y="2346166"/>
            <a:ext cx="11856823" cy="2165669"/>
          </a:xfrm>
        </p:spPr>
        <p:txBody>
          <a:bodyPr>
            <a:normAutofit/>
          </a:bodyPr>
          <a:lstStyle/>
          <a:p>
            <a:pPr algn="l"/>
            <a:r>
              <a:rPr lang="ru-RU" sz="3598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профилактических и контрольных (надзорных) мероприятий, формирование планов.</a:t>
            </a:r>
            <a:br>
              <a:rPr lang="ru-RU" sz="3598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598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Часть </a:t>
            </a:r>
            <a:r>
              <a:rPr lang="ru-RU" sz="3598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4398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635870"/>
            <a:ext cx="5467264" cy="1222130"/>
          </a:xfrm>
        </p:spPr>
        <p:txBody>
          <a:bodyPr>
            <a:normAutofit fontScale="77500" lnSpcReduction="20000"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Долматов Алексей Владимирович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199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Начальник </a:t>
            </a:r>
            <a:r>
              <a:rPr lang="ru-RU" sz="1999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отдела Департамента государственной политики </a:t>
            </a: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1999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сфере лицензирования, </a:t>
            </a: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контрольно-надзорной деятельности</a:t>
            </a:r>
            <a:r>
              <a:rPr lang="ru-RU" sz="1999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аккредитации </a:t>
            </a: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999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саморегулирования Минэкономразвития России</a:t>
            </a:r>
          </a:p>
        </p:txBody>
      </p:sp>
      <p:pic>
        <p:nvPicPr>
          <p:cNvPr id="4" name="Изображение" descr="Изображени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45" y="190997"/>
            <a:ext cx="4570992" cy="110565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06136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79744" y="-2652657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Плановые проверки 2020 году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428356"/>
            <a:ext cx="478001" cy="330663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dirty="0" smtClean="0"/>
              <a:t>1</a:t>
            </a:r>
            <a:endParaRPr dirty="0"/>
          </a:p>
        </p:txBody>
      </p:sp>
      <p:sp>
        <p:nvSpPr>
          <p:cNvPr id="44" name="Кружок"/>
          <p:cNvSpPr/>
          <p:nvPr/>
        </p:nvSpPr>
        <p:spPr>
          <a:xfrm>
            <a:off x="4358845" y="1161106"/>
            <a:ext cx="3469532" cy="1298516"/>
          </a:xfrm>
          <a:prstGeom prst="flowChartTerminator">
            <a:avLst/>
          </a:prstGeom>
          <a:gradFill flip="none" rotWithShape="1">
            <a:gsLst>
              <a:gs pos="0">
                <a:srgbClr val="0077C8"/>
              </a:gs>
              <a:gs pos="100000">
                <a:srgbClr val="00A0C3"/>
              </a:gs>
            </a:gsLst>
            <a:lin ang="5400000" scaled="1"/>
            <a:tileRect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/>
            <a:r>
              <a:rPr lang="ru-RU" sz="2400" dirty="0" smtClean="0">
                <a:solidFill>
                  <a:schemeClr val="bg1"/>
                </a:solidFill>
                <a:latin typeface="Stem Med" panose="020B0603020203020204" pitchFamily="34" charset="-52"/>
                <a:ea typeface="Helvetica Neue Medium"/>
                <a:cs typeface="Helvetica Neue Medium"/>
              </a:rPr>
              <a:t>После вступления положения в силу</a:t>
            </a:r>
            <a:endParaRPr sz="2400" dirty="0">
              <a:solidFill>
                <a:schemeClr val="bg1"/>
              </a:solidFill>
              <a:latin typeface="Stem Med" panose="020B0603020203020204" pitchFamily="34" charset="-52"/>
              <a:ea typeface="Helvetica Neue Medium"/>
              <a:cs typeface="Helvetica Neue Medium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165640" y="3392928"/>
            <a:ext cx="3745699" cy="1736724"/>
          </a:xfrm>
          <a:prstGeom prst="roundRect">
            <a:avLst/>
          </a:prstGeom>
          <a:gradFill>
            <a:gsLst>
              <a:gs pos="0">
                <a:srgbClr val="00A0C3"/>
              </a:gs>
              <a:gs pos="100000">
                <a:srgbClr val="00ADD6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Выездные проверки </a:t>
            </a:r>
            <a:r>
              <a:rPr lang="ru-RU" b="1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с </a:t>
            </a:r>
            <a:r>
              <a:rPr lang="ru-RU" b="1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использованием средств дистанционного взаимодействия</a:t>
            </a:r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308134" y="3429992"/>
            <a:ext cx="3745699" cy="1750489"/>
          </a:xfrm>
          <a:prstGeom prst="roundRect">
            <a:avLst/>
          </a:prstGeom>
          <a:gradFill>
            <a:gsLst>
              <a:gs pos="0">
                <a:srgbClr val="00A0C3"/>
              </a:gs>
              <a:gs pos="100000">
                <a:srgbClr val="00ADD6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Возможность исключения проверок по представлениям высших должностных лиц субъектов </a:t>
            </a:r>
            <a:r>
              <a:rPr lang="ru-RU" b="1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РФ</a:t>
            </a:r>
            <a:endParaRPr lang="ru-RU" b="1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4478973" y="2699828"/>
            <a:ext cx="3261527" cy="1639594"/>
          </a:xfrm>
          <a:prstGeom prst="roundRect">
            <a:avLst/>
          </a:prstGeom>
          <a:gradFill>
            <a:gsLst>
              <a:gs pos="0">
                <a:srgbClr val="00A0C3"/>
              </a:gs>
              <a:gs pos="100000">
                <a:srgbClr val="00ADD6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Возможность замены выездной проверки инспекционным визитом </a:t>
            </a: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4478973" y="4931456"/>
            <a:ext cx="3267075" cy="1336494"/>
          </a:xfrm>
          <a:prstGeom prst="roundRect">
            <a:avLst/>
          </a:prstGeom>
          <a:gradFill>
            <a:gsLst>
              <a:gs pos="0">
                <a:srgbClr val="00ADD6"/>
              </a:gs>
              <a:gs pos="100000">
                <a:srgbClr val="00B4B8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Срок проверки 10 дней</a:t>
            </a:r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8530585" y="1028217"/>
            <a:ext cx="3267075" cy="133649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Преемственность </a:t>
            </a:r>
            <a:r>
              <a:rPr lang="ru-RU" b="1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видов контроля (надзора</a:t>
            </a:r>
            <a:r>
              <a:rPr lang="ru-RU" b="1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)</a:t>
            </a:r>
            <a:endParaRPr lang="ru-RU" b="1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40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9" y="-2663299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65" name="Кружок"/>
          <p:cNvSpPr/>
          <p:nvPr/>
        </p:nvSpPr>
        <p:spPr>
          <a:xfrm>
            <a:off x="711896" y="1125449"/>
            <a:ext cx="3237980" cy="1308539"/>
          </a:xfrm>
          <a:prstGeom prst="flowChartTerminator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/>
            <a:endParaRPr sz="3200">
              <a:solidFill>
                <a:srgbClr val="FFFFFF"/>
              </a:solidFill>
              <a:latin typeface="Stem Medium" panose="020B0503020203020204"/>
              <a:ea typeface="Helvetica Neue Medium"/>
              <a:cs typeface="Helvetica Neue Medium"/>
            </a:endParaRPr>
          </a:p>
        </p:txBody>
      </p:sp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Формирование ежегодного плана проверок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64" name="CustomShape 60"/>
          <p:cNvSpPr/>
          <p:nvPr/>
        </p:nvSpPr>
        <p:spPr>
          <a:xfrm>
            <a:off x="809514" y="1340007"/>
            <a:ext cx="3042743" cy="941796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700" b="1" spc="-4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Основания для </a:t>
            </a:r>
          </a:p>
          <a:p>
            <a:pPr algn="ctr">
              <a:lnSpc>
                <a:spcPct val="90000"/>
              </a:lnSpc>
            </a:pPr>
            <a:r>
              <a:rPr lang="ru-RU" sz="1700" b="1" spc="-4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включения в план проверок </a:t>
            </a:r>
            <a:br>
              <a:rPr lang="ru-RU" sz="1700" b="1" spc="-4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700" b="1" spc="-4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(в соответствии </a:t>
            </a:r>
            <a:br>
              <a:rPr lang="ru-RU" sz="1700" b="1" spc="-4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700" b="1" spc="-4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категорией риска) </a:t>
            </a:r>
            <a:endParaRPr lang="ru-RU" sz="1700" b="1" strike="noStrike" spc="-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306532"/>
            <a:ext cx="478001" cy="339271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dirty="0" smtClean="0"/>
              <a:t>2</a:t>
            </a:r>
            <a:endParaRPr dirty="0"/>
          </a:p>
        </p:txBody>
      </p:sp>
      <p:sp>
        <p:nvSpPr>
          <p:cNvPr id="61" name="Кружок"/>
          <p:cNvSpPr/>
          <p:nvPr/>
        </p:nvSpPr>
        <p:spPr>
          <a:xfrm>
            <a:off x="4505523" y="1125449"/>
            <a:ext cx="3295452" cy="1308539"/>
          </a:xfrm>
          <a:prstGeom prst="flowChartTerminator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/>
            <a:endParaRPr sz="3200" dirty="0">
              <a:latin typeface="Helvetica Neue Medium"/>
              <a:ea typeface="Helvetica Neue Medium"/>
              <a:cs typeface="Helvetica Neue Medium"/>
            </a:endParaRPr>
          </a:p>
        </p:txBody>
      </p:sp>
      <p:sp>
        <p:nvSpPr>
          <p:cNvPr id="62" name="CustomShape 60"/>
          <p:cNvSpPr/>
          <p:nvPr/>
        </p:nvSpPr>
        <p:spPr>
          <a:xfrm>
            <a:off x="4991697" y="1444871"/>
            <a:ext cx="2323104" cy="664797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 spc="-4" dirty="0" smtClean="0">
                <a:solidFill>
                  <a:schemeClr val="bg1"/>
                </a:solidFill>
                <a:latin typeface="Arial"/>
              </a:rPr>
              <a:t>План должен содержать</a:t>
            </a:r>
            <a:endParaRPr lang="ru-RU" sz="2400" b="1" strike="noStrike" spc="-1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63" name="CustomShape 13"/>
          <p:cNvSpPr/>
          <p:nvPr/>
        </p:nvSpPr>
        <p:spPr>
          <a:xfrm>
            <a:off x="5074210" y="2608887"/>
            <a:ext cx="2295720" cy="245155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25380" tIns="25380" rIns="25380" bIns="25380" anchor="ctr">
            <a:spAutoFit/>
          </a:bodyPr>
          <a:lstStyle/>
          <a:p>
            <a:pPr>
              <a:lnSpc>
                <a:spcPct val="90000"/>
              </a:lnSpc>
              <a:spcBef>
                <a:spcPts val="2101"/>
              </a:spcBef>
            </a:pPr>
            <a:r>
              <a:rPr lang="ru-RU" sz="1400" b="1" spc="-1" dirty="0" smtClean="0">
                <a:solidFill>
                  <a:srgbClr val="000000"/>
                </a:solidFill>
                <a:latin typeface="Stem Medium"/>
              </a:rPr>
              <a:t>Наименование КНО </a:t>
            </a:r>
            <a:endParaRPr lang="ru-RU" sz="1400" b="1" spc="-1" dirty="0">
              <a:latin typeface="Arial"/>
            </a:endParaRPr>
          </a:p>
        </p:txBody>
      </p:sp>
      <p:sp>
        <p:nvSpPr>
          <p:cNvPr id="69" name="CustomShape 13"/>
          <p:cNvSpPr/>
          <p:nvPr/>
        </p:nvSpPr>
        <p:spPr>
          <a:xfrm>
            <a:off x="5074209" y="3092060"/>
            <a:ext cx="2295720" cy="245155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25380" tIns="25380" rIns="25380" bIns="25380" anchor="ctr">
            <a:spAutoFit/>
          </a:bodyPr>
          <a:lstStyle/>
          <a:p>
            <a:pPr>
              <a:lnSpc>
                <a:spcPct val="90000"/>
              </a:lnSpc>
              <a:spcBef>
                <a:spcPts val="2101"/>
              </a:spcBef>
            </a:pPr>
            <a:r>
              <a:rPr lang="ru-RU" sz="1400" b="1" spc="-1" dirty="0" smtClean="0">
                <a:latin typeface="Arial"/>
              </a:rPr>
              <a:t>Вид контроля</a:t>
            </a:r>
            <a:endParaRPr lang="ru-RU" sz="1400" b="1" spc="-1" dirty="0">
              <a:latin typeface="Arial"/>
            </a:endParaRPr>
          </a:p>
        </p:txBody>
      </p:sp>
      <p:sp>
        <p:nvSpPr>
          <p:cNvPr id="72" name="CustomShape 13"/>
          <p:cNvSpPr/>
          <p:nvPr/>
        </p:nvSpPr>
        <p:spPr>
          <a:xfrm>
            <a:off x="5074212" y="3713449"/>
            <a:ext cx="2295720" cy="439054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25380" tIns="25380" rIns="25380" bIns="25380" anchor="ctr">
            <a:spAutoFit/>
          </a:bodyPr>
          <a:lstStyle/>
          <a:p>
            <a:pPr>
              <a:lnSpc>
                <a:spcPct val="90000"/>
              </a:lnSpc>
              <a:spcBef>
                <a:spcPts val="2101"/>
              </a:spcBef>
            </a:pPr>
            <a:r>
              <a:rPr lang="ru-RU" sz="1400" b="1" spc="-1" dirty="0" smtClean="0">
                <a:latin typeface="Arial"/>
              </a:rPr>
              <a:t>Вид, предмет и сроки проведения КНМ</a:t>
            </a:r>
            <a:endParaRPr lang="ru-RU" sz="1400" b="1" spc="-1" dirty="0">
              <a:latin typeface="Arial"/>
            </a:endParaRPr>
          </a:p>
        </p:txBody>
      </p:sp>
      <p:sp>
        <p:nvSpPr>
          <p:cNvPr id="75" name="CustomShape 13"/>
          <p:cNvSpPr/>
          <p:nvPr/>
        </p:nvSpPr>
        <p:spPr>
          <a:xfrm>
            <a:off x="5074210" y="4765422"/>
            <a:ext cx="2295720" cy="439054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25380" tIns="25380" rIns="25380" bIns="25380" anchor="ctr">
            <a:spAutoFit/>
          </a:bodyPr>
          <a:lstStyle/>
          <a:p>
            <a:pPr>
              <a:lnSpc>
                <a:spcPct val="90000"/>
              </a:lnSpc>
              <a:spcBef>
                <a:spcPts val="2101"/>
              </a:spcBef>
            </a:pPr>
            <a:r>
              <a:rPr lang="ru-RU" sz="1400" b="1" spc="-1" dirty="0" smtClean="0">
                <a:latin typeface="Arial"/>
              </a:rPr>
              <a:t>Основания включения КНМ</a:t>
            </a:r>
            <a:endParaRPr lang="ru-RU" sz="1400" b="1" spc="-1" dirty="0">
              <a:latin typeface="Arial"/>
            </a:endParaRPr>
          </a:p>
        </p:txBody>
      </p:sp>
      <p:sp>
        <p:nvSpPr>
          <p:cNvPr id="76" name="CustomShape 13"/>
          <p:cNvSpPr/>
          <p:nvPr/>
        </p:nvSpPr>
        <p:spPr>
          <a:xfrm>
            <a:off x="5074210" y="5578861"/>
            <a:ext cx="2295720" cy="245155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25380" tIns="25380" rIns="25380" bIns="25380" anchor="ctr">
            <a:spAutoFit/>
          </a:bodyPr>
          <a:lstStyle/>
          <a:p>
            <a:pPr>
              <a:lnSpc>
                <a:spcPct val="90000"/>
              </a:lnSpc>
              <a:spcBef>
                <a:spcPts val="2101"/>
              </a:spcBef>
            </a:pPr>
            <a:r>
              <a:rPr lang="ru-RU" sz="1400" b="1" spc="-1" dirty="0" smtClean="0">
                <a:latin typeface="Arial"/>
              </a:rPr>
              <a:t>Объект контроля</a:t>
            </a:r>
            <a:endParaRPr lang="ru-RU" sz="1400" b="1" spc="-1" dirty="0">
              <a:latin typeface="Arial"/>
            </a:endParaRPr>
          </a:p>
        </p:txBody>
      </p:sp>
      <p:sp>
        <p:nvSpPr>
          <p:cNvPr id="77" name="CustomShape 13"/>
          <p:cNvSpPr/>
          <p:nvPr/>
        </p:nvSpPr>
        <p:spPr>
          <a:xfrm>
            <a:off x="5074212" y="6159500"/>
            <a:ext cx="2295720" cy="439054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25380" tIns="25380" rIns="25380" bIns="25380" anchor="ctr">
            <a:spAutoFit/>
          </a:bodyPr>
          <a:lstStyle/>
          <a:p>
            <a:pPr>
              <a:lnSpc>
                <a:spcPct val="90000"/>
              </a:lnSpc>
              <a:spcBef>
                <a:spcPts val="2101"/>
              </a:spcBef>
            </a:pPr>
            <a:r>
              <a:rPr lang="ru-RU" sz="1400" b="1" spc="-1" dirty="0" smtClean="0">
                <a:latin typeface="Arial"/>
              </a:rPr>
              <a:t>Сведения о контролируемых лицах</a:t>
            </a:r>
            <a:endParaRPr lang="ru-RU" sz="1400" b="1" spc="-1" dirty="0">
              <a:latin typeface="Arial"/>
            </a:endParaRPr>
          </a:p>
        </p:txBody>
      </p:sp>
      <p:cxnSp>
        <p:nvCxnSpPr>
          <p:cNvPr id="3" name="Соединительная линия уступом 2"/>
          <p:cNvCxnSpPr>
            <a:endCxn id="63" idx="1"/>
          </p:cNvCxnSpPr>
          <p:nvPr/>
        </p:nvCxnSpPr>
        <p:spPr>
          <a:xfrm rot="16200000" flipH="1">
            <a:off x="4339814" y="1997068"/>
            <a:ext cx="919153" cy="549640"/>
          </a:xfrm>
          <a:prstGeom prst="bentConnector2">
            <a:avLst/>
          </a:prstGeom>
          <a:ln w="38100">
            <a:solidFill>
              <a:srgbClr val="0081C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Соединительная линия уступом 10"/>
          <p:cNvCxnSpPr>
            <a:endCxn id="72" idx="1"/>
          </p:cNvCxnSpPr>
          <p:nvPr/>
        </p:nvCxnSpPr>
        <p:spPr>
          <a:xfrm rot="16200000" flipH="1">
            <a:off x="4143223" y="3001987"/>
            <a:ext cx="1312338" cy="549640"/>
          </a:xfrm>
          <a:prstGeom prst="bentConnector2">
            <a:avLst/>
          </a:prstGeom>
          <a:ln w="38100">
            <a:solidFill>
              <a:srgbClr val="0081C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Соединительная линия уступом 78"/>
          <p:cNvCxnSpPr>
            <a:endCxn id="75" idx="1"/>
          </p:cNvCxnSpPr>
          <p:nvPr/>
        </p:nvCxnSpPr>
        <p:spPr>
          <a:xfrm rot="16200000" flipH="1">
            <a:off x="4229731" y="4140470"/>
            <a:ext cx="1139318" cy="549640"/>
          </a:xfrm>
          <a:prstGeom prst="bentConnector2">
            <a:avLst/>
          </a:prstGeom>
          <a:ln w="38100">
            <a:solidFill>
              <a:srgbClr val="0081C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Соединительная линия уступом 79"/>
          <p:cNvCxnSpPr>
            <a:endCxn id="76" idx="1"/>
          </p:cNvCxnSpPr>
          <p:nvPr/>
        </p:nvCxnSpPr>
        <p:spPr>
          <a:xfrm rot="16200000" flipH="1">
            <a:off x="4152787" y="4780016"/>
            <a:ext cx="1293206" cy="549640"/>
          </a:xfrm>
          <a:prstGeom prst="bentConnector2">
            <a:avLst/>
          </a:prstGeom>
          <a:ln w="38100">
            <a:solidFill>
              <a:srgbClr val="0081C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Соединительная линия уступом 80"/>
          <p:cNvCxnSpPr>
            <a:endCxn id="77" idx="1"/>
          </p:cNvCxnSpPr>
          <p:nvPr/>
        </p:nvCxnSpPr>
        <p:spPr>
          <a:xfrm rot="16200000" flipH="1">
            <a:off x="4147151" y="5451966"/>
            <a:ext cx="1304482" cy="549639"/>
          </a:xfrm>
          <a:prstGeom prst="bentConnector2">
            <a:avLst/>
          </a:prstGeom>
          <a:ln w="38100">
            <a:solidFill>
              <a:srgbClr val="0081C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CustomShape 13"/>
          <p:cNvSpPr/>
          <p:nvPr/>
        </p:nvSpPr>
        <p:spPr>
          <a:xfrm>
            <a:off x="8350153" y="2551647"/>
            <a:ext cx="2295720" cy="826853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25380" tIns="25380" rIns="25380" bIns="25380" anchor="ctr">
            <a:spAutoFit/>
          </a:bodyPr>
          <a:lstStyle/>
          <a:p>
            <a:pPr algn="r">
              <a:lnSpc>
                <a:spcPct val="90000"/>
              </a:lnSpc>
              <a:spcBef>
                <a:spcPts val="2101"/>
              </a:spcBef>
            </a:pPr>
            <a:r>
              <a:rPr lang="ru-RU" sz="1400" b="1" u="sng" spc="-1" dirty="0" smtClean="0">
                <a:solidFill>
                  <a:srgbClr val="000000"/>
                </a:solidFill>
                <a:latin typeface="Stem Medium"/>
              </a:rPr>
              <a:t>До 1 октября</a:t>
            </a:r>
            <a:r>
              <a:rPr lang="ru-RU" sz="1400" b="1" spc="-1" dirty="0" smtClean="0">
                <a:solidFill>
                  <a:srgbClr val="000000"/>
                </a:solidFill>
                <a:latin typeface="Stem Medium"/>
              </a:rPr>
              <a:t> проект плана представляется </a:t>
            </a:r>
            <a:br>
              <a:rPr lang="ru-RU" sz="1400" b="1" spc="-1" dirty="0" smtClean="0">
                <a:solidFill>
                  <a:srgbClr val="000000"/>
                </a:solidFill>
                <a:latin typeface="Stem Medium"/>
              </a:rPr>
            </a:br>
            <a:r>
              <a:rPr lang="ru-RU" sz="1400" b="1" spc="-1" dirty="0" smtClean="0">
                <a:solidFill>
                  <a:srgbClr val="000000"/>
                </a:solidFill>
                <a:latin typeface="Stem Medium"/>
              </a:rPr>
              <a:t>на согласование с органом прокуратуры</a:t>
            </a:r>
            <a:endParaRPr lang="ru-RU" sz="1400" b="1" spc="-1" dirty="0">
              <a:latin typeface="Arial"/>
            </a:endParaRPr>
          </a:p>
        </p:txBody>
      </p:sp>
      <p:sp>
        <p:nvSpPr>
          <p:cNvPr id="91" name="CustomShape 13"/>
          <p:cNvSpPr/>
          <p:nvPr/>
        </p:nvSpPr>
        <p:spPr>
          <a:xfrm>
            <a:off x="8350153" y="3630976"/>
            <a:ext cx="2295720" cy="1020752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25380" tIns="25380" rIns="25380" bIns="25380" anchor="ctr">
            <a:spAutoFit/>
          </a:bodyPr>
          <a:lstStyle/>
          <a:p>
            <a:pPr algn="r">
              <a:lnSpc>
                <a:spcPct val="90000"/>
              </a:lnSpc>
              <a:spcBef>
                <a:spcPts val="2101"/>
              </a:spcBef>
            </a:pPr>
            <a:r>
              <a:rPr lang="ru-RU" sz="1400" b="1" u="sng" spc="-1" dirty="0" smtClean="0">
                <a:solidFill>
                  <a:srgbClr val="000000"/>
                </a:solidFill>
                <a:latin typeface="Stem Medium"/>
              </a:rPr>
              <a:t>До 20 ноября</a:t>
            </a:r>
            <a:r>
              <a:rPr lang="ru-RU" sz="1400" b="1" spc="-1" dirty="0" smtClean="0">
                <a:solidFill>
                  <a:srgbClr val="000000"/>
                </a:solidFill>
                <a:latin typeface="Stem Medium"/>
              </a:rPr>
              <a:t> рассматриваются и учитываются предложения прокуратуры </a:t>
            </a:r>
            <a:endParaRPr lang="ru-RU" sz="1400" b="1" spc="-1" dirty="0">
              <a:latin typeface="Arial"/>
            </a:endParaRPr>
          </a:p>
        </p:txBody>
      </p:sp>
      <p:cxnSp>
        <p:nvCxnSpPr>
          <p:cNvPr id="92" name="Соединительная линия уступом 91"/>
          <p:cNvCxnSpPr>
            <a:endCxn id="69" idx="1"/>
          </p:cNvCxnSpPr>
          <p:nvPr/>
        </p:nvCxnSpPr>
        <p:spPr>
          <a:xfrm>
            <a:off x="4545858" y="2759759"/>
            <a:ext cx="528351" cy="454879"/>
          </a:xfrm>
          <a:prstGeom prst="bentConnector3">
            <a:avLst>
              <a:gd name="adj1" fmla="val -2280"/>
            </a:avLst>
          </a:prstGeom>
          <a:ln w="38100">
            <a:solidFill>
              <a:srgbClr val="0081C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CustomShape 13"/>
          <p:cNvSpPr/>
          <p:nvPr/>
        </p:nvSpPr>
        <p:spPr>
          <a:xfrm>
            <a:off x="8350153" y="4934450"/>
            <a:ext cx="2295720" cy="439054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25380" tIns="25380" rIns="25380" bIns="25380" anchor="ctr">
            <a:spAutoFit/>
          </a:bodyPr>
          <a:lstStyle/>
          <a:p>
            <a:pPr algn="r">
              <a:lnSpc>
                <a:spcPct val="90000"/>
              </a:lnSpc>
              <a:spcBef>
                <a:spcPts val="2101"/>
              </a:spcBef>
            </a:pPr>
            <a:r>
              <a:rPr lang="ru-RU" sz="1400" b="1" u="sng" spc="-1" dirty="0" smtClean="0">
                <a:solidFill>
                  <a:srgbClr val="000000"/>
                </a:solidFill>
                <a:latin typeface="Stem Medium"/>
              </a:rPr>
              <a:t>До 15 декабря</a:t>
            </a:r>
            <a:r>
              <a:rPr lang="ru-RU" sz="1400" b="1" spc="-1" dirty="0" smtClean="0">
                <a:solidFill>
                  <a:srgbClr val="000000"/>
                </a:solidFill>
                <a:latin typeface="Stem Medium"/>
              </a:rPr>
              <a:t> утверждение плана </a:t>
            </a:r>
            <a:endParaRPr lang="ru-RU" sz="1400" b="1" spc="-1" dirty="0">
              <a:latin typeface="Arial"/>
            </a:endParaRPr>
          </a:p>
        </p:txBody>
      </p:sp>
      <p:sp>
        <p:nvSpPr>
          <p:cNvPr id="102" name="CustomShape 13"/>
          <p:cNvSpPr/>
          <p:nvPr/>
        </p:nvSpPr>
        <p:spPr>
          <a:xfrm>
            <a:off x="8350153" y="5625051"/>
            <a:ext cx="2295720" cy="1020752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25380" tIns="25380" rIns="25380" bIns="25380" anchor="ctr">
            <a:spAutoFit/>
          </a:bodyPr>
          <a:lstStyle/>
          <a:p>
            <a:pPr algn="r">
              <a:lnSpc>
                <a:spcPct val="90000"/>
              </a:lnSpc>
              <a:spcBef>
                <a:spcPts val="2101"/>
              </a:spcBef>
            </a:pPr>
            <a:r>
              <a:rPr lang="ru-RU" sz="1400" b="1" u="sng" spc="-1" dirty="0" smtClean="0">
                <a:solidFill>
                  <a:srgbClr val="000000"/>
                </a:solidFill>
                <a:latin typeface="Stem Medium"/>
              </a:rPr>
              <a:t>В течение 5 рабочих дней</a:t>
            </a:r>
            <a:r>
              <a:rPr lang="ru-RU" sz="1400" b="1" spc="-1" dirty="0" smtClean="0">
                <a:solidFill>
                  <a:srgbClr val="000000"/>
                </a:solidFill>
                <a:latin typeface="Stem Medium"/>
              </a:rPr>
              <a:t> со дня утверждения план размещается на официальном сайте КНО</a:t>
            </a:r>
            <a:endParaRPr lang="ru-RU" sz="1400" b="1" spc="-1" dirty="0">
              <a:latin typeface="Arial"/>
            </a:endParaRPr>
          </a:p>
        </p:txBody>
      </p:sp>
      <p:cxnSp>
        <p:nvCxnSpPr>
          <p:cNvPr id="999" name="Соединительная линия уступом 998"/>
          <p:cNvCxnSpPr>
            <a:stCxn id="88" idx="3"/>
            <a:endCxn id="90" idx="3"/>
          </p:cNvCxnSpPr>
          <p:nvPr/>
        </p:nvCxnSpPr>
        <p:spPr>
          <a:xfrm flipH="1">
            <a:off x="10645873" y="1784730"/>
            <a:ext cx="1068126" cy="1180344"/>
          </a:xfrm>
          <a:prstGeom prst="bentConnector3">
            <a:avLst>
              <a:gd name="adj1" fmla="val -21402"/>
            </a:avLst>
          </a:prstGeom>
          <a:ln w="38100">
            <a:solidFill>
              <a:srgbClr val="00B2A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Кружок"/>
          <p:cNvSpPr/>
          <p:nvPr/>
        </p:nvSpPr>
        <p:spPr>
          <a:xfrm>
            <a:off x="8355579" y="1135472"/>
            <a:ext cx="3358420" cy="1298516"/>
          </a:xfrm>
          <a:prstGeom prst="flowChartTerminator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/>
            <a:endParaRPr sz="3200" dirty="0">
              <a:latin typeface="Helvetica Neue Medium"/>
              <a:ea typeface="Helvetica Neue Medium"/>
              <a:cs typeface="Helvetica Neue Medium"/>
            </a:endParaRPr>
          </a:p>
        </p:txBody>
      </p:sp>
      <p:sp>
        <p:nvSpPr>
          <p:cNvPr id="89" name="CustomShape 60"/>
          <p:cNvSpPr/>
          <p:nvPr/>
        </p:nvSpPr>
        <p:spPr>
          <a:xfrm>
            <a:off x="8873237" y="1616908"/>
            <a:ext cx="2323104" cy="332399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 spc="-4" dirty="0" smtClean="0">
                <a:solidFill>
                  <a:schemeClr val="bg1"/>
                </a:solidFill>
                <a:latin typeface="Arial"/>
              </a:rPr>
              <a:t>Сроки </a:t>
            </a:r>
            <a:endParaRPr lang="ru-RU" sz="2400" b="1" strike="noStrike" spc="-1" dirty="0">
              <a:solidFill>
                <a:schemeClr val="bg1"/>
              </a:solidFill>
              <a:latin typeface="Arial"/>
            </a:endParaRPr>
          </a:p>
        </p:txBody>
      </p:sp>
      <p:cxnSp>
        <p:nvCxnSpPr>
          <p:cNvPr id="130" name="Соединительная линия уступом 129"/>
          <p:cNvCxnSpPr>
            <a:endCxn id="91" idx="3"/>
          </p:cNvCxnSpPr>
          <p:nvPr/>
        </p:nvCxnSpPr>
        <p:spPr>
          <a:xfrm rot="5400000">
            <a:off x="10459017" y="3148789"/>
            <a:ext cx="1179419" cy="805706"/>
          </a:xfrm>
          <a:prstGeom prst="bentConnector2">
            <a:avLst/>
          </a:prstGeom>
          <a:ln w="38100">
            <a:solidFill>
              <a:srgbClr val="00B2A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Соединительная линия уступом 131"/>
          <p:cNvCxnSpPr>
            <a:endCxn id="101" idx="3"/>
          </p:cNvCxnSpPr>
          <p:nvPr/>
        </p:nvCxnSpPr>
        <p:spPr>
          <a:xfrm rot="5400000">
            <a:off x="10420614" y="4123011"/>
            <a:ext cx="1256225" cy="805706"/>
          </a:xfrm>
          <a:prstGeom prst="bentConnector2">
            <a:avLst/>
          </a:prstGeom>
          <a:ln w="38100">
            <a:solidFill>
              <a:srgbClr val="00B2A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Соединительная линия уступом 133"/>
          <p:cNvCxnSpPr>
            <a:endCxn id="102" idx="3"/>
          </p:cNvCxnSpPr>
          <p:nvPr/>
        </p:nvCxnSpPr>
        <p:spPr>
          <a:xfrm rot="5400000">
            <a:off x="10432650" y="5116498"/>
            <a:ext cx="1232152" cy="805706"/>
          </a:xfrm>
          <a:prstGeom prst="bentConnector2">
            <a:avLst/>
          </a:prstGeom>
          <a:ln w="38100">
            <a:solidFill>
              <a:srgbClr val="00B2A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CustomShape 13"/>
          <p:cNvSpPr/>
          <p:nvPr/>
        </p:nvSpPr>
        <p:spPr>
          <a:xfrm>
            <a:off x="845174" y="2551647"/>
            <a:ext cx="3282140" cy="439054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25380" tIns="25380" rIns="25380" bIns="25380" anchor="ctr">
            <a:spAutoFit/>
          </a:bodyPr>
          <a:lstStyle/>
          <a:p>
            <a:pPr>
              <a:lnSpc>
                <a:spcPct val="90000"/>
              </a:lnSpc>
              <a:spcBef>
                <a:spcPts val="2101"/>
              </a:spcBef>
            </a:pPr>
            <a:r>
              <a:rPr lang="ru-RU" sz="1400" b="1" spc="-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Истечение установленного периода времени с даты:</a:t>
            </a:r>
            <a:endParaRPr lang="ru-RU" sz="1400" b="1" i="1" u="sng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CustomShape 13"/>
          <p:cNvSpPr/>
          <p:nvPr/>
        </p:nvSpPr>
        <p:spPr>
          <a:xfrm>
            <a:off x="1036720" y="4571522"/>
            <a:ext cx="3042342" cy="826853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25380" tIns="25380" rIns="25380" bIns="25380" anchor="ctr">
            <a:spAutoFit/>
          </a:bodyPr>
          <a:lstStyle/>
          <a:p>
            <a:pPr>
              <a:lnSpc>
                <a:spcPct val="90000"/>
              </a:lnSpc>
              <a:spcBef>
                <a:spcPts val="2101"/>
              </a:spcBef>
            </a:pPr>
            <a:r>
              <a:rPr lang="ru-RU" sz="1400" b="1" spc="-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Начала осуществления организацией или ИП отдельного вида предпринимательской деятельности</a:t>
            </a:r>
            <a:endParaRPr lang="ru-RU" sz="1400" b="1" i="1" u="sng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CustomShape 13"/>
          <p:cNvSpPr/>
          <p:nvPr/>
        </p:nvSpPr>
        <p:spPr>
          <a:xfrm>
            <a:off x="1044760" y="3839940"/>
            <a:ext cx="2873180" cy="439054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25380" tIns="25380" rIns="25380" bIns="25380" anchor="ctr">
            <a:spAutoFit/>
          </a:bodyPr>
          <a:lstStyle/>
          <a:p>
            <a:pPr>
              <a:lnSpc>
                <a:spcPct val="90000"/>
              </a:lnSpc>
              <a:spcBef>
                <a:spcPts val="2101"/>
              </a:spcBef>
            </a:pPr>
            <a:r>
              <a:rPr lang="ru-RU" sz="1400" b="1" spc="-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Государственной регистрации организации или ИП</a:t>
            </a:r>
            <a:endParaRPr lang="ru-RU" sz="1400" b="1" i="1" u="sng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CustomShape 13"/>
          <p:cNvSpPr/>
          <p:nvPr/>
        </p:nvSpPr>
        <p:spPr>
          <a:xfrm>
            <a:off x="1076698" y="3108360"/>
            <a:ext cx="2873178" cy="439054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25380" tIns="25380" rIns="25380" bIns="25380" anchor="ctr">
            <a:spAutoFit/>
          </a:bodyPr>
          <a:lstStyle/>
          <a:p>
            <a:pPr>
              <a:lnSpc>
                <a:spcPct val="90000"/>
              </a:lnSpc>
              <a:spcBef>
                <a:spcPts val="2101"/>
              </a:spcBef>
            </a:pPr>
            <a:r>
              <a:rPr lang="ru-RU" sz="1400" b="1" spc="-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Окончания </a:t>
            </a:r>
            <a:r>
              <a:rPr lang="ru-RU" sz="1400" b="1" spc="-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проведения последнего КНМ</a:t>
            </a:r>
            <a:endParaRPr lang="ru-RU" sz="1400" b="1" i="1" u="sng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CustomShape 13"/>
          <p:cNvSpPr/>
          <p:nvPr/>
        </p:nvSpPr>
        <p:spPr>
          <a:xfrm>
            <a:off x="1044760" y="5768387"/>
            <a:ext cx="3042342" cy="826853"/>
          </a:xfrm>
          <a:prstGeom prst="rect">
            <a:avLst/>
          </a:prstGeom>
          <a:noFill/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25380" tIns="25380" rIns="25380" bIns="25380" anchor="ctr">
            <a:spAutoFit/>
          </a:bodyPr>
          <a:lstStyle/>
          <a:p>
            <a:pPr>
              <a:lnSpc>
                <a:spcPct val="90000"/>
              </a:lnSpc>
              <a:spcBef>
                <a:spcPts val="2101"/>
              </a:spcBef>
            </a:pPr>
            <a:r>
              <a:rPr lang="ru-RU" sz="1400" b="1" spc="-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Иного события, установленного федеральным законом о виде контроля, положением о виде контроля</a:t>
            </a:r>
            <a:endParaRPr lang="ru-RU" sz="1400" b="1" i="1" u="sng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Соединительная линия уступом 7"/>
          <p:cNvCxnSpPr>
            <a:stCxn id="65" idx="1"/>
            <a:endCxn id="49" idx="1"/>
          </p:cNvCxnSpPr>
          <p:nvPr/>
        </p:nvCxnSpPr>
        <p:spPr>
          <a:xfrm rot="10800000" flipH="1" flipV="1">
            <a:off x="711896" y="1779718"/>
            <a:ext cx="133278" cy="991455"/>
          </a:xfrm>
          <a:prstGeom prst="bentConnector3">
            <a:avLst>
              <a:gd name="adj1" fmla="val -171521"/>
            </a:avLst>
          </a:prstGeom>
          <a:ln w="38100">
            <a:solidFill>
              <a:srgbClr val="00B2AC"/>
            </a:solidFill>
            <a:prstDash val="solid"/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Соединительная линия уступом 12"/>
          <p:cNvCxnSpPr>
            <a:stCxn id="49" idx="1"/>
            <a:endCxn id="55" idx="1"/>
          </p:cNvCxnSpPr>
          <p:nvPr/>
        </p:nvCxnSpPr>
        <p:spPr>
          <a:xfrm rot="10800000" flipH="1" flipV="1">
            <a:off x="845174" y="2771173"/>
            <a:ext cx="231524" cy="556713"/>
          </a:xfrm>
          <a:prstGeom prst="bentConnector3">
            <a:avLst>
              <a:gd name="adj1" fmla="val -98737"/>
            </a:avLst>
          </a:prstGeom>
          <a:ln w="38100">
            <a:solidFill>
              <a:srgbClr val="00B2AC"/>
            </a:solidFill>
            <a:prstDash val="solid"/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Соединительная линия уступом 15"/>
          <p:cNvCxnSpPr>
            <a:stCxn id="49" idx="1"/>
            <a:endCxn id="54" idx="1"/>
          </p:cNvCxnSpPr>
          <p:nvPr/>
        </p:nvCxnSpPr>
        <p:spPr>
          <a:xfrm rot="10800000" flipH="1" flipV="1">
            <a:off x="845174" y="2771173"/>
            <a:ext cx="199586" cy="1288293"/>
          </a:xfrm>
          <a:prstGeom prst="bentConnector3">
            <a:avLst>
              <a:gd name="adj1" fmla="val -114537"/>
            </a:avLst>
          </a:prstGeom>
          <a:ln w="38100">
            <a:solidFill>
              <a:srgbClr val="00B2AC"/>
            </a:solidFill>
            <a:prstDash val="solid"/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Соединительная линия уступом 19"/>
          <p:cNvCxnSpPr>
            <a:stCxn id="49" idx="1"/>
            <a:endCxn id="53" idx="1"/>
          </p:cNvCxnSpPr>
          <p:nvPr/>
        </p:nvCxnSpPr>
        <p:spPr>
          <a:xfrm rot="10800000" flipH="1" flipV="1">
            <a:off x="845174" y="2771173"/>
            <a:ext cx="191546" cy="2213775"/>
          </a:xfrm>
          <a:prstGeom prst="bentConnector3">
            <a:avLst>
              <a:gd name="adj1" fmla="val -119345"/>
            </a:avLst>
          </a:prstGeom>
          <a:ln w="38100">
            <a:solidFill>
              <a:srgbClr val="00B2AC"/>
            </a:solidFill>
            <a:prstDash val="solid"/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Соединительная линия уступом 27"/>
          <p:cNvCxnSpPr>
            <a:stCxn id="49" idx="1"/>
            <a:endCxn id="56" idx="1"/>
          </p:cNvCxnSpPr>
          <p:nvPr/>
        </p:nvCxnSpPr>
        <p:spPr>
          <a:xfrm rot="10800000" flipH="1" flipV="1">
            <a:off x="845174" y="2771174"/>
            <a:ext cx="199586" cy="3410640"/>
          </a:xfrm>
          <a:prstGeom prst="bentConnector3">
            <a:avLst>
              <a:gd name="adj1" fmla="val -114537"/>
            </a:avLst>
          </a:prstGeom>
          <a:ln w="38100">
            <a:solidFill>
              <a:srgbClr val="00B2AC"/>
            </a:solidFill>
            <a:prstDash val="solid"/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034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2668398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00017" y="-22359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 algn="just"/>
            <a:r>
              <a:rPr lang="ru-RU" sz="2800" spc="-1" dirty="0" smtClean="0">
                <a:latin typeface="Helvetica Neue"/>
              </a:rPr>
              <a:t>Типовая форма решения о проведении КНМ</a:t>
            </a:r>
            <a:endParaRPr lang="ru-RU" sz="28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272576"/>
            <a:ext cx="478001" cy="373228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dirty="0" smtClean="0"/>
              <a:t>3</a:t>
            </a:r>
            <a:endParaRPr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/>
          <a:srcRect l="1860" t="2530" r="1741" b="1637"/>
          <a:stretch/>
        </p:blipFill>
        <p:spPr>
          <a:xfrm>
            <a:off x="776165" y="1035726"/>
            <a:ext cx="6596059" cy="5717499"/>
          </a:xfrm>
          <a:prstGeom prst="rect">
            <a:avLst/>
          </a:prstGeom>
          <a:ln w="60325">
            <a:gradFill>
              <a:gsLst>
                <a:gs pos="0">
                  <a:srgbClr val="007AC8"/>
                </a:gs>
                <a:gs pos="51000">
                  <a:srgbClr val="00A1C0"/>
                </a:gs>
                <a:gs pos="100000">
                  <a:srgbClr val="00B2AC"/>
                </a:gs>
              </a:gsLst>
              <a:lin ang="5400000" scaled="1"/>
            </a:gradFill>
          </a:ln>
        </p:spPr>
      </p:pic>
      <p:sp>
        <p:nvSpPr>
          <p:cNvPr id="20" name="Выноска 1 19"/>
          <p:cNvSpPr/>
          <p:nvPr/>
        </p:nvSpPr>
        <p:spPr>
          <a:xfrm>
            <a:off x="2157540" y="1109564"/>
            <a:ext cx="1323975" cy="719697"/>
          </a:xfrm>
          <a:prstGeom prst="borderCallout1">
            <a:avLst>
              <a:gd name="adj1" fmla="val 47529"/>
              <a:gd name="adj2" fmla="val 351"/>
              <a:gd name="adj3" fmla="val 71537"/>
              <a:gd name="adj4" fmla="val -23880"/>
            </a:avLst>
          </a:prstGeom>
          <a:gradFill>
            <a:gsLst>
              <a:gs pos="0">
                <a:srgbClr val="0078C8"/>
              </a:gs>
              <a:gs pos="100000">
                <a:srgbClr val="00B2AA"/>
              </a:gs>
            </a:gsLst>
            <a:lin ang="5400000" scaled="1"/>
          </a:gradFill>
          <a:ln w="22225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Stem Medium"/>
              </a:rPr>
              <a:t>Размещение</a:t>
            </a:r>
            <a:r>
              <a:rPr lang="en-US" sz="1400" dirty="0" smtClean="0">
                <a:latin typeface="Stem Medium"/>
              </a:rPr>
              <a:t> QR</a:t>
            </a:r>
            <a:r>
              <a:rPr lang="ru-RU" sz="1400" dirty="0" smtClean="0">
                <a:latin typeface="Stem Medium"/>
              </a:rPr>
              <a:t>-кода </a:t>
            </a:r>
            <a:endParaRPr lang="ru-RU" sz="1400" dirty="0">
              <a:latin typeface="Stem Medium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90615" y="1236267"/>
            <a:ext cx="752475" cy="6858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7672384" y="997626"/>
            <a:ext cx="0" cy="5779412"/>
          </a:xfrm>
          <a:prstGeom prst="line">
            <a:avLst/>
          </a:prstGeom>
          <a:ln w="79375">
            <a:gradFill>
              <a:gsLst>
                <a:gs pos="0">
                  <a:srgbClr val="007BC8"/>
                </a:gs>
                <a:gs pos="47000">
                  <a:srgbClr val="009CC1"/>
                </a:gs>
                <a:gs pos="100000">
                  <a:srgbClr val="00B8B4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Скругленный прямоугольник 28"/>
          <p:cNvSpPr/>
          <p:nvPr/>
        </p:nvSpPr>
        <p:spPr>
          <a:xfrm>
            <a:off x="7952492" y="1294421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7CC8"/>
              </a:gs>
              <a:gs pos="100000">
                <a:srgbClr val="0089DE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Дата, время и место принятия решения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7952492" y="1849849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83C6"/>
              </a:gs>
              <a:gs pos="100000">
                <a:srgbClr val="0089C5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Основания проведения КНМ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7952492" y="2406601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89C5"/>
              </a:gs>
              <a:gs pos="100000">
                <a:srgbClr val="008DC4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Инспектор, эксперт, экспертная организация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7972545" y="2956638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8DC4"/>
              </a:gs>
              <a:gs pos="100000">
                <a:srgbClr val="0093C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Объект контроля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952492" y="3508959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93C3"/>
              </a:gs>
              <a:gs pos="100000">
                <a:srgbClr val="0098C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Адрес проведения КНМ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7952492" y="4065575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98C2"/>
              </a:gs>
              <a:gs pos="100000">
                <a:srgbClr val="009DC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Контролируемое лицо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7952492" y="4619038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9DC0"/>
              </a:gs>
              <a:gs pos="100000">
                <a:srgbClr val="00A0BD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Вид КНМ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7972545" y="5170217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A0BD"/>
              </a:gs>
              <a:gs pos="100000">
                <a:srgbClr val="00A5BD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Перечень КНД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7972545" y="5721396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A5BD"/>
              </a:gs>
              <a:gs pos="100000">
                <a:srgbClr val="00A8BB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Предмет КНД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7972545" y="6272575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ACB9"/>
              </a:gs>
              <a:gs pos="100000">
                <a:srgbClr val="00B0B8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Дата проведения КНМ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969744" y="914616"/>
            <a:ext cx="28192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latin typeface="Stem Medium"/>
                <a:cs typeface="Arial" panose="020B0604020202020204" pitchFamily="34" charset="0"/>
              </a:rPr>
              <a:t>В решении указывается:</a:t>
            </a:r>
            <a:endParaRPr lang="ru-RU" dirty="0">
              <a:latin typeface="Stem Medium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18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2668398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00017" y="-22359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 algn="just"/>
            <a:r>
              <a:rPr lang="ru-RU" sz="2800" spc="-1" dirty="0" smtClean="0">
                <a:latin typeface="Helvetica Neue"/>
              </a:rPr>
              <a:t>Типовая форма акта КНМ</a:t>
            </a:r>
            <a:endParaRPr lang="ru-RU" sz="28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256782"/>
            <a:ext cx="478001" cy="389021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dirty="0" smtClean="0"/>
              <a:t>4</a:t>
            </a:r>
            <a:endParaRPr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7672384" y="997626"/>
            <a:ext cx="0" cy="5779412"/>
          </a:xfrm>
          <a:prstGeom prst="line">
            <a:avLst/>
          </a:prstGeom>
          <a:ln w="79375">
            <a:gradFill>
              <a:gsLst>
                <a:gs pos="0">
                  <a:srgbClr val="007BC8"/>
                </a:gs>
                <a:gs pos="47000">
                  <a:srgbClr val="009CC1"/>
                </a:gs>
                <a:gs pos="100000">
                  <a:srgbClr val="00B8B4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Скругленный прямоугольник 28"/>
          <p:cNvSpPr/>
          <p:nvPr/>
        </p:nvSpPr>
        <p:spPr>
          <a:xfrm>
            <a:off x="7956018" y="1269437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7CC8"/>
              </a:gs>
              <a:gs pos="100000">
                <a:srgbClr val="0089DE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Дата, время и место составление акта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7956018" y="1674646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81D0"/>
              </a:gs>
              <a:gs pos="100000">
                <a:srgbClr val="0083C6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Ссылка о решении проведения КНМ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7954255" y="2100728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83C6"/>
              </a:gs>
              <a:gs pos="100000">
                <a:srgbClr val="0089C5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Вид контроля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7952492" y="2955797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8DC4"/>
              </a:gs>
              <a:gs pos="100000">
                <a:srgbClr val="0093C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Привлекаемые специалисты и эксперты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952504" y="3379558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93C3"/>
              </a:gs>
              <a:gs pos="100000">
                <a:srgbClr val="0098C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Объект контроля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7952492" y="3792935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98C2"/>
              </a:gs>
              <a:gs pos="100000">
                <a:srgbClr val="009DC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Адрес проведения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7952492" y="4203936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9DC0"/>
              </a:gs>
              <a:gs pos="100000">
                <a:srgbClr val="00A0BD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Контролируемые лица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7952504" y="4622834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A0BD"/>
              </a:gs>
              <a:gs pos="100000">
                <a:srgbClr val="00A5BD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Сроки проведения КНМ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7952504" y="5041074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A5BD"/>
              </a:gs>
              <a:gs pos="100000">
                <a:srgbClr val="00A8BB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Виды и сроки КНД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7952492" y="5475815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A8BB"/>
              </a:gs>
              <a:gs pos="100000">
                <a:srgbClr val="00ACB9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Рассмотренные документы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7952492" y="5896782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ACB9"/>
              </a:gs>
              <a:gs pos="100000">
                <a:srgbClr val="00B0B8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Результаты КНМ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7952492" y="6326388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B0B8"/>
              </a:gs>
              <a:gs pos="100000">
                <a:srgbClr val="00C5C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Приложения к акту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633" y="1035726"/>
            <a:ext cx="6539352" cy="5610077"/>
          </a:xfrm>
          <a:prstGeom prst="rect">
            <a:avLst/>
          </a:prstGeom>
          <a:ln w="60325">
            <a:gradFill>
              <a:gsLst>
                <a:gs pos="50000">
                  <a:srgbClr val="009CC1"/>
                </a:gs>
                <a:gs pos="0">
                  <a:srgbClr val="007AC8"/>
                </a:gs>
                <a:gs pos="100000">
                  <a:srgbClr val="00B2AC"/>
                </a:gs>
              </a:gsLst>
              <a:lin ang="5400000" scaled="1"/>
            </a:gradFill>
          </a:ln>
        </p:spPr>
      </p:pic>
      <p:sp>
        <p:nvSpPr>
          <p:cNvPr id="20" name="Выноска 1 19"/>
          <p:cNvSpPr/>
          <p:nvPr/>
        </p:nvSpPr>
        <p:spPr>
          <a:xfrm>
            <a:off x="2157540" y="1109564"/>
            <a:ext cx="1323975" cy="719697"/>
          </a:xfrm>
          <a:prstGeom prst="borderCallout1">
            <a:avLst>
              <a:gd name="adj1" fmla="val 47529"/>
              <a:gd name="adj2" fmla="val 351"/>
              <a:gd name="adj3" fmla="val 71537"/>
              <a:gd name="adj4" fmla="val -23880"/>
            </a:avLst>
          </a:prstGeom>
          <a:gradFill>
            <a:gsLst>
              <a:gs pos="0">
                <a:srgbClr val="0078C8"/>
              </a:gs>
              <a:gs pos="100000">
                <a:srgbClr val="00B2AA"/>
              </a:gs>
            </a:gsLst>
            <a:lin ang="5400000" scaled="1"/>
          </a:gradFill>
          <a:ln w="22225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Stem Medium"/>
              </a:rPr>
              <a:t>Размещение</a:t>
            </a:r>
            <a:r>
              <a:rPr lang="en-US" sz="1400" dirty="0" smtClean="0">
                <a:latin typeface="Stem Medium"/>
              </a:rPr>
              <a:t> QR</a:t>
            </a:r>
            <a:r>
              <a:rPr lang="ru-RU" sz="1400" dirty="0" smtClean="0">
                <a:latin typeface="Stem Medium"/>
              </a:rPr>
              <a:t>-кода </a:t>
            </a:r>
            <a:endParaRPr lang="ru-RU" sz="1400" dirty="0">
              <a:latin typeface="Stem Medium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90615" y="1236267"/>
            <a:ext cx="752475" cy="6858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8209117" y="915716"/>
            <a:ext cx="2327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Stem Medium"/>
                <a:cs typeface="Arial" panose="020B0604020202020204" pitchFamily="34" charset="0"/>
              </a:rPr>
              <a:t>В а</a:t>
            </a:r>
            <a:r>
              <a:rPr lang="ru-RU" dirty="0" smtClean="0">
                <a:latin typeface="Stem Medium"/>
                <a:cs typeface="Arial" panose="020B0604020202020204" pitchFamily="34" charset="0"/>
              </a:rPr>
              <a:t>кте </a:t>
            </a:r>
            <a:r>
              <a:rPr lang="ru-RU" dirty="0">
                <a:latin typeface="Stem Medium"/>
                <a:cs typeface="Arial" panose="020B0604020202020204" pitchFamily="34" charset="0"/>
              </a:rPr>
              <a:t>указывается: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952492" y="2531015"/>
            <a:ext cx="3132000" cy="360000"/>
          </a:xfrm>
          <a:prstGeom prst="roundRect">
            <a:avLst/>
          </a:prstGeom>
          <a:gradFill flip="none" rotWithShape="1">
            <a:gsLst>
              <a:gs pos="0">
                <a:srgbClr val="0089C5"/>
              </a:gs>
              <a:gs pos="100000">
                <a:srgbClr val="008DC4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Кем проведены КНМ</a:t>
            </a:r>
            <a:endParaRPr lang="ru-RU" sz="12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84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2268</TotalTime>
  <Words>280</Words>
  <Application>Microsoft Office PowerPoint</Application>
  <PresentationFormat>Широкоэкранный</PresentationFormat>
  <Paragraphs>68</Paragraphs>
  <Slides>5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5" baseType="lpstr">
      <vt:lpstr>Arial</vt:lpstr>
      <vt:lpstr>Calibri</vt:lpstr>
      <vt:lpstr>Calibri Light</vt:lpstr>
      <vt:lpstr>Helvetica Neue</vt:lpstr>
      <vt:lpstr>Helvetica Neue Medium</vt:lpstr>
      <vt:lpstr>Stem</vt:lpstr>
      <vt:lpstr>Stem Med</vt:lpstr>
      <vt:lpstr>Stem Medium</vt:lpstr>
      <vt:lpstr>Tahoma</vt:lpstr>
      <vt:lpstr>Тема Office</vt:lpstr>
      <vt:lpstr>Организация профилактических и контрольных (надзорных) мероприятий, формирование планов. Часть 2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государственного контроля (надзора)  и муниципального контроля  с 1 июля 2021 года</dc:title>
  <dc:creator>Розенцвайг Екатерина Антоновна</dc:creator>
  <cp:lastModifiedBy>Алексей</cp:lastModifiedBy>
  <cp:revision>156</cp:revision>
  <dcterms:created xsi:type="dcterms:W3CDTF">2021-07-23T11:37:07Z</dcterms:created>
  <dcterms:modified xsi:type="dcterms:W3CDTF">2021-08-23T23:07:35Z</dcterms:modified>
</cp:coreProperties>
</file>