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7"/>
  </p:notesMasterIdLst>
  <p:handoutMasterIdLst>
    <p:handoutMasterId r:id="rId8"/>
  </p:handoutMasterIdLst>
  <p:sldIdLst>
    <p:sldId id="268" r:id="rId2"/>
    <p:sldId id="269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orient="horz" pos="4178" userDrawn="1">
          <p15:clr>
            <a:srgbClr val="A4A3A4"/>
          </p15:clr>
        </p15:guide>
        <p15:guide id="3" orient="horz" pos="1570" userDrawn="1">
          <p15:clr>
            <a:srgbClr val="A4A3A4"/>
          </p15:clr>
        </p15:guide>
        <p15:guide id="5" pos="50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2C1"/>
    <a:srgbClr val="00B2AC"/>
    <a:srgbClr val="00D6D1"/>
    <a:srgbClr val="009CC1"/>
    <a:srgbClr val="007AC8"/>
    <a:srgbClr val="00C8C3"/>
    <a:srgbClr val="00B7B4"/>
    <a:srgbClr val="00E7E2"/>
    <a:srgbClr val="00C5C0"/>
    <a:srgbClr val="00B0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95" autoAdjust="0"/>
  </p:normalViewPr>
  <p:slideViewPr>
    <p:cSldViewPr snapToGrid="0">
      <p:cViewPr>
        <p:scale>
          <a:sx n="109" d="100"/>
          <a:sy n="109" d="100"/>
        </p:scale>
        <p:origin x="-72" y="-48"/>
      </p:cViewPr>
      <p:guideLst>
        <p:guide orient="horz" pos="4178"/>
        <p:guide orient="horz" pos="1570"/>
        <p:guide pos="508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2B9B8-0C93-4004-AE13-727D37BA8BED}" type="datetimeFigureOut">
              <a:rPr lang="ru-RU" smtClean="0"/>
              <a:t>24.08.2021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D891C-F763-4176-B244-523C62F303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07952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590CFD-707E-40C8-9A54-74316B1604F1}" type="datetimeFigureOut">
              <a:rPr lang="ru-RU" smtClean="0"/>
              <a:t>24.08.2021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63D02D-6FC8-4A75-A6EC-F91D4BF1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7396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709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7024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414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031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719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819238" y="6356349"/>
            <a:ext cx="372762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Stem" panose="020B0703020203020204" pitchFamily="34" charset="-52"/>
              </a:defRPr>
            </a:lvl1pPr>
          </a:lstStyle>
          <a:p>
            <a:fld id="{9A65CFA2-E726-414F-B001-982054D708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583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05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513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734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151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20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737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186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169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665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3180" y="1287540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-1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>
            <a:normAutofit fontScale="80000"/>
          </a:bodyPr>
          <a:lstStyle/>
          <a:p>
            <a:endParaRPr lang="ru-RU" sz="2400" b="0" strike="noStrike" spc="-1">
              <a:solidFill>
                <a:srgbClr val="0000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514305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9051-5943-4E2D-9370-E0BAF4020FFF}" type="datetimeFigureOut">
              <a:rPr lang="ru-RU" smtClean="0"/>
              <a:t>24.08.2021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5CFA2-E726-414F-B001-982054D708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459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819238" y="6492875"/>
            <a:ext cx="372762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Stem" panose="020B0703020203020204" pitchFamily="34" charset="-52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A65CFA2-E726-414F-B001-982054D708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46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AC8"/>
            </a:gs>
            <a:gs pos="100000">
              <a:srgbClr val="00B0AD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4645" y="2346166"/>
            <a:ext cx="11903957" cy="2165669"/>
          </a:xfrm>
        </p:spPr>
        <p:txBody>
          <a:bodyPr>
            <a:normAutofit/>
          </a:bodyPr>
          <a:lstStyle/>
          <a:p>
            <a:pPr algn="l"/>
            <a:r>
              <a:rPr lang="ru-RU" sz="3598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Организация профилактических и контрольных (надзорных) мероприятий, формирование </a:t>
            </a:r>
            <a:r>
              <a:rPr lang="ru-RU" sz="3598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планов.</a:t>
            </a:r>
            <a:br>
              <a:rPr lang="ru-RU" sz="3598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598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Часть 1</a:t>
            </a:r>
            <a:endParaRPr lang="ru-RU" sz="4398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635870"/>
            <a:ext cx="5467264" cy="1222130"/>
          </a:xfrm>
        </p:spPr>
        <p:txBody>
          <a:bodyPr>
            <a:normAutofit fontScale="77500" lnSpcReduction="20000"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Руденко Алена Васильевна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99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директора Департамента государственной политики в сфере лицензирования, контрольно-надзорной деятельности, аккредитации </a:t>
            </a: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саморегулирования Минэкономразвития России</a:t>
            </a:r>
          </a:p>
        </p:txBody>
      </p:sp>
      <p:pic>
        <p:nvPicPr>
          <p:cNvPr id="4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45" y="190997"/>
            <a:ext cx="4570992" cy="110565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79199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5377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solidFill>
                  <a:prstClr val="black"/>
                </a:solidFill>
                <a:latin typeface="Helvetica Neue"/>
              </a:rPr>
              <a:t>Полномочия КНО</a:t>
            </a:r>
            <a:endParaRPr lang="ru-RU" sz="3600" spc="-1" dirty="0">
              <a:solidFill>
                <a:prstClr val="black"/>
              </a:solidFill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3200">
              <a:solidFill>
                <a:srgbClr val="FFFFFF"/>
              </a:solidFill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7"/>
            <a:ext cx="478001" cy="252172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sz="3200" dirty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rPr>
              <a:t>1</a:t>
            </a:r>
            <a:endParaRPr sz="3200" dirty="0">
              <a:solidFill>
                <a:srgbClr val="FFFFFF"/>
              </a:solidFill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234220" y="5903909"/>
            <a:ext cx="5158518" cy="776619"/>
            <a:chOff x="234220" y="5865078"/>
            <a:chExt cx="5158518" cy="776619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234220" y="6175579"/>
              <a:ext cx="5158518" cy="466118"/>
            </a:xfrm>
            <a:prstGeom prst="rect">
              <a:avLst/>
            </a:prstGeom>
            <a:solidFill>
              <a:schemeClr val="bg1"/>
            </a:solidFill>
            <a:ln w="28575" cap="rnd">
              <a:solidFill>
                <a:srgbClr val="00CCC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1400" dirty="0">
                  <a:solidFill>
                    <a:prstClr val="black"/>
                  </a:solidFill>
                  <a:latin typeface="Stem Med" panose="020B0603020203020204" pitchFamily="34" charset="-52"/>
                </a:rPr>
                <a:t>Размещение на сайте КНО и последующая актуализация</a:t>
              </a:r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473221" y="5865078"/>
              <a:ext cx="3359098" cy="402977"/>
            </a:xfrm>
            <a:prstGeom prst="roundRect">
              <a:avLst/>
            </a:prstGeom>
            <a:solidFill>
              <a:srgbClr val="00B7B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25" tIns="45700" rIns="91425" bIns="45700" anchor="ctr" anchorCtr="0">
              <a:no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</a:pPr>
              <a:r>
                <a:rPr lang="ru-RU" sz="1400" dirty="0" smtClean="0">
                  <a:solidFill>
                    <a:prstClr val="white"/>
                  </a:solidFill>
                  <a:latin typeface="Stem Med" panose="020B0603020203020204" pitchFamily="34" charset="-52"/>
                  <a:ea typeface="Calibri"/>
                  <a:cs typeface="Calibri"/>
                </a:rPr>
                <a:t>Информирование</a:t>
              </a:r>
              <a:endParaRPr lang="ru-RU" sz="1400" dirty="0">
                <a:solidFill>
                  <a:prstClr val="white"/>
                </a:solidFill>
                <a:latin typeface="Stem Med" panose="020B0603020203020204" pitchFamily="34" charset="-52"/>
                <a:ea typeface="Calibri"/>
                <a:cs typeface="Calibri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254858" y="4938884"/>
            <a:ext cx="5158518" cy="770944"/>
            <a:chOff x="234220" y="4973811"/>
            <a:chExt cx="5158518" cy="770944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234220" y="5278637"/>
              <a:ext cx="5158518" cy="466118"/>
            </a:xfrm>
            <a:prstGeom prst="rect">
              <a:avLst/>
            </a:prstGeom>
            <a:solidFill>
              <a:schemeClr val="bg1"/>
            </a:solidFill>
            <a:ln w="28575" cap="rnd">
              <a:solidFill>
                <a:srgbClr val="00CCC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1400" dirty="0" smtClean="0">
                  <a:solidFill>
                    <a:prstClr val="black"/>
                  </a:solidFill>
                  <a:latin typeface="Stem Med" panose="020B0603020203020204" pitchFamily="34" charset="-52"/>
                </a:rPr>
                <a:t>Если предусмотрено</a:t>
              </a:r>
              <a:endParaRPr lang="ru-RU" sz="1400" dirty="0">
                <a:solidFill>
                  <a:prstClr val="black"/>
                </a:solidFill>
                <a:latin typeface="Stem Med" panose="020B0603020203020204" pitchFamily="34" charset="-52"/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473221" y="4973811"/>
              <a:ext cx="3359098" cy="402977"/>
            </a:xfrm>
            <a:prstGeom prst="roundRect">
              <a:avLst/>
            </a:prstGeom>
            <a:solidFill>
              <a:srgbClr val="00B7B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25" tIns="45700" rIns="91425" bIns="45700" anchor="ctr" anchorCtr="0">
              <a:no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</a:pPr>
              <a:r>
                <a:rPr lang="ru-RU" sz="1400" dirty="0" smtClean="0">
                  <a:solidFill>
                    <a:prstClr val="white"/>
                  </a:solidFill>
                  <a:latin typeface="Stem Med" panose="020B0603020203020204" pitchFamily="34" charset="-52"/>
                  <a:ea typeface="Calibri"/>
                  <a:cs typeface="Calibri"/>
                </a:rPr>
                <a:t>Аттестация экспертов</a:t>
              </a:r>
              <a:endParaRPr lang="ru-RU" sz="1400" dirty="0">
                <a:solidFill>
                  <a:prstClr val="white"/>
                </a:solidFill>
                <a:latin typeface="Stem Med" panose="020B0603020203020204" pitchFamily="34" charset="-52"/>
                <a:ea typeface="Calibri"/>
                <a:cs typeface="Calibri"/>
              </a:endParaRP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254858" y="3998484"/>
            <a:ext cx="5158518" cy="754480"/>
            <a:chOff x="234220" y="3881055"/>
            <a:chExt cx="5158518" cy="754480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234220" y="4169417"/>
              <a:ext cx="5158518" cy="466118"/>
            </a:xfrm>
            <a:prstGeom prst="rect">
              <a:avLst/>
            </a:prstGeom>
            <a:solidFill>
              <a:schemeClr val="bg1"/>
            </a:solidFill>
            <a:ln w="28575" cap="rnd">
              <a:solidFill>
                <a:srgbClr val="00CCC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1400" dirty="0" smtClean="0">
                  <a:solidFill>
                    <a:prstClr val="black"/>
                  </a:solidFill>
                  <a:latin typeface="Stem Med" panose="020B0603020203020204" pitchFamily="34" charset="-52"/>
                </a:rPr>
                <a:t>На согласование в орган прокуратуры</a:t>
              </a:r>
              <a:endParaRPr lang="ru-RU" sz="1400" dirty="0">
                <a:solidFill>
                  <a:prstClr val="black"/>
                </a:solidFill>
                <a:latin typeface="Stem Med" panose="020B0603020203020204" pitchFamily="34" charset="-52"/>
              </a:endParaRPr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473221" y="3881055"/>
              <a:ext cx="3359098" cy="402977"/>
            </a:xfrm>
            <a:prstGeom prst="roundRect">
              <a:avLst/>
            </a:prstGeom>
            <a:solidFill>
              <a:srgbClr val="00B7B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25" tIns="45700" rIns="91425" bIns="45700" anchor="ctr" anchorCtr="0">
              <a:no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</a:pPr>
              <a:r>
                <a:rPr lang="ru-RU" sz="1400" dirty="0" smtClean="0">
                  <a:solidFill>
                    <a:prstClr val="white"/>
                  </a:solidFill>
                  <a:latin typeface="Stem Med" panose="020B0603020203020204" pitchFamily="34" charset="-52"/>
                  <a:ea typeface="Calibri"/>
                  <a:cs typeface="Calibri"/>
                </a:rPr>
                <a:t>План проверок</a:t>
              </a:r>
              <a:endParaRPr lang="ru-RU" sz="1400" dirty="0">
                <a:solidFill>
                  <a:prstClr val="white"/>
                </a:solidFill>
                <a:latin typeface="Stem Med" panose="020B0603020203020204" pitchFamily="34" charset="-52"/>
                <a:ea typeface="Calibri"/>
                <a:cs typeface="Calibri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234220" y="3042802"/>
            <a:ext cx="5158518" cy="776761"/>
            <a:chOff x="234220" y="3042802"/>
            <a:chExt cx="5158518" cy="776761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234220" y="3353445"/>
              <a:ext cx="5158518" cy="466118"/>
            </a:xfrm>
            <a:prstGeom prst="rect">
              <a:avLst/>
            </a:prstGeom>
            <a:solidFill>
              <a:schemeClr val="bg1"/>
            </a:solidFill>
            <a:ln w="28575" cap="rnd">
              <a:solidFill>
                <a:srgbClr val="00CCC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1400" dirty="0" smtClean="0">
                  <a:solidFill>
                    <a:prstClr val="black"/>
                  </a:solidFill>
                  <a:latin typeface="Stem Med" panose="020B0603020203020204" pitchFamily="34" charset="-52"/>
                </a:rPr>
                <a:t>В разработке</a:t>
              </a:r>
              <a:endParaRPr lang="ru-RU" sz="1400" dirty="0">
                <a:solidFill>
                  <a:prstClr val="black"/>
                </a:solidFill>
                <a:latin typeface="Stem Med" panose="020B0603020203020204" pitchFamily="34" charset="-52"/>
              </a:endParaRP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579856" y="3042802"/>
              <a:ext cx="3359098" cy="402977"/>
            </a:xfrm>
            <a:prstGeom prst="roundRect">
              <a:avLst/>
            </a:prstGeom>
            <a:solidFill>
              <a:srgbClr val="00B7B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25" tIns="45700" rIns="91425" bIns="45700" anchor="ctr" anchorCtr="0">
              <a:no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</a:pPr>
              <a:endParaRPr lang="ru-RU" sz="1400" dirty="0" smtClean="0">
                <a:solidFill>
                  <a:prstClr val="white"/>
                </a:solidFill>
                <a:latin typeface="Stem Med" panose="020B0603020203020204" pitchFamily="34" charset="-52"/>
                <a:ea typeface="Calibri"/>
                <a:cs typeface="Calibri"/>
              </a:endParaRPr>
            </a:p>
            <a:p>
              <a:pPr algn="ctr">
                <a:buClr>
                  <a:srgbClr val="000000"/>
                </a:buClr>
                <a:buFont typeface="Arial"/>
                <a:buNone/>
              </a:pPr>
              <a:r>
                <a:rPr lang="ru-RU" sz="1400" dirty="0" smtClean="0">
                  <a:solidFill>
                    <a:prstClr val="white"/>
                  </a:solidFill>
                  <a:latin typeface="Stem Med" panose="020B0603020203020204" pitchFamily="34" charset="-52"/>
                  <a:ea typeface="Calibri"/>
                  <a:cs typeface="Calibri"/>
                </a:rPr>
                <a:t>Проверочные листы </a:t>
              </a:r>
              <a:r>
                <a:rPr lang="ru-RU" sz="1400" dirty="0" smtClean="0">
                  <a:solidFill>
                    <a:prstClr val="white"/>
                  </a:solidFill>
                  <a:latin typeface="Stem Med" panose="020B0603020203020204" pitchFamily="34" charset="-52"/>
                  <a:ea typeface="Calibri"/>
                  <a:cs typeface="Calibri"/>
                </a:rPr>
                <a:t/>
              </a:r>
              <a:br>
                <a:rPr lang="ru-RU" sz="1400" dirty="0" smtClean="0">
                  <a:solidFill>
                    <a:prstClr val="white"/>
                  </a:solidFill>
                  <a:latin typeface="Stem Med" panose="020B0603020203020204" pitchFamily="34" charset="-52"/>
                  <a:ea typeface="Calibri"/>
                  <a:cs typeface="Calibri"/>
                </a:rPr>
              </a:br>
              <a:endParaRPr lang="ru-RU" sz="1400" dirty="0">
                <a:solidFill>
                  <a:prstClr val="white"/>
                </a:solidFill>
                <a:latin typeface="Stem Med" panose="020B0603020203020204" pitchFamily="34" charset="-52"/>
                <a:ea typeface="Calibri"/>
                <a:cs typeface="Calibri"/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234220" y="2080440"/>
            <a:ext cx="5158518" cy="770944"/>
            <a:chOff x="234220" y="2166641"/>
            <a:chExt cx="5158518" cy="770944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234220" y="2471467"/>
              <a:ext cx="5158518" cy="466118"/>
            </a:xfrm>
            <a:prstGeom prst="rect">
              <a:avLst/>
            </a:prstGeom>
            <a:solidFill>
              <a:schemeClr val="bg1"/>
            </a:solidFill>
            <a:ln w="28575" cap="rnd">
              <a:solidFill>
                <a:srgbClr val="00CCC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1400" dirty="0" smtClean="0">
                  <a:solidFill>
                    <a:prstClr val="black"/>
                  </a:solidFill>
                  <a:latin typeface="Stem Med" panose="020B0603020203020204" pitchFamily="34" charset="-52"/>
                </a:rPr>
                <a:t>При необходимости</a:t>
              </a:r>
              <a:endParaRPr lang="ru-RU" sz="1400" dirty="0">
                <a:solidFill>
                  <a:prstClr val="black"/>
                </a:solidFill>
                <a:latin typeface="Stem Med" panose="020B0603020203020204" pitchFamily="34" charset="-52"/>
              </a:endParaRP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579856" y="2166641"/>
              <a:ext cx="3359098" cy="402977"/>
            </a:xfrm>
            <a:prstGeom prst="roundRect">
              <a:avLst/>
            </a:prstGeom>
            <a:solidFill>
              <a:srgbClr val="00B7B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25" tIns="45700" rIns="91425" bIns="45700" anchor="ctr" anchorCtr="0">
              <a:no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</a:pPr>
              <a:r>
                <a:rPr lang="ru-RU" sz="1400" dirty="0" smtClean="0">
                  <a:solidFill>
                    <a:prstClr val="white"/>
                  </a:solidFill>
                  <a:latin typeface="Stem Med" panose="020B0603020203020204" pitchFamily="34" charset="-52"/>
                  <a:ea typeface="Calibri"/>
                  <a:cs typeface="Calibri"/>
                </a:rPr>
                <a:t>Формы документов</a:t>
              </a:r>
              <a:endParaRPr lang="ru-RU" sz="1400" dirty="0">
                <a:solidFill>
                  <a:prstClr val="white"/>
                </a:solidFill>
                <a:latin typeface="Stem Med" panose="020B0603020203020204" pitchFamily="34" charset="-52"/>
                <a:ea typeface="Calibri"/>
                <a:cs typeface="Calibri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234220" y="1122152"/>
            <a:ext cx="5158518" cy="775975"/>
            <a:chOff x="234220" y="1329108"/>
            <a:chExt cx="5158518" cy="775975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234220" y="1638965"/>
              <a:ext cx="5158518" cy="466118"/>
            </a:xfrm>
            <a:prstGeom prst="rect">
              <a:avLst/>
            </a:prstGeom>
            <a:solidFill>
              <a:schemeClr val="bg1"/>
            </a:solidFill>
            <a:ln w="28575" cap="rnd">
              <a:solidFill>
                <a:srgbClr val="00CCC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1400" dirty="0" smtClean="0">
                  <a:solidFill>
                    <a:prstClr val="black"/>
                  </a:solidFill>
                  <a:latin typeface="Stem Med" panose="020B0603020203020204" pitchFamily="34" charset="-52"/>
                </a:rPr>
                <a:t>С 01.01.2022 по 248-ФЗ</a:t>
              </a:r>
              <a:endParaRPr lang="ru-RU" sz="1400" dirty="0">
                <a:solidFill>
                  <a:prstClr val="black"/>
                </a:solidFill>
                <a:latin typeface="Stem Med" panose="020B0603020203020204" pitchFamily="34" charset="-52"/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579856" y="1329108"/>
              <a:ext cx="3359098" cy="402977"/>
            </a:xfrm>
            <a:prstGeom prst="roundRect">
              <a:avLst/>
            </a:prstGeom>
            <a:solidFill>
              <a:srgbClr val="00B7B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91425" tIns="45700" rIns="91425" bIns="45700" anchor="ctr" anchorCtr="0">
              <a:no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</a:pPr>
              <a:r>
                <a:rPr lang="ru-RU" sz="1400" dirty="0" smtClean="0">
                  <a:solidFill>
                    <a:prstClr val="white"/>
                  </a:solidFill>
                  <a:latin typeface="Stem Med" panose="020B0603020203020204" pitchFamily="34" charset="-52"/>
                  <a:ea typeface="Calibri"/>
                  <a:cs typeface="Calibri"/>
                </a:rPr>
                <a:t>Программа профилактики</a:t>
              </a:r>
              <a:endParaRPr lang="ru-RU" sz="1400" dirty="0">
                <a:solidFill>
                  <a:prstClr val="white"/>
                </a:solidFill>
                <a:latin typeface="Stem Med" panose="020B0603020203020204" pitchFamily="34" charset="-52"/>
                <a:ea typeface="Calibri"/>
                <a:cs typeface="Calibri"/>
              </a:endParaRPr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6458201" y="1048500"/>
            <a:ext cx="5158518" cy="953257"/>
          </a:xfrm>
          <a:prstGeom prst="rect">
            <a:avLst/>
          </a:prstGeom>
          <a:solidFill>
            <a:schemeClr val="bg1"/>
          </a:solidFill>
          <a:ln w="28575" cap="rnd">
            <a:solidFill>
              <a:srgbClr val="00CCC2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Постановление Правительства РФ от 25.06.2021 г. № 900 </a:t>
            </a:r>
            <a:b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</a:br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«Об утверждении правил разработки и утверждения контрольными (надзорными) органами программы профилактики рисков причинения вреда (ущерба) охраняемым законом ценностям»</a:t>
            </a:r>
            <a:endParaRPr lang="ru-RU" sz="1200" dirty="0">
              <a:solidFill>
                <a:prstClr val="black"/>
              </a:solidFill>
              <a:latin typeface="Stem Med" panose="020B0603020203020204" pitchFamily="34" charset="-52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457422" y="2242054"/>
            <a:ext cx="5158518" cy="715407"/>
          </a:xfrm>
          <a:prstGeom prst="rect">
            <a:avLst/>
          </a:prstGeom>
          <a:solidFill>
            <a:schemeClr val="bg1"/>
          </a:solidFill>
          <a:ln w="28575" cap="rnd">
            <a:solidFill>
              <a:srgbClr val="00CCC2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Приказ Минэкономразвития РФ от 31.03.2021 г. </a:t>
            </a:r>
            <a:b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</a:br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«О типовых формах документов, используемых контрольным (надзорным) органом»</a:t>
            </a:r>
            <a:endParaRPr lang="ru-RU" sz="1200" dirty="0">
              <a:solidFill>
                <a:prstClr val="black"/>
              </a:solidFill>
              <a:latin typeface="Stem Med" panose="020B0603020203020204" pitchFamily="34" charset="-52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457422" y="3256029"/>
            <a:ext cx="5158518" cy="411076"/>
          </a:xfrm>
          <a:prstGeom prst="rect">
            <a:avLst/>
          </a:prstGeom>
          <a:solidFill>
            <a:schemeClr val="bg1"/>
          </a:solidFill>
          <a:ln w="28575" cap="rnd">
            <a:solidFill>
              <a:srgbClr val="00CCC2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С марта 2022 года</a:t>
            </a:r>
            <a:endParaRPr lang="ru-RU" sz="1200" dirty="0">
              <a:solidFill>
                <a:prstClr val="black"/>
              </a:solidFill>
              <a:latin typeface="Stem Med" panose="020B0603020203020204" pitchFamily="34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457422" y="3961554"/>
            <a:ext cx="5158518" cy="953257"/>
          </a:xfrm>
          <a:prstGeom prst="rect">
            <a:avLst/>
          </a:prstGeom>
          <a:solidFill>
            <a:schemeClr val="bg1"/>
          </a:solidFill>
          <a:ln w="28575" cap="rnd">
            <a:solidFill>
              <a:srgbClr val="00CCC2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solidFill>
                  <a:prstClr val="black"/>
                </a:solidFill>
                <a:latin typeface="Stem Med" panose="020B0603020203020204" pitchFamily="34" charset="-52"/>
              </a:rPr>
              <a:t>Постановление Правительства РФ от </a:t>
            </a:r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31.12.2020 г. № 2428</a:t>
            </a:r>
            <a:endParaRPr lang="ru-RU" sz="1200" dirty="0">
              <a:solidFill>
                <a:prstClr val="black"/>
              </a:solidFill>
              <a:latin typeface="Stem Med" panose="020B0603020203020204" pitchFamily="34" charset="-52"/>
            </a:endParaRPr>
          </a:p>
          <a:p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«О порядке формирования плана плановых контрольных (надзорных) мероприятий на очередной календарный год, его согласования с органами прокуратуры, включения в него и исключения из него контрольных (надзорных) мероприятий в течении года»</a:t>
            </a:r>
            <a:endParaRPr lang="ru-RU" sz="1200" dirty="0">
              <a:solidFill>
                <a:prstClr val="black"/>
              </a:solidFill>
              <a:latin typeface="Stem Med" panose="020B0603020203020204" pitchFamily="34" charset="-52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457422" y="5058164"/>
            <a:ext cx="5158518" cy="953257"/>
          </a:xfrm>
          <a:prstGeom prst="rect">
            <a:avLst/>
          </a:prstGeom>
          <a:solidFill>
            <a:schemeClr val="bg1"/>
          </a:solidFill>
          <a:ln w="28575" cap="rnd">
            <a:solidFill>
              <a:srgbClr val="00CCC2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solidFill>
                  <a:prstClr val="black"/>
                </a:solidFill>
                <a:latin typeface="Stem Med" panose="020B0603020203020204" pitchFamily="34" charset="-52"/>
              </a:rPr>
              <a:t>Постановление Правительства РФ от 29.12.2020 № 2328</a:t>
            </a:r>
          </a:p>
          <a:p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«О </a:t>
            </a:r>
            <a:r>
              <a:rPr lang="ru-RU" sz="1200" dirty="0">
                <a:solidFill>
                  <a:prstClr val="black"/>
                </a:solidFill>
                <a:latin typeface="Stem Med" panose="020B0603020203020204" pitchFamily="34" charset="-52"/>
              </a:rPr>
              <a:t>порядке аттестации экспертов, привлекаемых к осуществлению экспертизы в целях государственного контроля (надзора), муниципального </a:t>
            </a:r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контроля»</a:t>
            </a:r>
            <a:endParaRPr lang="ru-RU" sz="1200" dirty="0">
              <a:solidFill>
                <a:prstClr val="black"/>
              </a:solidFill>
              <a:latin typeface="Stem Med" panose="020B0603020203020204" pitchFamily="34" charset="-52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6457422" y="6203900"/>
            <a:ext cx="5158518" cy="476628"/>
          </a:xfrm>
          <a:prstGeom prst="rect">
            <a:avLst/>
          </a:prstGeom>
          <a:solidFill>
            <a:schemeClr val="bg1"/>
          </a:solidFill>
          <a:ln w="28575" cap="rnd">
            <a:solidFill>
              <a:srgbClr val="00CCC2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>
                <a:solidFill>
                  <a:prstClr val="black"/>
                </a:solidFill>
                <a:latin typeface="Stem Med" panose="020B0603020203020204" pitchFamily="34" charset="-52"/>
              </a:rPr>
              <a:t>Статья 48 248-ФЗ</a:t>
            </a:r>
            <a:endParaRPr lang="ru-RU" sz="1200" dirty="0">
              <a:solidFill>
                <a:prstClr val="black"/>
              </a:solidFill>
              <a:latin typeface="Stem Med" panose="020B0603020203020204" pitchFamily="34" charset="-52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5456844" y="1526447"/>
            <a:ext cx="912640" cy="216815"/>
          </a:xfrm>
          <a:prstGeom prst="rightArrow">
            <a:avLst/>
          </a:prstGeom>
          <a:solidFill>
            <a:srgbClr val="00B7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4" name="Стрелка вправо 33"/>
          <p:cNvSpPr/>
          <p:nvPr/>
        </p:nvSpPr>
        <p:spPr>
          <a:xfrm>
            <a:off x="5456844" y="2412181"/>
            <a:ext cx="912640" cy="216815"/>
          </a:xfrm>
          <a:prstGeom prst="rightArrow">
            <a:avLst/>
          </a:prstGeom>
          <a:solidFill>
            <a:srgbClr val="00B7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Стрелка вправо 34"/>
          <p:cNvSpPr/>
          <p:nvPr/>
        </p:nvSpPr>
        <p:spPr>
          <a:xfrm>
            <a:off x="5456844" y="3377149"/>
            <a:ext cx="912640" cy="216815"/>
          </a:xfrm>
          <a:prstGeom prst="rightArrow">
            <a:avLst/>
          </a:prstGeom>
          <a:solidFill>
            <a:srgbClr val="00B7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6" name="Стрелка вправо 35"/>
          <p:cNvSpPr/>
          <p:nvPr/>
        </p:nvSpPr>
        <p:spPr>
          <a:xfrm>
            <a:off x="5458611" y="4401461"/>
            <a:ext cx="912640" cy="216815"/>
          </a:xfrm>
          <a:prstGeom prst="rightArrow">
            <a:avLst/>
          </a:prstGeom>
          <a:solidFill>
            <a:srgbClr val="00B7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7" name="Стрелка вправо 36"/>
          <p:cNvSpPr/>
          <p:nvPr/>
        </p:nvSpPr>
        <p:spPr>
          <a:xfrm>
            <a:off x="5456844" y="5421220"/>
            <a:ext cx="912640" cy="216815"/>
          </a:xfrm>
          <a:prstGeom prst="rightArrow">
            <a:avLst/>
          </a:prstGeom>
          <a:solidFill>
            <a:srgbClr val="00B7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8" name="Стрелка вправо 37"/>
          <p:cNvSpPr/>
          <p:nvPr/>
        </p:nvSpPr>
        <p:spPr>
          <a:xfrm>
            <a:off x="5456844" y="6364753"/>
            <a:ext cx="912640" cy="216815"/>
          </a:xfrm>
          <a:prstGeom prst="rightArrow">
            <a:avLst/>
          </a:prstGeom>
          <a:solidFill>
            <a:srgbClr val="00B7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84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71026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 algn="just"/>
            <a:r>
              <a:rPr lang="ru-RU" sz="2400" spc="-1" dirty="0" smtClean="0">
                <a:latin typeface="Helvetica Neue"/>
              </a:rPr>
              <a:t>Программа профилактики рисков причинения вреда (ущерба)</a:t>
            </a:r>
          </a:p>
          <a:p>
            <a:pPr algn="just"/>
            <a:r>
              <a:rPr lang="ru-RU" sz="2400" spc="-1" dirty="0" smtClean="0">
                <a:latin typeface="Helvetica Neue"/>
              </a:rPr>
              <a:t>охраняемым законом ценностям</a:t>
            </a:r>
            <a:endParaRPr lang="ru-RU" sz="24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344240"/>
            <a:ext cx="478001" cy="301564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sz="2000" dirty="0" smtClean="0"/>
              <a:t>2</a:t>
            </a:r>
            <a:endParaRPr lang="ru-RU" sz="2000" dirty="0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7011178" y="4291415"/>
            <a:ext cx="4595216" cy="2162908"/>
          </a:xfrm>
          <a:prstGeom prst="roundRect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Перечень профилактических мероприятий, сроки (периодичность) их проведения</a:t>
            </a: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369180" y="4291415"/>
            <a:ext cx="4595216" cy="2162908"/>
          </a:xfrm>
          <a:prstGeom prst="roundRect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Показатели результативности и эффективности программы профилактики</a:t>
            </a: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7011179" y="1215221"/>
            <a:ext cx="4595216" cy="2162908"/>
          </a:xfrm>
          <a:prstGeom prst="roundRect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Цели и задачи реализации программы профилактики</a:t>
            </a:r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369180" y="1208929"/>
            <a:ext cx="4595216" cy="2162908"/>
          </a:xfrm>
          <a:prstGeom prst="roundRect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 smtClean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Анализ текущего состояния профилактики, проблемы, на решение которых направлена программа</a:t>
            </a:r>
            <a:endParaRPr lang="ru-RU" sz="2000" dirty="0">
              <a:solidFill>
                <a:schemeClr val="bg1"/>
              </a:solidFill>
              <a:latin typeface="Stem Medium"/>
              <a:cs typeface="Arial" panose="020B0604020202020204" pitchFamily="34" charset="0"/>
            </a:endParaRPr>
          </a:p>
        </p:txBody>
      </p:sp>
      <p:sp>
        <p:nvSpPr>
          <p:cNvPr id="69" name="Стрелка вправо 68"/>
          <p:cNvSpPr/>
          <p:nvPr/>
        </p:nvSpPr>
        <p:spPr>
          <a:xfrm>
            <a:off x="5309379" y="2077600"/>
            <a:ext cx="1314450" cy="252000"/>
          </a:xfrm>
          <a:prstGeom prst="rightArrow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Стрелка вправо 69"/>
          <p:cNvSpPr/>
          <p:nvPr/>
        </p:nvSpPr>
        <p:spPr>
          <a:xfrm rot="5400000">
            <a:off x="9086470" y="3699432"/>
            <a:ext cx="830990" cy="252000"/>
          </a:xfrm>
          <a:prstGeom prst="rightArrow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Стрелка вправо 71"/>
          <p:cNvSpPr/>
          <p:nvPr/>
        </p:nvSpPr>
        <p:spPr>
          <a:xfrm rot="10800000">
            <a:off x="5305162" y="5492344"/>
            <a:ext cx="1314450" cy="252000"/>
          </a:xfrm>
          <a:prstGeom prst="rightArrow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Стрелка вправо 74"/>
          <p:cNvSpPr/>
          <p:nvPr/>
        </p:nvSpPr>
        <p:spPr>
          <a:xfrm rot="16200000">
            <a:off x="2057659" y="3699432"/>
            <a:ext cx="830989" cy="252000"/>
          </a:xfrm>
          <a:prstGeom prst="rightArrow">
            <a:avLst/>
          </a:prstGeom>
          <a:gradFill>
            <a:gsLst>
              <a:gs pos="50000">
                <a:srgbClr val="0096BB"/>
              </a:gs>
              <a:gs pos="0">
                <a:srgbClr val="007DC7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Овальная выноска 75"/>
          <p:cNvSpPr/>
          <p:nvPr/>
        </p:nvSpPr>
        <p:spPr>
          <a:xfrm>
            <a:off x="4579401" y="3099052"/>
            <a:ext cx="2774405" cy="1476832"/>
          </a:xfrm>
          <a:prstGeom prst="wedgeEllipseCallout">
            <a:avLst>
              <a:gd name="adj1" fmla="val -8279"/>
              <a:gd name="adj2" fmla="val 17382"/>
            </a:avLst>
          </a:prstGeom>
          <a:gradFill>
            <a:gsLst>
              <a:gs pos="0">
                <a:srgbClr val="0096BB"/>
              </a:gs>
              <a:gs pos="100000">
                <a:srgbClr val="00AFA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Stem Medium"/>
                <a:cs typeface="Arial" panose="020B0604020202020204" pitchFamily="34" charset="0"/>
              </a:rPr>
              <a:t>Разделы программы</a:t>
            </a:r>
            <a:endParaRPr lang="ru-RU" sz="2400" dirty="0">
              <a:latin typeface="Stem Medium"/>
            </a:endParaRPr>
          </a:p>
        </p:txBody>
      </p:sp>
      <p:pic>
        <p:nvPicPr>
          <p:cNvPr id="77" name="Рисунок 42" descr="Рисунок 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08889" y="1280969"/>
            <a:ext cx="599794" cy="599793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Полосчатая диаграмма"/>
          <p:cNvSpPr/>
          <p:nvPr/>
        </p:nvSpPr>
        <p:spPr>
          <a:xfrm>
            <a:off x="2299076" y="4398939"/>
            <a:ext cx="496617" cy="495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" y="0"/>
                </a:moveTo>
                <a:cubicBezTo>
                  <a:pt x="87" y="0"/>
                  <a:pt x="0" y="87"/>
                  <a:pt x="0" y="194"/>
                </a:cubicBezTo>
                <a:lnTo>
                  <a:pt x="0" y="21404"/>
                </a:lnTo>
                <a:cubicBezTo>
                  <a:pt x="0" y="21511"/>
                  <a:pt x="87" y="21600"/>
                  <a:pt x="194" y="21600"/>
                </a:cubicBezTo>
                <a:lnTo>
                  <a:pt x="21406" y="21600"/>
                </a:lnTo>
                <a:cubicBezTo>
                  <a:pt x="21513" y="21600"/>
                  <a:pt x="21600" y="21511"/>
                  <a:pt x="21600" y="21404"/>
                </a:cubicBezTo>
                <a:lnTo>
                  <a:pt x="21600" y="20822"/>
                </a:lnTo>
                <a:cubicBezTo>
                  <a:pt x="21600" y="20715"/>
                  <a:pt x="21513" y="20628"/>
                  <a:pt x="21406" y="20628"/>
                </a:cubicBezTo>
                <a:lnTo>
                  <a:pt x="1163" y="20628"/>
                </a:lnTo>
                <a:cubicBezTo>
                  <a:pt x="1056" y="20628"/>
                  <a:pt x="970" y="20539"/>
                  <a:pt x="970" y="20432"/>
                </a:cubicBezTo>
                <a:lnTo>
                  <a:pt x="970" y="194"/>
                </a:lnTo>
                <a:cubicBezTo>
                  <a:pt x="970" y="87"/>
                  <a:pt x="883" y="0"/>
                  <a:pt x="776" y="0"/>
                </a:cubicBezTo>
                <a:lnTo>
                  <a:pt x="194" y="0"/>
                </a:lnTo>
                <a:close/>
                <a:moveTo>
                  <a:pt x="16860" y="3004"/>
                </a:moveTo>
                <a:lnTo>
                  <a:pt x="16860" y="19065"/>
                </a:lnTo>
                <a:lnTo>
                  <a:pt x="19553" y="19065"/>
                </a:lnTo>
                <a:lnTo>
                  <a:pt x="19553" y="3004"/>
                </a:lnTo>
                <a:lnTo>
                  <a:pt x="16860" y="3004"/>
                </a:lnTo>
                <a:close/>
                <a:moveTo>
                  <a:pt x="7272" y="6922"/>
                </a:moveTo>
                <a:lnTo>
                  <a:pt x="7272" y="19065"/>
                </a:lnTo>
                <a:lnTo>
                  <a:pt x="9965" y="19065"/>
                </a:lnTo>
                <a:lnTo>
                  <a:pt x="9965" y="6922"/>
                </a:lnTo>
                <a:lnTo>
                  <a:pt x="7272" y="6922"/>
                </a:lnTo>
                <a:close/>
                <a:moveTo>
                  <a:pt x="12066" y="10127"/>
                </a:moveTo>
                <a:lnTo>
                  <a:pt x="12066" y="19065"/>
                </a:lnTo>
                <a:lnTo>
                  <a:pt x="14759" y="19065"/>
                </a:lnTo>
                <a:lnTo>
                  <a:pt x="14759" y="10127"/>
                </a:lnTo>
                <a:lnTo>
                  <a:pt x="12066" y="10127"/>
                </a:lnTo>
                <a:close/>
                <a:moveTo>
                  <a:pt x="2478" y="15151"/>
                </a:moveTo>
                <a:lnTo>
                  <a:pt x="2478" y="19065"/>
                </a:lnTo>
                <a:lnTo>
                  <a:pt x="5171" y="19065"/>
                </a:lnTo>
                <a:lnTo>
                  <a:pt x="5171" y="15151"/>
                </a:lnTo>
                <a:lnTo>
                  <a:pt x="2478" y="1515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grpSp>
        <p:nvGrpSpPr>
          <p:cNvPr id="79" name="Group 485"/>
          <p:cNvGrpSpPr/>
          <p:nvPr/>
        </p:nvGrpSpPr>
        <p:grpSpPr>
          <a:xfrm>
            <a:off x="9147385" y="4374277"/>
            <a:ext cx="362275" cy="495301"/>
            <a:chOff x="8062913" y="1233488"/>
            <a:chExt cx="287337" cy="382587"/>
          </a:xfrm>
          <a:solidFill>
            <a:schemeClr val="bg1"/>
          </a:solidFill>
        </p:grpSpPr>
        <p:sp>
          <p:nvSpPr>
            <p:cNvPr id="80" name="Freeform 226"/>
            <p:cNvSpPr>
              <a:spLocks/>
            </p:cNvSpPr>
            <p:nvPr/>
          </p:nvSpPr>
          <p:spPr bwMode="auto">
            <a:xfrm>
              <a:off x="8277225" y="1252538"/>
              <a:ext cx="53975" cy="55562"/>
            </a:xfrm>
            <a:custGeom>
              <a:avLst/>
              <a:gdLst>
                <a:gd name="T0" fmla="*/ 0 w 480"/>
                <a:gd name="T1" fmla="*/ 0 h 490"/>
                <a:gd name="T2" fmla="*/ 480 w 480"/>
                <a:gd name="T3" fmla="*/ 490 h 490"/>
                <a:gd name="T4" fmla="*/ 0 w 480"/>
                <a:gd name="T5" fmla="*/ 490 h 490"/>
                <a:gd name="T6" fmla="*/ 0 w 480"/>
                <a:gd name="T7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0" h="490">
                  <a:moveTo>
                    <a:pt x="0" y="0"/>
                  </a:moveTo>
                  <a:lnTo>
                    <a:pt x="480" y="490"/>
                  </a:lnTo>
                  <a:lnTo>
                    <a:pt x="0" y="49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227"/>
            <p:cNvSpPr>
              <a:spLocks noEditPoints="1"/>
            </p:cNvSpPr>
            <p:nvPr/>
          </p:nvSpPr>
          <p:spPr bwMode="auto">
            <a:xfrm>
              <a:off x="8062913" y="1233488"/>
              <a:ext cx="287337" cy="382587"/>
            </a:xfrm>
            <a:custGeom>
              <a:avLst/>
              <a:gdLst>
                <a:gd name="T0" fmla="*/ 438 w 2534"/>
                <a:gd name="T1" fmla="*/ 2787 h 3374"/>
                <a:gd name="T2" fmla="*/ 407 w 2534"/>
                <a:gd name="T3" fmla="*/ 2806 h 3374"/>
                <a:gd name="T4" fmla="*/ 389 w 2534"/>
                <a:gd name="T5" fmla="*/ 2836 h 3374"/>
                <a:gd name="T6" fmla="*/ 389 w 2534"/>
                <a:gd name="T7" fmla="*/ 2872 h 3374"/>
                <a:gd name="T8" fmla="*/ 407 w 2534"/>
                <a:gd name="T9" fmla="*/ 2903 h 3374"/>
                <a:gd name="T10" fmla="*/ 438 w 2534"/>
                <a:gd name="T11" fmla="*/ 2921 h 3374"/>
                <a:gd name="T12" fmla="*/ 2046 w 2534"/>
                <a:gd name="T13" fmla="*/ 2924 h 3374"/>
                <a:gd name="T14" fmla="*/ 2080 w 2534"/>
                <a:gd name="T15" fmla="*/ 2914 h 3374"/>
                <a:gd name="T16" fmla="*/ 2106 w 2534"/>
                <a:gd name="T17" fmla="*/ 2889 h 3374"/>
                <a:gd name="T18" fmla="*/ 2116 w 2534"/>
                <a:gd name="T19" fmla="*/ 2855 h 3374"/>
                <a:gd name="T20" fmla="*/ 2106 w 2534"/>
                <a:gd name="T21" fmla="*/ 2820 h 3374"/>
                <a:gd name="T22" fmla="*/ 2080 w 2534"/>
                <a:gd name="T23" fmla="*/ 2794 h 3374"/>
                <a:gd name="T24" fmla="*/ 2047 w 2534"/>
                <a:gd name="T25" fmla="*/ 2785 h 3374"/>
                <a:gd name="T26" fmla="*/ 457 w 2534"/>
                <a:gd name="T27" fmla="*/ 2190 h 3374"/>
                <a:gd name="T28" fmla="*/ 422 w 2534"/>
                <a:gd name="T29" fmla="*/ 2200 h 3374"/>
                <a:gd name="T30" fmla="*/ 396 w 2534"/>
                <a:gd name="T31" fmla="*/ 2226 h 3374"/>
                <a:gd name="T32" fmla="*/ 387 w 2534"/>
                <a:gd name="T33" fmla="*/ 2260 h 3374"/>
                <a:gd name="T34" fmla="*/ 396 w 2534"/>
                <a:gd name="T35" fmla="*/ 2294 h 3374"/>
                <a:gd name="T36" fmla="*/ 422 w 2534"/>
                <a:gd name="T37" fmla="*/ 2320 h 3374"/>
                <a:gd name="T38" fmla="*/ 457 w 2534"/>
                <a:gd name="T39" fmla="*/ 2329 h 3374"/>
                <a:gd name="T40" fmla="*/ 2064 w 2534"/>
                <a:gd name="T41" fmla="*/ 2327 h 3374"/>
                <a:gd name="T42" fmla="*/ 2095 w 2534"/>
                <a:gd name="T43" fmla="*/ 2309 h 3374"/>
                <a:gd name="T44" fmla="*/ 2113 w 2534"/>
                <a:gd name="T45" fmla="*/ 2278 h 3374"/>
                <a:gd name="T46" fmla="*/ 2113 w 2534"/>
                <a:gd name="T47" fmla="*/ 2242 h 3374"/>
                <a:gd name="T48" fmla="*/ 2095 w 2534"/>
                <a:gd name="T49" fmla="*/ 2212 h 3374"/>
                <a:gd name="T50" fmla="*/ 2064 w 2534"/>
                <a:gd name="T51" fmla="*/ 2193 h 3374"/>
                <a:gd name="T52" fmla="*/ 457 w 2534"/>
                <a:gd name="T53" fmla="*/ 2190 h 3374"/>
                <a:gd name="T54" fmla="*/ 438 w 2534"/>
                <a:gd name="T55" fmla="*/ 1599 h 3374"/>
                <a:gd name="T56" fmla="*/ 407 w 2534"/>
                <a:gd name="T57" fmla="*/ 1616 h 3374"/>
                <a:gd name="T58" fmla="*/ 389 w 2534"/>
                <a:gd name="T59" fmla="*/ 1647 h 3374"/>
                <a:gd name="T60" fmla="*/ 389 w 2534"/>
                <a:gd name="T61" fmla="*/ 1684 h 3374"/>
                <a:gd name="T62" fmla="*/ 407 w 2534"/>
                <a:gd name="T63" fmla="*/ 1715 h 3374"/>
                <a:gd name="T64" fmla="*/ 438 w 2534"/>
                <a:gd name="T65" fmla="*/ 1733 h 3374"/>
                <a:gd name="T66" fmla="*/ 2046 w 2534"/>
                <a:gd name="T67" fmla="*/ 1735 h 3374"/>
                <a:gd name="T68" fmla="*/ 2080 w 2534"/>
                <a:gd name="T69" fmla="*/ 1726 h 3374"/>
                <a:gd name="T70" fmla="*/ 2106 w 2534"/>
                <a:gd name="T71" fmla="*/ 1701 h 3374"/>
                <a:gd name="T72" fmla="*/ 2116 w 2534"/>
                <a:gd name="T73" fmla="*/ 1666 h 3374"/>
                <a:gd name="T74" fmla="*/ 2106 w 2534"/>
                <a:gd name="T75" fmla="*/ 1631 h 3374"/>
                <a:gd name="T76" fmla="*/ 2080 w 2534"/>
                <a:gd name="T77" fmla="*/ 1606 h 3374"/>
                <a:gd name="T78" fmla="*/ 2047 w 2534"/>
                <a:gd name="T79" fmla="*/ 1596 h 3374"/>
                <a:gd name="T80" fmla="*/ 0 w 2534"/>
                <a:gd name="T81" fmla="*/ 0 h 3374"/>
                <a:gd name="T82" fmla="*/ 1749 w 2534"/>
                <a:gd name="T83" fmla="*/ 731 h 3374"/>
                <a:gd name="T84" fmla="*/ 1758 w 2534"/>
                <a:gd name="T85" fmla="*/ 766 h 3374"/>
                <a:gd name="T86" fmla="*/ 1784 w 2534"/>
                <a:gd name="T87" fmla="*/ 791 h 3374"/>
                <a:gd name="T88" fmla="*/ 1818 w 2534"/>
                <a:gd name="T89" fmla="*/ 801 h 3374"/>
                <a:gd name="T90" fmla="*/ 2534 w 2534"/>
                <a:gd name="T91" fmla="*/ 3374 h 3374"/>
                <a:gd name="T92" fmla="*/ 0 w 2534"/>
                <a:gd name="T93" fmla="*/ 0 h 3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34" h="3374">
                  <a:moveTo>
                    <a:pt x="457" y="2785"/>
                  </a:moveTo>
                  <a:lnTo>
                    <a:pt x="438" y="2787"/>
                  </a:lnTo>
                  <a:lnTo>
                    <a:pt x="422" y="2794"/>
                  </a:lnTo>
                  <a:lnTo>
                    <a:pt x="407" y="2806"/>
                  </a:lnTo>
                  <a:lnTo>
                    <a:pt x="396" y="2820"/>
                  </a:lnTo>
                  <a:lnTo>
                    <a:pt x="389" y="2836"/>
                  </a:lnTo>
                  <a:lnTo>
                    <a:pt x="387" y="2855"/>
                  </a:lnTo>
                  <a:lnTo>
                    <a:pt x="389" y="2872"/>
                  </a:lnTo>
                  <a:lnTo>
                    <a:pt x="396" y="2888"/>
                  </a:lnTo>
                  <a:lnTo>
                    <a:pt x="407" y="2903"/>
                  </a:lnTo>
                  <a:lnTo>
                    <a:pt x="422" y="2914"/>
                  </a:lnTo>
                  <a:lnTo>
                    <a:pt x="438" y="2921"/>
                  </a:lnTo>
                  <a:lnTo>
                    <a:pt x="457" y="2924"/>
                  </a:lnTo>
                  <a:lnTo>
                    <a:pt x="2046" y="2924"/>
                  </a:lnTo>
                  <a:lnTo>
                    <a:pt x="2064" y="2921"/>
                  </a:lnTo>
                  <a:lnTo>
                    <a:pt x="2080" y="2914"/>
                  </a:lnTo>
                  <a:lnTo>
                    <a:pt x="2095" y="2903"/>
                  </a:lnTo>
                  <a:lnTo>
                    <a:pt x="2106" y="2889"/>
                  </a:lnTo>
                  <a:lnTo>
                    <a:pt x="2113" y="2872"/>
                  </a:lnTo>
                  <a:lnTo>
                    <a:pt x="2116" y="2855"/>
                  </a:lnTo>
                  <a:lnTo>
                    <a:pt x="2113" y="2836"/>
                  </a:lnTo>
                  <a:lnTo>
                    <a:pt x="2106" y="2820"/>
                  </a:lnTo>
                  <a:lnTo>
                    <a:pt x="2095" y="2806"/>
                  </a:lnTo>
                  <a:lnTo>
                    <a:pt x="2080" y="2794"/>
                  </a:lnTo>
                  <a:lnTo>
                    <a:pt x="2064" y="2787"/>
                  </a:lnTo>
                  <a:lnTo>
                    <a:pt x="2047" y="2785"/>
                  </a:lnTo>
                  <a:lnTo>
                    <a:pt x="457" y="2785"/>
                  </a:lnTo>
                  <a:close/>
                  <a:moveTo>
                    <a:pt x="457" y="2190"/>
                  </a:moveTo>
                  <a:lnTo>
                    <a:pt x="438" y="2193"/>
                  </a:lnTo>
                  <a:lnTo>
                    <a:pt x="422" y="2200"/>
                  </a:lnTo>
                  <a:lnTo>
                    <a:pt x="407" y="2212"/>
                  </a:lnTo>
                  <a:lnTo>
                    <a:pt x="396" y="2226"/>
                  </a:lnTo>
                  <a:lnTo>
                    <a:pt x="389" y="2242"/>
                  </a:lnTo>
                  <a:lnTo>
                    <a:pt x="387" y="2260"/>
                  </a:lnTo>
                  <a:lnTo>
                    <a:pt x="389" y="2278"/>
                  </a:lnTo>
                  <a:lnTo>
                    <a:pt x="396" y="2294"/>
                  </a:lnTo>
                  <a:lnTo>
                    <a:pt x="407" y="2309"/>
                  </a:lnTo>
                  <a:lnTo>
                    <a:pt x="422" y="2320"/>
                  </a:lnTo>
                  <a:lnTo>
                    <a:pt x="438" y="2327"/>
                  </a:lnTo>
                  <a:lnTo>
                    <a:pt x="457" y="2329"/>
                  </a:lnTo>
                  <a:lnTo>
                    <a:pt x="2046" y="2329"/>
                  </a:lnTo>
                  <a:lnTo>
                    <a:pt x="2064" y="2327"/>
                  </a:lnTo>
                  <a:lnTo>
                    <a:pt x="2080" y="2320"/>
                  </a:lnTo>
                  <a:lnTo>
                    <a:pt x="2095" y="2309"/>
                  </a:lnTo>
                  <a:lnTo>
                    <a:pt x="2106" y="2294"/>
                  </a:lnTo>
                  <a:lnTo>
                    <a:pt x="2113" y="2278"/>
                  </a:lnTo>
                  <a:lnTo>
                    <a:pt x="2116" y="2260"/>
                  </a:lnTo>
                  <a:lnTo>
                    <a:pt x="2113" y="2242"/>
                  </a:lnTo>
                  <a:lnTo>
                    <a:pt x="2106" y="2226"/>
                  </a:lnTo>
                  <a:lnTo>
                    <a:pt x="2095" y="2212"/>
                  </a:lnTo>
                  <a:lnTo>
                    <a:pt x="2080" y="2200"/>
                  </a:lnTo>
                  <a:lnTo>
                    <a:pt x="2064" y="2193"/>
                  </a:lnTo>
                  <a:lnTo>
                    <a:pt x="2047" y="2190"/>
                  </a:lnTo>
                  <a:lnTo>
                    <a:pt x="457" y="2190"/>
                  </a:lnTo>
                  <a:close/>
                  <a:moveTo>
                    <a:pt x="457" y="1596"/>
                  </a:moveTo>
                  <a:lnTo>
                    <a:pt x="438" y="1599"/>
                  </a:lnTo>
                  <a:lnTo>
                    <a:pt x="422" y="1606"/>
                  </a:lnTo>
                  <a:lnTo>
                    <a:pt x="407" y="1616"/>
                  </a:lnTo>
                  <a:lnTo>
                    <a:pt x="396" y="1631"/>
                  </a:lnTo>
                  <a:lnTo>
                    <a:pt x="389" y="1647"/>
                  </a:lnTo>
                  <a:lnTo>
                    <a:pt x="387" y="1666"/>
                  </a:lnTo>
                  <a:lnTo>
                    <a:pt x="389" y="1684"/>
                  </a:lnTo>
                  <a:lnTo>
                    <a:pt x="396" y="1700"/>
                  </a:lnTo>
                  <a:lnTo>
                    <a:pt x="407" y="1715"/>
                  </a:lnTo>
                  <a:lnTo>
                    <a:pt x="422" y="1726"/>
                  </a:lnTo>
                  <a:lnTo>
                    <a:pt x="438" y="1733"/>
                  </a:lnTo>
                  <a:lnTo>
                    <a:pt x="457" y="1735"/>
                  </a:lnTo>
                  <a:lnTo>
                    <a:pt x="2046" y="1735"/>
                  </a:lnTo>
                  <a:lnTo>
                    <a:pt x="2064" y="1733"/>
                  </a:lnTo>
                  <a:lnTo>
                    <a:pt x="2080" y="1726"/>
                  </a:lnTo>
                  <a:lnTo>
                    <a:pt x="2095" y="1716"/>
                  </a:lnTo>
                  <a:lnTo>
                    <a:pt x="2106" y="1701"/>
                  </a:lnTo>
                  <a:lnTo>
                    <a:pt x="2113" y="1685"/>
                  </a:lnTo>
                  <a:lnTo>
                    <a:pt x="2116" y="1666"/>
                  </a:lnTo>
                  <a:lnTo>
                    <a:pt x="2113" y="1647"/>
                  </a:lnTo>
                  <a:lnTo>
                    <a:pt x="2106" y="1631"/>
                  </a:lnTo>
                  <a:lnTo>
                    <a:pt x="2095" y="1616"/>
                  </a:lnTo>
                  <a:lnTo>
                    <a:pt x="2080" y="1606"/>
                  </a:lnTo>
                  <a:lnTo>
                    <a:pt x="2064" y="1599"/>
                  </a:lnTo>
                  <a:lnTo>
                    <a:pt x="2047" y="1596"/>
                  </a:lnTo>
                  <a:lnTo>
                    <a:pt x="457" y="1596"/>
                  </a:lnTo>
                  <a:close/>
                  <a:moveTo>
                    <a:pt x="0" y="0"/>
                  </a:moveTo>
                  <a:lnTo>
                    <a:pt x="1749" y="0"/>
                  </a:lnTo>
                  <a:lnTo>
                    <a:pt x="1749" y="731"/>
                  </a:lnTo>
                  <a:lnTo>
                    <a:pt x="1751" y="749"/>
                  </a:lnTo>
                  <a:lnTo>
                    <a:pt x="1758" y="766"/>
                  </a:lnTo>
                  <a:lnTo>
                    <a:pt x="1769" y="780"/>
                  </a:lnTo>
                  <a:lnTo>
                    <a:pt x="1784" y="791"/>
                  </a:lnTo>
                  <a:lnTo>
                    <a:pt x="1800" y="799"/>
                  </a:lnTo>
                  <a:lnTo>
                    <a:pt x="1818" y="801"/>
                  </a:lnTo>
                  <a:lnTo>
                    <a:pt x="2531" y="801"/>
                  </a:lnTo>
                  <a:lnTo>
                    <a:pt x="2534" y="3374"/>
                  </a:lnTo>
                  <a:lnTo>
                    <a:pt x="0" y="337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2" name="Группа 81"/>
          <p:cNvGrpSpPr/>
          <p:nvPr/>
        </p:nvGrpSpPr>
        <p:grpSpPr>
          <a:xfrm>
            <a:off x="2347153" y="1258215"/>
            <a:ext cx="448540" cy="461441"/>
            <a:chOff x="2595952" y="1579362"/>
            <a:chExt cx="448540" cy="461441"/>
          </a:xfrm>
        </p:grpSpPr>
        <p:pic>
          <p:nvPicPr>
            <p:cNvPr id="83" name="Рисунок 16" descr="Рисунок 1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95952" y="1592263"/>
              <a:ext cx="448540" cy="448540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84" name="Прямоугольник 83"/>
            <p:cNvSpPr/>
            <p:nvPr/>
          </p:nvSpPr>
          <p:spPr>
            <a:xfrm>
              <a:off x="2652740" y="1579362"/>
              <a:ext cx="2616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!</a:t>
              </a:r>
              <a:endParaRPr lang="ru-RU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57031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71026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 algn="just"/>
            <a:r>
              <a:rPr lang="ru-RU" sz="2800" spc="-1" dirty="0" smtClean="0">
                <a:latin typeface="Helvetica Neue"/>
              </a:rPr>
              <a:t>Подготовка программы профилактики</a:t>
            </a:r>
            <a:endParaRPr lang="ru-RU" sz="28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268826"/>
            <a:ext cx="478001" cy="376978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sz="2000" dirty="0"/>
              <a:t>3</a:t>
            </a:r>
            <a:endParaRPr sz="2000" dirty="0"/>
          </a:p>
        </p:txBody>
      </p:sp>
      <p:sp>
        <p:nvSpPr>
          <p:cNvPr id="26" name="Блок-схема: узел 25"/>
          <p:cNvSpPr/>
          <p:nvPr/>
        </p:nvSpPr>
        <p:spPr>
          <a:xfrm>
            <a:off x="802257" y="1421217"/>
            <a:ext cx="1531685" cy="864000"/>
          </a:xfrm>
          <a:prstGeom prst="flowChartConnector">
            <a:avLst/>
          </a:prstGeom>
          <a:gradFill flip="none" rotWithShape="1">
            <a:gsLst>
              <a:gs pos="0">
                <a:srgbClr val="007DC7"/>
              </a:gs>
              <a:gs pos="100000">
                <a:srgbClr val="00A6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50" dirty="0" smtClean="0">
                <a:latin typeface="Stem Med" panose="020B0603020203020204" pitchFamily="34" charset="-52"/>
                <a:cs typeface="Arial" panose="020B0604020202020204" pitchFamily="34" charset="0"/>
              </a:rPr>
              <a:t>До </a:t>
            </a:r>
          </a:p>
          <a:p>
            <a:pPr algn="ctr"/>
            <a:r>
              <a:rPr lang="ru-RU" sz="1450" b="1" dirty="0" smtClean="0">
                <a:latin typeface="Stem Med" panose="020B0603020203020204" pitchFamily="34" charset="-52"/>
                <a:cs typeface="Arial" panose="020B0604020202020204" pitchFamily="34" charset="0"/>
              </a:rPr>
              <a:t>1 октября </a:t>
            </a:r>
            <a:endParaRPr lang="ru-RU" sz="1450" b="1" dirty="0"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2461110" y="1480534"/>
            <a:ext cx="8246516" cy="752476"/>
          </a:xfrm>
          <a:prstGeom prst="roundRect">
            <a:avLst/>
          </a:prstGeom>
          <a:gradFill flip="none" rotWithShape="1">
            <a:gsLst>
              <a:gs pos="0">
                <a:srgbClr val="007DC7"/>
              </a:gs>
              <a:gs pos="100000">
                <a:srgbClr val="00A6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Размещение на официальном сайте КНО проекта программы для </a:t>
            </a:r>
            <a:r>
              <a:rPr lang="ru-RU" sz="16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общественного обсуждения</a:t>
            </a:r>
            <a:endParaRPr lang="ru-RU" sz="160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28" name="Блок-схема: узел 27"/>
          <p:cNvSpPr/>
          <p:nvPr/>
        </p:nvSpPr>
        <p:spPr>
          <a:xfrm>
            <a:off x="802257" y="2370036"/>
            <a:ext cx="1531685" cy="864000"/>
          </a:xfrm>
          <a:prstGeom prst="flowChartConnector">
            <a:avLst/>
          </a:prstGeom>
          <a:gradFill>
            <a:gsLst>
              <a:gs pos="0">
                <a:srgbClr val="00A5BE"/>
              </a:gs>
              <a:gs pos="100000">
                <a:srgbClr val="00B7D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С 1 октября</a:t>
            </a:r>
          </a:p>
          <a:p>
            <a:pPr algn="ctr"/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по 1 ноября</a:t>
            </a:r>
            <a:endParaRPr lang="ru-RU" sz="145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461110" y="2425798"/>
            <a:ext cx="8246516" cy="752476"/>
          </a:xfrm>
          <a:prstGeom prst="roundRect">
            <a:avLst/>
          </a:prstGeom>
          <a:gradFill>
            <a:gsLst>
              <a:gs pos="0">
                <a:srgbClr val="00A5BE"/>
              </a:gs>
              <a:gs pos="100000">
                <a:srgbClr val="00B7D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Проходят общественные обсуждения.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В обязательно порядке должна быть представлена </a:t>
            </a:r>
            <a:r>
              <a:rPr lang="ru-RU" sz="16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возможность направления предложений на электронную почту КНО</a:t>
            </a:r>
            <a:endParaRPr lang="ru-RU" sz="160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0" name="Блок-схема: узел 29"/>
          <p:cNvSpPr/>
          <p:nvPr/>
        </p:nvSpPr>
        <p:spPr>
          <a:xfrm>
            <a:off x="802257" y="3311324"/>
            <a:ext cx="1531686" cy="864000"/>
          </a:xfrm>
          <a:prstGeom prst="flowChartConnector">
            <a:avLst/>
          </a:prstGeom>
          <a:gradFill flip="none" rotWithShape="1">
            <a:gsLst>
              <a:gs pos="0">
                <a:srgbClr val="00B7D6"/>
              </a:gs>
              <a:gs pos="100000">
                <a:srgbClr val="00C0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С 1 ноября</a:t>
            </a:r>
          </a:p>
          <a:p>
            <a:pPr algn="ctr"/>
            <a:r>
              <a:rPr lang="ru-RU" sz="1450" b="1" dirty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п</a:t>
            </a:r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о </a:t>
            </a:r>
            <a:b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</a:br>
            <a:r>
              <a:rPr lang="ru-RU" sz="145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1 декабря</a:t>
            </a:r>
            <a:endParaRPr lang="ru-RU" sz="145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461110" y="3367086"/>
            <a:ext cx="8246516" cy="752476"/>
          </a:xfrm>
          <a:prstGeom prst="roundRect">
            <a:avLst/>
          </a:prstGeom>
          <a:gradFill flip="none" rotWithShape="1">
            <a:gsLst>
              <a:gs pos="0">
                <a:srgbClr val="00B7D6"/>
              </a:gs>
              <a:gs pos="100000">
                <a:srgbClr val="00C0BB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Рассмотрение КНО предложений, поданных в период общественных обсуждений. </a:t>
            </a:r>
            <a:r>
              <a:rPr lang="ru-RU" sz="16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По каждому предложению</a:t>
            </a:r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 формируется мотивированное заключение</a:t>
            </a:r>
            <a:endParaRPr lang="ru-RU" sz="1600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2" name="Блок-схема: узел 31"/>
          <p:cNvSpPr/>
          <p:nvPr/>
        </p:nvSpPr>
        <p:spPr>
          <a:xfrm>
            <a:off x="802257" y="4252612"/>
            <a:ext cx="1531686" cy="864000"/>
          </a:xfrm>
          <a:prstGeom prst="flowChartConnector">
            <a:avLst/>
          </a:prstGeom>
          <a:gradFill flip="none" rotWithShape="1">
            <a:gsLst>
              <a:gs pos="0">
                <a:srgbClr val="00CDCA"/>
              </a:gs>
              <a:gs pos="100000">
                <a:srgbClr val="00B1A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До</a:t>
            </a:r>
            <a:r>
              <a:rPr lang="ru-RU" sz="14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10 декабря</a:t>
            </a:r>
            <a:endParaRPr lang="ru-RU" sz="140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461110" y="4308374"/>
            <a:ext cx="8246516" cy="752476"/>
          </a:xfrm>
          <a:prstGeom prst="roundRect">
            <a:avLst/>
          </a:prstGeom>
          <a:gradFill flip="none" rotWithShape="1">
            <a:gsLst>
              <a:gs pos="0">
                <a:srgbClr val="00CDCA"/>
              </a:gs>
              <a:gs pos="100000">
                <a:srgbClr val="00B1AC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Опубликование КНО </a:t>
            </a:r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результатов общественного обсуждения на официальном сайте</a:t>
            </a:r>
            <a:endParaRPr lang="ru-RU" sz="1600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4" name="Блок-схема: узел 33"/>
          <p:cNvSpPr/>
          <p:nvPr/>
        </p:nvSpPr>
        <p:spPr>
          <a:xfrm>
            <a:off x="802258" y="5193900"/>
            <a:ext cx="1531686" cy="864000"/>
          </a:xfrm>
          <a:prstGeom prst="flowChartConnector">
            <a:avLst/>
          </a:prstGeom>
          <a:gradFill flip="none" rotWithShape="1">
            <a:gsLst>
              <a:gs pos="0">
                <a:srgbClr val="00B1AC"/>
              </a:gs>
              <a:gs pos="100000">
                <a:srgbClr val="00A29E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До</a:t>
            </a:r>
            <a:r>
              <a:rPr lang="ru-RU" sz="14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20 декабря</a:t>
            </a:r>
            <a:endParaRPr lang="ru-RU" sz="1400" b="1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461110" y="5249662"/>
            <a:ext cx="8246516" cy="752476"/>
          </a:xfrm>
          <a:prstGeom prst="roundRect">
            <a:avLst/>
          </a:prstGeom>
          <a:gradFill flip="none" rotWithShape="1">
            <a:gsLst>
              <a:gs pos="0">
                <a:srgbClr val="00B1AC"/>
              </a:gs>
              <a:gs pos="100000">
                <a:srgbClr val="00A29E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Утверждение программы профилактики уполномоченным лицом КНО. 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Опубликование в течение </a:t>
            </a:r>
            <a:r>
              <a:rPr lang="ru-RU" sz="1600" b="1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5 дней со дня утверждения</a:t>
            </a:r>
            <a:r>
              <a:rPr lang="ru-RU" sz="1600" dirty="0" smtClean="0">
                <a:solidFill>
                  <a:schemeClr val="bg1"/>
                </a:solidFill>
                <a:latin typeface="Stem Med" panose="020B0603020203020204" pitchFamily="34" charset="-52"/>
                <a:cs typeface="Arial" panose="020B0604020202020204" pitchFamily="34" charset="0"/>
              </a:rPr>
              <a:t> на официальном сайте КНО</a:t>
            </a:r>
            <a:endParaRPr lang="ru-RU" sz="1600" dirty="0">
              <a:solidFill>
                <a:schemeClr val="bg1"/>
              </a:solidFill>
              <a:latin typeface="Stem Med" panose="020B0603020203020204" pitchFamily="34" charset="-5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82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9" y="-265377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73" name="Прямоугольник"/>
          <p:cNvSpPr/>
          <p:nvPr/>
        </p:nvSpPr>
        <p:spPr>
          <a:xfrm>
            <a:off x="11713999" y="6202838"/>
            <a:ext cx="478001" cy="442966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sz="2000" dirty="0"/>
              <a:t>4</a:t>
            </a:r>
            <a:endParaRPr sz="2000" dirty="0"/>
          </a:p>
        </p:txBody>
      </p:sp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Аттестация экспертов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49" name="Кружок"/>
          <p:cNvSpPr/>
          <p:nvPr/>
        </p:nvSpPr>
        <p:spPr>
          <a:xfrm>
            <a:off x="738117" y="1238251"/>
            <a:ext cx="478008" cy="144166"/>
          </a:xfrm>
          <a:prstGeom prst="flowChartTerminator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/>
            <a:endParaRPr sz="3200">
              <a:solidFill>
                <a:srgbClr val="FFFFFF"/>
              </a:solidFill>
              <a:latin typeface="Helvetica Neue Medium"/>
              <a:ea typeface="Helvetica Neue Medium"/>
              <a:cs typeface="Helvetica Neue Medium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216125" y="1048724"/>
            <a:ext cx="6608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Аттестация экспертов проводится в отношении граждан, </a:t>
            </a:r>
            <a:r>
              <a:rPr lang="ru-RU" sz="1400" b="1" dirty="0" smtClean="0"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sz="1400" b="1" dirty="0" smtClean="0"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1400" b="1" dirty="0" smtClean="0"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не </a:t>
            </a:r>
            <a:r>
              <a:rPr lang="ru-RU" sz="1400" b="1" dirty="0"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являющихся индивидуальными предпринимателями</a:t>
            </a:r>
          </a:p>
        </p:txBody>
      </p:sp>
      <p:sp>
        <p:nvSpPr>
          <p:cNvPr id="54" name="Кружок"/>
          <p:cNvSpPr/>
          <p:nvPr/>
        </p:nvSpPr>
        <p:spPr>
          <a:xfrm>
            <a:off x="738117" y="1761471"/>
            <a:ext cx="478008" cy="144166"/>
          </a:xfrm>
          <a:prstGeom prst="flowChartTerminator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/>
            <a:endParaRPr sz="3200">
              <a:solidFill>
                <a:srgbClr val="FFFFFF"/>
              </a:solidFill>
              <a:latin typeface="Helvetica Neue Medium"/>
              <a:ea typeface="Helvetica Neue Medium"/>
              <a:cs typeface="Helvetica Neue Medium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216125" y="1684609"/>
            <a:ext cx="66084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Критерии аттестации устанавливаются </a:t>
            </a:r>
            <a:r>
              <a:rPr lang="ru-RU" sz="1400" b="1" dirty="0" smtClean="0"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КНО </a:t>
            </a:r>
            <a:endParaRPr lang="ru-RU" sz="1400" b="1" dirty="0">
              <a:latin typeface="Stem Medium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6" name="Кружок"/>
          <p:cNvSpPr/>
          <p:nvPr/>
        </p:nvSpPr>
        <p:spPr>
          <a:xfrm>
            <a:off x="334109" y="3278998"/>
            <a:ext cx="2760784" cy="2321701"/>
          </a:xfrm>
          <a:prstGeom prst="ellipse">
            <a:avLst/>
          </a:prstGeom>
          <a:gradFill>
            <a:gsLst>
              <a:gs pos="0">
                <a:srgbClr val="0077C8"/>
              </a:gs>
              <a:gs pos="100000">
                <a:srgbClr val="00A0C3"/>
              </a:gs>
            </a:gsLst>
            <a:lin ang="21594000" scaled="0"/>
          </a:gradFill>
          <a:ln w="12700">
            <a:miter lim="400000"/>
          </a:ln>
        </p:spPr>
        <p:txBody>
          <a:bodyPr lIns="36286" tIns="36286" rIns="36286" bIns="36286" anchor="ctr"/>
          <a:lstStyle/>
          <a:p>
            <a:pPr algn="ctr" defTabSz="589655"/>
            <a:r>
              <a:rPr lang="ru-RU" sz="1400" dirty="0">
                <a:solidFill>
                  <a:schemeClr val="bg1"/>
                </a:solidFill>
                <a:latin typeface="Stem Medium"/>
                <a:ea typeface="Helvetica Neue Medium"/>
                <a:cs typeface="Helvetica Neue Medium"/>
              </a:rPr>
              <a:t>ЕПГУ</a:t>
            </a:r>
          </a:p>
          <a:p>
            <a:pPr algn="ctr" defTabSz="589655"/>
            <a:r>
              <a:rPr lang="ru-RU" sz="1600" b="1" dirty="0">
                <a:solidFill>
                  <a:schemeClr val="bg1"/>
                </a:solidFill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Единый портал государственных и муниципальных услуг (функций)</a:t>
            </a:r>
            <a:endParaRPr sz="1200" b="1" dirty="0">
              <a:solidFill>
                <a:schemeClr val="bg1"/>
              </a:solidFill>
              <a:latin typeface="Stem Medium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738117" y="2293960"/>
            <a:ext cx="2522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Stem Medium"/>
              </a:rPr>
              <a:t>Заявление</a:t>
            </a:r>
            <a:r>
              <a:rPr lang="ru-RU" sz="1400" dirty="0">
                <a:latin typeface="Stem Medium"/>
              </a:rPr>
              <a:t> об аттестации </a:t>
            </a:r>
          </a:p>
          <a:p>
            <a:r>
              <a:rPr lang="ru-RU" sz="1400" dirty="0">
                <a:latin typeface="Stem Medium"/>
              </a:rPr>
              <a:t>+ </a:t>
            </a:r>
            <a:r>
              <a:rPr lang="ru-RU" sz="1400" dirty="0" smtClean="0">
                <a:latin typeface="Stem Medium"/>
              </a:rPr>
              <a:t>прилагаемые </a:t>
            </a:r>
            <a:r>
              <a:rPr lang="ru-RU" sz="1400" dirty="0">
                <a:latin typeface="Stem Medium"/>
              </a:rPr>
              <a:t>документы</a:t>
            </a:r>
            <a:endParaRPr lang="ru-RU" sz="1400" dirty="0">
              <a:solidFill>
                <a:srgbClr val="0070C0"/>
              </a:solidFill>
              <a:latin typeface="Stem Medium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8" name="Линия"/>
          <p:cNvSpPr/>
          <p:nvPr/>
        </p:nvSpPr>
        <p:spPr>
          <a:xfrm flipH="1">
            <a:off x="2883925" y="4146502"/>
            <a:ext cx="922789" cy="3006"/>
          </a:xfrm>
          <a:prstGeom prst="line">
            <a:avLst/>
          </a:prstGeom>
          <a:ln w="38100" cap="rnd">
            <a:solidFill>
              <a:srgbClr val="00A2C1"/>
            </a:solidFill>
            <a:custDash>
              <a:ds d="100000" sp="200000"/>
            </a:custDash>
            <a:headEnd type="triangle"/>
          </a:ln>
        </p:spPr>
        <p:txBody>
          <a:bodyPr lIns="36286" tIns="36286" rIns="36286" bIns="36286" anchor="ctr"/>
          <a:lstStyle/>
          <a:p>
            <a:endParaRPr sz="962"/>
          </a:p>
        </p:txBody>
      </p:sp>
      <p:sp>
        <p:nvSpPr>
          <p:cNvPr id="59" name="Линия"/>
          <p:cNvSpPr/>
          <p:nvPr/>
        </p:nvSpPr>
        <p:spPr>
          <a:xfrm flipV="1">
            <a:off x="1855878" y="2832369"/>
            <a:ext cx="0" cy="432471"/>
          </a:xfrm>
          <a:prstGeom prst="line">
            <a:avLst/>
          </a:prstGeom>
          <a:ln w="38100" cap="rnd">
            <a:solidFill>
              <a:srgbClr val="00A2C1"/>
            </a:solidFill>
            <a:custDash>
              <a:ds d="100000" sp="200000"/>
            </a:custDash>
            <a:headEnd type="triangle"/>
          </a:ln>
        </p:spPr>
        <p:txBody>
          <a:bodyPr lIns="36286" tIns="36286" rIns="36286" bIns="36286" anchor="ctr"/>
          <a:lstStyle/>
          <a:p>
            <a:endParaRPr sz="962"/>
          </a:p>
        </p:txBody>
      </p:sp>
      <p:sp>
        <p:nvSpPr>
          <p:cNvPr id="70" name="Линия"/>
          <p:cNvSpPr/>
          <p:nvPr/>
        </p:nvSpPr>
        <p:spPr>
          <a:xfrm flipH="1">
            <a:off x="4770893" y="4134544"/>
            <a:ext cx="578751" cy="11958"/>
          </a:xfrm>
          <a:prstGeom prst="line">
            <a:avLst/>
          </a:prstGeom>
          <a:ln w="38100" cap="rnd">
            <a:solidFill>
              <a:srgbClr val="00A2C1"/>
            </a:solidFill>
            <a:custDash>
              <a:ds d="100000" sp="200000"/>
            </a:custDash>
            <a:headEnd type="triangle"/>
          </a:ln>
        </p:spPr>
        <p:txBody>
          <a:bodyPr lIns="36286" tIns="36286" rIns="36286" bIns="36286" anchor="ctr"/>
          <a:lstStyle/>
          <a:p>
            <a:endParaRPr sz="962"/>
          </a:p>
        </p:txBody>
      </p:sp>
      <p:sp>
        <p:nvSpPr>
          <p:cNvPr id="78" name="Сквиркл"/>
          <p:cNvSpPr/>
          <p:nvPr/>
        </p:nvSpPr>
        <p:spPr>
          <a:xfrm>
            <a:off x="5349645" y="3714576"/>
            <a:ext cx="2232573" cy="767646"/>
          </a:xfrm>
          <a:prstGeom prst="roundRect">
            <a:avLst>
              <a:gd name="adj" fmla="val 38592"/>
            </a:avLst>
          </a:prstGeom>
          <a:gradFill flip="none" rotWithShape="1">
            <a:gsLst>
              <a:gs pos="100000">
                <a:srgbClr val="00C8C3"/>
              </a:gs>
              <a:gs pos="31000">
                <a:srgbClr val="00A4A0"/>
              </a:gs>
              <a:gs pos="0">
                <a:srgbClr val="00A4A0"/>
              </a:gs>
            </a:gsLst>
            <a:lin ang="0" scaled="1"/>
            <a:tileRect/>
          </a:gradFill>
          <a:ln w="25400">
            <a:noFill/>
          </a:ln>
        </p:spPr>
        <p:txBody>
          <a:bodyPr lIns="87085" tIns="87085" rIns="87085" bIns="87085" anchor="ctr"/>
          <a:lstStyle/>
          <a:p>
            <a:pPr algn="ctr" defTabSz="1741749">
              <a:defRPr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u-RU" sz="1400" b="1" dirty="0" smtClean="0">
                <a:solidFill>
                  <a:schemeClr val="bg1"/>
                </a:solidFill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Квалификационный экзамен</a:t>
            </a:r>
            <a:endParaRPr sz="1400" b="1" dirty="0">
              <a:solidFill>
                <a:schemeClr val="bg1"/>
              </a:solidFill>
              <a:latin typeface="Stem Medium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3" name="Пункт 1…"/>
          <p:cNvSpPr txBox="1"/>
          <p:nvPr/>
        </p:nvSpPr>
        <p:spPr>
          <a:xfrm>
            <a:off x="5349645" y="4557749"/>
            <a:ext cx="2032331" cy="184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 marL="163285" indent="-163285" defTabSz="1741706">
              <a:spcBef>
                <a:spcPts val="214"/>
              </a:spcBef>
              <a:buClr>
                <a:srgbClr val="0071C0"/>
              </a:buClr>
              <a:buSzPct val="100000"/>
              <a:buChar char="‣"/>
              <a:defRPr sz="2000" spc="-4">
                <a:solidFill>
                  <a:srgbClr val="000000"/>
                </a:solidFill>
                <a:latin typeface="Stem"/>
                <a:ea typeface="Stem"/>
                <a:cs typeface="Stem"/>
                <a:sym typeface="Stem"/>
              </a:defRPr>
            </a:pPr>
            <a:r>
              <a:rPr lang="ru-RU" sz="1200" spc="-4" dirty="0">
                <a:solidFill>
                  <a:srgbClr val="000000"/>
                </a:solidFill>
                <a:latin typeface="Stem Medium"/>
                <a:ea typeface="Stem"/>
                <a:cs typeface="Stem"/>
              </a:rPr>
              <a:t>Аттестационная комиссия</a:t>
            </a:r>
          </a:p>
        </p:txBody>
      </p:sp>
      <p:sp>
        <p:nvSpPr>
          <p:cNvPr id="94" name="Линия"/>
          <p:cNvSpPr/>
          <p:nvPr/>
        </p:nvSpPr>
        <p:spPr>
          <a:xfrm flipH="1">
            <a:off x="7612871" y="4128564"/>
            <a:ext cx="527188" cy="17938"/>
          </a:xfrm>
          <a:prstGeom prst="line">
            <a:avLst/>
          </a:prstGeom>
          <a:ln w="38100" cap="rnd">
            <a:solidFill>
              <a:srgbClr val="00A2C1"/>
            </a:solidFill>
            <a:custDash>
              <a:ds d="100000" sp="200000"/>
            </a:custDash>
            <a:headEnd type="triangle"/>
          </a:ln>
        </p:spPr>
        <p:txBody>
          <a:bodyPr lIns="36286" tIns="36286" rIns="36286" bIns="36286" anchor="ctr"/>
          <a:lstStyle/>
          <a:p>
            <a:endParaRPr sz="962"/>
          </a:p>
        </p:txBody>
      </p:sp>
      <p:sp>
        <p:nvSpPr>
          <p:cNvPr id="95" name="Сквиркл"/>
          <p:cNvSpPr/>
          <p:nvPr/>
        </p:nvSpPr>
        <p:spPr>
          <a:xfrm>
            <a:off x="8240486" y="3492386"/>
            <a:ext cx="2478476" cy="1410354"/>
          </a:xfrm>
          <a:prstGeom prst="roundRect">
            <a:avLst>
              <a:gd name="adj" fmla="val 44691"/>
            </a:avLst>
          </a:prstGeom>
          <a:gradFill>
            <a:gsLst>
              <a:gs pos="0">
                <a:srgbClr val="00C8C3"/>
              </a:gs>
              <a:gs pos="60000">
                <a:srgbClr val="00B0AC"/>
              </a:gs>
              <a:gs pos="100000">
                <a:srgbClr val="00B2AA"/>
              </a:gs>
            </a:gsLst>
            <a:lin ang="0" scaled="1"/>
          </a:gradFill>
          <a:ln w="12700">
            <a:miter lim="400000"/>
          </a:ln>
        </p:spPr>
        <p:txBody>
          <a:bodyPr lIns="87085" tIns="87085" rIns="87085" bIns="87085" anchor="ctr"/>
          <a:lstStyle/>
          <a:p>
            <a:pPr algn="ctr" defTabSz="1741749">
              <a:defRPr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u-RU" sz="1400" dirty="0">
                <a:solidFill>
                  <a:schemeClr val="bg1"/>
                </a:solidFill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Размещение сведений об аттестации эксперта в реестре в сети «Интернет»</a:t>
            </a:r>
            <a:endParaRPr sz="1400" dirty="0">
              <a:solidFill>
                <a:schemeClr val="bg1"/>
              </a:solidFill>
              <a:latin typeface="Stem Medium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8192774" y="4903034"/>
            <a:ext cx="22264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Stem Medium"/>
              </a:rPr>
              <a:t>Срок действия аттестации определяется контрольным (надзорным) органом, </a:t>
            </a:r>
            <a:r>
              <a:rPr lang="ru-RU" sz="1200" dirty="0" smtClean="0">
                <a:latin typeface="Stem Medium"/>
              </a:rPr>
              <a:t>но </a:t>
            </a:r>
            <a:br>
              <a:rPr lang="ru-RU" sz="1200" dirty="0" smtClean="0">
                <a:latin typeface="Stem Medium"/>
              </a:rPr>
            </a:br>
            <a:r>
              <a:rPr lang="ru-RU" sz="1200" dirty="0" smtClean="0">
                <a:latin typeface="Stem Medium"/>
              </a:rPr>
              <a:t>не </a:t>
            </a:r>
            <a:r>
              <a:rPr lang="ru-RU" sz="1200" dirty="0">
                <a:latin typeface="Stem Medium"/>
              </a:rPr>
              <a:t>может быть менее 5 лет</a:t>
            </a:r>
            <a:r>
              <a:rPr lang="ru-RU" sz="1200" dirty="0" smtClean="0">
                <a:latin typeface="Stem Medium"/>
              </a:rPr>
              <a:t>.</a:t>
            </a:r>
          </a:p>
          <a:p>
            <a:r>
              <a:rPr lang="ru-RU" sz="1200" dirty="0">
                <a:solidFill>
                  <a:srgbClr val="FF0000"/>
                </a:solidFill>
                <a:latin typeface="Stem Medium"/>
              </a:rPr>
              <a:t>(за исключением однократной и бессрочной аттестации</a:t>
            </a:r>
            <a:r>
              <a:rPr lang="ru-RU" sz="1200" dirty="0" smtClean="0">
                <a:solidFill>
                  <a:srgbClr val="FF0000"/>
                </a:solidFill>
                <a:latin typeface="Stem Medium"/>
              </a:rPr>
              <a:t>) </a:t>
            </a:r>
            <a:endParaRPr lang="ru-RU" sz="1200" dirty="0">
              <a:solidFill>
                <a:srgbClr val="FF0000"/>
              </a:solidFill>
              <a:latin typeface="Stem Medium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Сквиркл"/>
          <p:cNvSpPr/>
          <p:nvPr/>
        </p:nvSpPr>
        <p:spPr>
          <a:xfrm>
            <a:off x="5349645" y="4966385"/>
            <a:ext cx="2232573" cy="767646"/>
          </a:xfrm>
          <a:prstGeom prst="roundRect">
            <a:avLst>
              <a:gd name="adj" fmla="val 38592"/>
            </a:avLst>
          </a:prstGeom>
          <a:gradFill flip="none" rotWithShape="1">
            <a:gsLst>
              <a:gs pos="100000">
                <a:srgbClr val="00C8C3"/>
              </a:gs>
              <a:gs pos="31000">
                <a:srgbClr val="00A4A0"/>
              </a:gs>
              <a:gs pos="0">
                <a:srgbClr val="00A4A0"/>
              </a:gs>
            </a:gsLst>
            <a:lin ang="0" scaled="1"/>
            <a:tileRect/>
          </a:gradFill>
          <a:ln w="25400">
            <a:noFill/>
          </a:ln>
        </p:spPr>
        <p:txBody>
          <a:bodyPr lIns="87085" tIns="87085" rIns="87085" bIns="87085" anchor="ctr"/>
          <a:lstStyle/>
          <a:p>
            <a:pPr algn="ctr" defTabSz="1741749">
              <a:defRPr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u-RU" sz="1400" b="1" dirty="0">
                <a:solidFill>
                  <a:schemeClr val="bg1"/>
                </a:solidFill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Без проведения квалификационного экзамена</a:t>
            </a:r>
          </a:p>
        </p:txBody>
      </p:sp>
      <p:sp>
        <p:nvSpPr>
          <p:cNvPr id="29" name="Сквиркл"/>
          <p:cNvSpPr/>
          <p:nvPr/>
        </p:nvSpPr>
        <p:spPr>
          <a:xfrm>
            <a:off x="5349644" y="2689276"/>
            <a:ext cx="2232573" cy="767646"/>
          </a:xfrm>
          <a:prstGeom prst="roundRect">
            <a:avLst>
              <a:gd name="adj" fmla="val 38592"/>
            </a:avLst>
          </a:prstGeom>
          <a:gradFill flip="none" rotWithShape="1">
            <a:gsLst>
              <a:gs pos="100000">
                <a:srgbClr val="00C8C3"/>
              </a:gs>
              <a:gs pos="31000">
                <a:srgbClr val="00A4A0"/>
              </a:gs>
              <a:gs pos="0">
                <a:srgbClr val="00A4A0"/>
              </a:gs>
            </a:gsLst>
            <a:lin ang="0" scaled="1"/>
            <a:tileRect/>
          </a:gradFill>
          <a:ln w="25400">
            <a:noFill/>
          </a:ln>
        </p:spPr>
        <p:txBody>
          <a:bodyPr lIns="87085" tIns="87085" rIns="87085" bIns="87085" anchor="ctr"/>
          <a:lstStyle/>
          <a:p>
            <a:pPr algn="ctr" defTabSz="1741749">
              <a:defRPr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u-RU" sz="1400" b="1" dirty="0">
                <a:solidFill>
                  <a:schemeClr val="bg1"/>
                </a:solidFill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Однократная аттестация</a:t>
            </a:r>
          </a:p>
        </p:txBody>
      </p:sp>
      <p:sp>
        <p:nvSpPr>
          <p:cNvPr id="30" name="Сквиркл"/>
          <p:cNvSpPr/>
          <p:nvPr/>
        </p:nvSpPr>
        <p:spPr>
          <a:xfrm>
            <a:off x="3791540" y="3802029"/>
            <a:ext cx="948701" cy="592740"/>
          </a:xfrm>
          <a:prstGeom prst="roundRect">
            <a:avLst>
              <a:gd name="adj" fmla="val 38592"/>
            </a:avLst>
          </a:prstGeom>
          <a:gradFill flip="none" rotWithShape="1">
            <a:gsLst>
              <a:gs pos="0">
                <a:srgbClr val="00A1C2"/>
              </a:gs>
              <a:gs pos="100000">
                <a:srgbClr val="00A4A0"/>
              </a:gs>
            </a:gsLst>
            <a:lin ang="0" scaled="1"/>
            <a:tileRect/>
          </a:gradFill>
          <a:ln w="25400">
            <a:noFill/>
          </a:ln>
        </p:spPr>
        <p:txBody>
          <a:bodyPr lIns="87085" tIns="87085" rIns="87085" bIns="87085" anchor="ctr"/>
          <a:lstStyle/>
          <a:p>
            <a:pPr algn="ctr" defTabSz="1741749">
              <a:defRPr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ru-RU" sz="2000" b="1" dirty="0">
                <a:solidFill>
                  <a:schemeClr val="bg1"/>
                </a:solidFill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В</a:t>
            </a:r>
            <a:r>
              <a:rPr lang="ru-RU" sz="2000" b="1" smtClean="0">
                <a:solidFill>
                  <a:schemeClr val="bg1"/>
                </a:solidFill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ИС </a:t>
            </a:r>
            <a:r>
              <a:rPr lang="ru-RU" sz="2000" b="1" dirty="0" smtClean="0">
                <a:solidFill>
                  <a:schemeClr val="bg1"/>
                </a:solidFill>
                <a:latin typeface="Stem Medium"/>
                <a:ea typeface="Tahoma" panose="020B0604030504040204" pitchFamily="34" charset="0"/>
                <a:cs typeface="Tahoma" panose="020B0604030504040204" pitchFamily="34" charset="0"/>
              </a:rPr>
              <a:t>КНО</a:t>
            </a:r>
            <a:endParaRPr lang="ru-RU" sz="2000" b="1" dirty="0">
              <a:solidFill>
                <a:schemeClr val="bg1"/>
              </a:solidFill>
              <a:latin typeface="Stem Medium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V="1">
            <a:off x="4740241" y="3264840"/>
            <a:ext cx="609402" cy="863725"/>
          </a:xfrm>
          <a:prstGeom prst="straightConnector1">
            <a:avLst/>
          </a:prstGeom>
          <a:ln w="38100" cap="rnd">
            <a:solidFill>
              <a:srgbClr val="00A2C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4740240" y="4128564"/>
            <a:ext cx="658269" cy="919686"/>
          </a:xfrm>
          <a:prstGeom prst="straightConnector1">
            <a:avLst/>
          </a:prstGeom>
          <a:ln w="38100" cap="rnd">
            <a:solidFill>
              <a:srgbClr val="00A2C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9" idx="3"/>
          </p:cNvCxnSpPr>
          <p:nvPr/>
        </p:nvCxnSpPr>
        <p:spPr>
          <a:xfrm>
            <a:off x="7582217" y="3073099"/>
            <a:ext cx="761683" cy="641477"/>
          </a:xfrm>
          <a:prstGeom prst="straightConnector1">
            <a:avLst/>
          </a:prstGeom>
          <a:ln w="38100" cap="rnd">
            <a:solidFill>
              <a:srgbClr val="00A2C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7582217" y="4706192"/>
            <a:ext cx="761683" cy="644017"/>
          </a:xfrm>
          <a:prstGeom prst="straightConnector1">
            <a:avLst/>
          </a:prstGeom>
          <a:ln w="38100" cap="rnd">
            <a:solidFill>
              <a:srgbClr val="00A2C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485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2122</TotalTime>
  <Words>376</Words>
  <Application>Microsoft Office PowerPoint</Application>
  <PresentationFormat>Произвольный</PresentationFormat>
  <Paragraphs>76</Paragraphs>
  <Slides>5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Организация профилактических и контрольных (надзорных) мероприятий, формирование планов. Часть 1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государственного контроля (надзора)  и муниципального контроля  с 1 июля 2021 года</dc:title>
  <dc:creator>Розенцвайг Екатерина Антоновна</dc:creator>
  <cp:lastModifiedBy>Пользователь Windows</cp:lastModifiedBy>
  <cp:revision>153</cp:revision>
  <dcterms:created xsi:type="dcterms:W3CDTF">2021-07-23T11:37:07Z</dcterms:created>
  <dcterms:modified xsi:type="dcterms:W3CDTF">2021-08-24T01:40:59Z</dcterms:modified>
</cp:coreProperties>
</file>