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98" r:id="rId1"/>
  </p:sldMasterIdLst>
  <p:notesMasterIdLst>
    <p:notesMasterId r:id="rId34"/>
  </p:notesMasterIdLst>
  <p:sldIdLst>
    <p:sldId id="257" r:id="rId2"/>
    <p:sldId id="258" r:id="rId3"/>
    <p:sldId id="259" r:id="rId4"/>
    <p:sldId id="260" r:id="rId5"/>
    <p:sldId id="296" r:id="rId6"/>
    <p:sldId id="299" r:id="rId7"/>
    <p:sldId id="298" r:id="rId8"/>
    <p:sldId id="264" r:id="rId9"/>
    <p:sldId id="265" r:id="rId10"/>
    <p:sldId id="266" r:id="rId11"/>
    <p:sldId id="307" r:id="rId12"/>
    <p:sldId id="268" r:id="rId13"/>
    <p:sldId id="308" r:id="rId14"/>
    <p:sldId id="270" r:id="rId15"/>
    <p:sldId id="271" r:id="rId16"/>
    <p:sldId id="272" r:id="rId17"/>
    <p:sldId id="309" r:id="rId18"/>
    <p:sldId id="273" r:id="rId19"/>
    <p:sldId id="274" r:id="rId20"/>
    <p:sldId id="277" r:id="rId21"/>
    <p:sldId id="310" r:id="rId22"/>
    <p:sldId id="279" r:id="rId23"/>
    <p:sldId id="301" r:id="rId24"/>
    <p:sldId id="302" r:id="rId25"/>
    <p:sldId id="303" r:id="rId26"/>
    <p:sldId id="304" r:id="rId27"/>
    <p:sldId id="284" r:id="rId28"/>
    <p:sldId id="285" r:id="rId29"/>
    <p:sldId id="305" r:id="rId30"/>
    <p:sldId id="306" r:id="rId31"/>
    <p:sldId id="288" r:id="rId32"/>
    <p:sldId id="311" r:id="rId33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1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0B01E7-E4CE-4661-99F7-A9864E7AD197}" type="datetimeFigureOut">
              <a:rPr lang="ru-RU" smtClean="0"/>
              <a:t>18.03.2019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77612"/>
            <a:ext cx="5438775" cy="3907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8243"/>
            <a:ext cx="2946400" cy="49839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A2944F-F34C-42C4-9308-FEDD38CBCE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960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84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624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9672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169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791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97799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A2944F-F34C-42C4-9308-FEDD38CBCE4F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815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000"/>
            </a:lvl1pPr>
            <a:lvl2pPr marL="384048" indent="0" algn="ctr">
              <a:buNone/>
              <a:defRPr sz="1700"/>
            </a:lvl2pPr>
            <a:lvl3pPr marL="768096" indent="0" algn="ctr">
              <a:buNone/>
              <a:defRPr sz="1500"/>
            </a:lvl3pPr>
            <a:lvl4pPr marL="1152144" indent="0" algn="ctr">
              <a:buNone/>
              <a:defRPr sz="1300"/>
            </a:lvl4pPr>
            <a:lvl5pPr marL="1536192" indent="0" algn="ctr">
              <a:buNone/>
              <a:defRPr sz="1300"/>
            </a:lvl5pPr>
            <a:lvl6pPr marL="1920240" indent="0" algn="ctr">
              <a:buNone/>
              <a:defRPr sz="1300"/>
            </a:lvl6pPr>
            <a:lvl7pPr marL="2304288" indent="0" algn="ctr">
              <a:buNone/>
              <a:defRPr sz="1300"/>
            </a:lvl7pPr>
            <a:lvl8pPr marL="2688336" indent="0" algn="ctr">
              <a:buNone/>
              <a:defRPr sz="1300"/>
            </a:lvl8pPr>
            <a:lvl9pPr marL="3072384" indent="0" algn="ctr">
              <a:buNone/>
              <a:defRPr sz="13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404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76809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5214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53619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19202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30428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68833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07238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4048" indent="0">
              <a:buNone/>
              <a:defRPr sz="1700" b="1"/>
            </a:lvl2pPr>
            <a:lvl3pPr marL="768096" indent="0">
              <a:buNone/>
              <a:defRPr sz="1500" b="1"/>
            </a:lvl3pPr>
            <a:lvl4pPr marL="1152144" indent="0">
              <a:buNone/>
              <a:defRPr sz="1300" b="1"/>
            </a:lvl4pPr>
            <a:lvl5pPr marL="1536192" indent="0">
              <a:buNone/>
              <a:defRPr sz="1300" b="1"/>
            </a:lvl5pPr>
            <a:lvl6pPr marL="1920240" indent="0">
              <a:buNone/>
              <a:defRPr sz="1300" b="1"/>
            </a:lvl6pPr>
            <a:lvl7pPr marL="2304288" indent="0">
              <a:buNone/>
              <a:defRPr sz="1300" b="1"/>
            </a:lvl7pPr>
            <a:lvl8pPr marL="2688336" indent="0">
              <a:buNone/>
              <a:defRPr sz="1300" b="1"/>
            </a:lvl8pPr>
            <a:lvl9pPr marL="3072384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4048" indent="0">
              <a:buNone/>
              <a:defRPr sz="1700" b="1"/>
            </a:lvl2pPr>
            <a:lvl3pPr marL="768096" indent="0">
              <a:buNone/>
              <a:defRPr sz="1500" b="1"/>
            </a:lvl3pPr>
            <a:lvl4pPr marL="1152144" indent="0">
              <a:buNone/>
              <a:defRPr sz="1300" b="1"/>
            </a:lvl4pPr>
            <a:lvl5pPr marL="1536192" indent="0">
              <a:buNone/>
              <a:defRPr sz="1300" b="1"/>
            </a:lvl5pPr>
            <a:lvl6pPr marL="1920240" indent="0">
              <a:buNone/>
              <a:defRPr sz="1300" b="1"/>
            </a:lvl6pPr>
            <a:lvl7pPr marL="2304288" indent="0">
              <a:buNone/>
              <a:defRPr sz="1300" b="1"/>
            </a:lvl7pPr>
            <a:lvl8pPr marL="2688336" indent="0">
              <a:buNone/>
              <a:defRPr sz="1300" b="1"/>
            </a:lvl8pPr>
            <a:lvl9pPr marL="3072384" indent="0">
              <a:buNone/>
              <a:defRPr sz="1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84048" indent="0">
              <a:buNone/>
              <a:defRPr sz="1200"/>
            </a:lvl2pPr>
            <a:lvl3pPr marL="768096" indent="0">
              <a:buNone/>
              <a:defRPr sz="1000"/>
            </a:lvl3pPr>
            <a:lvl4pPr marL="1152144" indent="0">
              <a:buNone/>
              <a:defRPr sz="800"/>
            </a:lvl4pPr>
            <a:lvl5pPr marL="1536192" indent="0">
              <a:buNone/>
              <a:defRPr sz="800"/>
            </a:lvl5pPr>
            <a:lvl6pPr marL="1920240" indent="0">
              <a:buNone/>
              <a:defRPr sz="800"/>
            </a:lvl6pPr>
            <a:lvl7pPr marL="2304288" indent="0">
              <a:buNone/>
              <a:defRPr sz="800"/>
            </a:lvl7pPr>
            <a:lvl8pPr marL="2688336" indent="0">
              <a:buNone/>
              <a:defRPr sz="800"/>
            </a:lvl8pPr>
            <a:lvl9pPr marL="3072384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7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700"/>
            </a:lvl1pPr>
            <a:lvl2pPr marL="384048" indent="0">
              <a:buNone/>
              <a:defRPr sz="2400"/>
            </a:lvl2pPr>
            <a:lvl3pPr marL="768096" indent="0">
              <a:buNone/>
              <a:defRPr sz="2000"/>
            </a:lvl3pPr>
            <a:lvl4pPr marL="1152144" indent="0">
              <a:buNone/>
              <a:defRPr sz="1700"/>
            </a:lvl4pPr>
            <a:lvl5pPr marL="1536192" indent="0">
              <a:buNone/>
              <a:defRPr sz="1700"/>
            </a:lvl5pPr>
            <a:lvl6pPr marL="1920240" indent="0">
              <a:buNone/>
              <a:defRPr sz="1700"/>
            </a:lvl6pPr>
            <a:lvl7pPr marL="2304288" indent="0">
              <a:buNone/>
              <a:defRPr sz="1700"/>
            </a:lvl7pPr>
            <a:lvl8pPr marL="2688336" indent="0">
              <a:buNone/>
              <a:defRPr sz="1700"/>
            </a:lvl8pPr>
            <a:lvl9pPr marL="3072384" indent="0">
              <a:buNone/>
              <a:defRPr sz="17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300"/>
            </a:lvl1pPr>
            <a:lvl2pPr marL="384048" indent="0">
              <a:buNone/>
              <a:defRPr sz="1200"/>
            </a:lvl2pPr>
            <a:lvl3pPr marL="768096" indent="0">
              <a:buNone/>
              <a:defRPr sz="1000"/>
            </a:lvl3pPr>
            <a:lvl4pPr marL="1152144" indent="0">
              <a:buNone/>
              <a:defRPr sz="800"/>
            </a:lvl4pPr>
            <a:lvl5pPr marL="1536192" indent="0">
              <a:buNone/>
              <a:defRPr sz="800"/>
            </a:lvl5pPr>
            <a:lvl6pPr marL="1920240" indent="0">
              <a:buNone/>
              <a:defRPr sz="800"/>
            </a:lvl6pPr>
            <a:lvl7pPr marL="2304288" indent="0">
              <a:buNone/>
              <a:defRPr sz="800"/>
            </a:lvl7pPr>
            <a:lvl8pPr marL="2688336" indent="0">
              <a:buNone/>
              <a:defRPr sz="800"/>
            </a:lvl8pPr>
            <a:lvl9pPr marL="3072384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481" y="365125"/>
            <a:ext cx="7887040" cy="1325563"/>
          </a:xfrm>
          <a:prstGeom prst="rect">
            <a:avLst/>
          </a:prstGeom>
        </p:spPr>
        <p:txBody>
          <a:bodyPr vert="horz" lIns="54864" tIns="27432" rIns="54864" bIns="27432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481" y="1825625"/>
            <a:ext cx="7887040" cy="4350884"/>
          </a:xfrm>
          <a:prstGeom prst="rect">
            <a:avLst/>
          </a:prstGeom>
        </p:spPr>
        <p:txBody>
          <a:bodyPr vert="horz" lIns="54864" tIns="27432" rIns="54864" bIns="27432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480" y="6356804"/>
            <a:ext cx="2057230" cy="365125"/>
          </a:xfrm>
          <a:prstGeom prst="rect">
            <a:avLst/>
          </a:prstGeom>
        </p:spPr>
        <p:txBody>
          <a:bodyPr vert="horz" lIns="54864" tIns="27432" rIns="54864" bIns="27432" rtlCol="0" anchor="ctr"/>
          <a:lstStyle>
            <a:lvl1pPr algn="l" defTabSz="645200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18.03.2019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9290" y="6356804"/>
            <a:ext cx="3085420" cy="365125"/>
          </a:xfrm>
          <a:prstGeom prst="rect">
            <a:avLst/>
          </a:prstGeom>
        </p:spPr>
        <p:txBody>
          <a:bodyPr vert="horz" lIns="54864" tIns="27432" rIns="54864" bIns="27432" rtlCol="0" anchor="ctr"/>
          <a:lstStyle>
            <a:lvl1pPr algn="ctr" defTabSz="64520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8291" y="6356804"/>
            <a:ext cx="2057230" cy="365125"/>
          </a:xfrm>
          <a:prstGeom prst="rect">
            <a:avLst/>
          </a:prstGeom>
        </p:spPr>
        <p:txBody>
          <a:bodyPr vert="horz" lIns="54864" tIns="27432" rIns="54864" bIns="27432" rtlCol="0" anchor="ctr"/>
          <a:lstStyle>
            <a:lvl1pPr algn="r" defTabSz="645200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2pPr>
      <a:lvl3pPr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3pPr>
      <a:lvl4pPr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4pPr>
      <a:lvl5pPr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5pPr>
      <a:lvl6pPr marL="274320"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6pPr>
      <a:lvl7pPr marL="548640"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7pPr>
      <a:lvl8pPr marL="822960"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8pPr>
      <a:lvl9pPr marL="1097280" algn="l" defTabSz="767715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700">
          <a:solidFill>
            <a:schemeClr val="tx1"/>
          </a:solidFill>
          <a:latin typeface="Calibri Light"/>
        </a:defRPr>
      </a:lvl9pPr>
    </p:titleStyle>
    <p:bodyStyle>
      <a:lvl1pPr marL="191453" indent="-191453" algn="l" defTabSz="767715" rtl="0" eaLnBrk="1" fontAlgn="base" hangingPunct="1">
        <a:lnSpc>
          <a:spcPct val="90000"/>
        </a:lnSpc>
        <a:spcBef>
          <a:spcPts val="840"/>
        </a:spcBef>
        <a:spcAft>
          <a:spcPct val="0"/>
        </a:spcAft>
        <a:buFont typeface="Arial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75310" indent="-191453" algn="l" defTabSz="767715" rtl="0" eaLnBrk="1" fontAlgn="base" hangingPunct="1">
        <a:lnSpc>
          <a:spcPct val="90000"/>
        </a:lnSpc>
        <a:spcBef>
          <a:spcPts val="42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191453" algn="l" defTabSz="767715" rtl="0" eaLnBrk="1" fontAlgn="base" hangingPunct="1">
        <a:lnSpc>
          <a:spcPct val="90000"/>
        </a:lnSpc>
        <a:spcBef>
          <a:spcPts val="42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43978" indent="-191453" algn="l" defTabSz="767715" rtl="0" eaLnBrk="1" fontAlgn="base" hangingPunct="1">
        <a:lnSpc>
          <a:spcPct val="90000"/>
        </a:lnSpc>
        <a:spcBef>
          <a:spcPts val="42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indent="-191453" algn="l" defTabSz="767715" rtl="0" eaLnBrk="1" fontAlgn="base" hangingPunct="1">
        <a:lnSpc>
          <a:spcPct val="90000"/>
        </a:lnSpc>
        <a:spcBef>
          <a:spcPts val="420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112264" indent="-192024" algn="l" defTabSz="768096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96312" indent="-192024" algn="l" defTabSz="768096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indent="-192024" algn="l" defTabSz="768096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64408" indent="-192024" algn="l" defTabSz="768096" rtl="0" eaLnBrk="1" latinLnBrk="0" hangingPunct="1">
        <a:lnSpc>
          <a:spcPct val="90000"/>
        </a:lnSpc>
        <a:spcBef>
          <a:spcPts val="420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048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8096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52144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36192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20240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04288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88336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72384" algn="l" defTabSz="768096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gossluzhba.gov.ru/page/index/spravki_bk" TargetMode="External"/><Relationship Id="rId2" Type="http://schemas.openxmlformats.org/officeDocument/2006/relationships/hyperlink" Target="http://www.kremlin.ru/structure/additional/12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51520" y="37543"/>
            <a:ext cx="8496944" cy="69711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ts val="600"/>
              </a:spcAft>
            </a:pPr>
            <a:r>
              <a:rPr kumimoji="0" lang="ru-RU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1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января 2019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года заполнение справок о доходах, расходах, об имуществе и обязательствах имущественного характера осуществляется только в системе специального программного обеспечения «СПРАВКИ БК».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spcBef>
                <a:spcPct val="0"/>
              </a:spcBef>
              <a:spcAft>
                <a:spcPts val="600"/>
              </a:spcAft>
            </a:pPr>
            <a:r>
              <a:rPr kumimoji="0" lang="ru-RU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	Для начала работы  пользователю необходимо зайти  </a:t>
            </a:r>
            <a:br>
              <a:rPr kumimoji="0" lang="ru-RU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</a:br>
            <a:r>
              <a:rPr kumimoji="0" lang="ru-RU" sz="24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Российской Федерации по ссылке: 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http://www.kremlin.ru/structure/additional/12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официальный сайт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федеральной государственной информационной системы «Единая информационная система управления кадровым составом государственной гражданской службы Российской Федерации» по ссылке: </a:t>
            </a:r>
            <a:r>
              <a:rPr lang="ru-RU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gossluzhba.gov.ru/page/index/spravki_bk</a:t>
            </a:r>
            <a:r>
              <a:rPr lang="ru-RU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fontAlgn="base">
              <a:spcBef>
                <a:spcPct val="0"/>
              </a:spcBef>
              <a:spcAft>
                <a:spcPts val="600"/>
              </a:spcAft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Перейти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ссылке 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  <a:hlinkClick r:id="rId3"/>
              </a:rPr>
              <a:t>(СПО «Справки БК»)</a:t>
            </a: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для скачивания и дальнейшей установки специального программного обеспечения, после чего на рабочем столе будет размещен ярлык программы СПО «Справки БК».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sz="2400" b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286536" y="714762"/>
            <a:ext cx="8461927" cy="550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200" dirty="0" smtClean="0"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  <a:t>При </a:t>
            </a: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первом запуске программы необходимо выбрать на главном экране функцию «Создать новый пакет документов». Под пакетом документов подразумевается справка о доходах, расходах, об имуществе и обязательствах имущественного характера (далее - справка) 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ица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претендующего на замещение вакантной должности государственной гражданской службы Томской области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	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далее - гражданин) 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</a:t>
            </a: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всех членов его семьи. </a:t>
            </a:r>
            <a:r>
              <a:rPr lang="ru-RU" sz="2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сведения справки заполняются на формах СПО, идентичным по названию разделам справки.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2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формах заполняются поля в отношении гражданина, а затем в отношении супруги (супруга) и несовершеннолетних детей.  Для того чтобы получить  доступ к справкам членов  семей, а также ко всем разделам справки необходимо заполнить установочные данные гражданина: фамилия, имя, отчество, дата рождения, пол, паспортные данные. Рекомендуемые и необязательные к заполнению поля отмечены на каждой форме сносками «*» и «**».</a:t>
            </a:r>
            <a:endParaRPr kumimoji="0" lang="ru-RU" sz="2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323528" y="948263"/>
            <a:ext cx="8106124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sz="24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Все поля форм СПО для удобства заполнения имеют подсказки.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При заполнении разделов справки необходимо руководствоваться  Методическими рекомендациями по вопросам представления сведений о доходах, расходах, об имуществе и обязательствах имущественного характера и заполнения соответствующей формы справки </a:t>
            </a:r>
            <a:b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2019 году (за отчетный период 2018 года), разработанными  Минтрудом России.</a:t>
            </a:r>
          </a:p>
        </p:txBody>
      </p:sp>
      <p:pic>
        <p:nvPicPr>
          <p:cNvPr id="3" name="Picture 3" descr="C:\Users\User\Desktop\ЦИТ на 20.02.2018\depositphotos_12187809-stock-photo-3d-white-reads-a-boo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3" y="188640"/>
            <a:ext cx="1049340" cy="1333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51520" y="239136"/>
            <a:ext cx="8712968" cy="609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сохранения введенных данных на любом этапе могут быть использованы функции меню ФАЙЛ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Сохранить как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(пакет данных сохраняется по умолчанию на диск под именем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Фамилия  Имя  Отчество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или в заданное место с заданным именем файла) далее в процессе редактирования функция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Сохранить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записывает отредактированный файл на диск либо в заданное место. Все справки на членов семьи сохраняются в одном файле (пакете).</a:t>
            </a:r>
            <a:endParaRPr kumimoji="0" lang="ru-RU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Этот файл после сохранения может быть загружен в систему для необходимого редактирования с помощью меню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Файл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Загрузить пакет данных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Удалить справку из пакета можно, нажав правую кнопку мыши на соответствующей строке в списке справок пакета (панель 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Структура пакета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sz="2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).</a:t>
            </a:r>
            <a:endParaRPr kumimoji="0" lang="ru-RU" sz="26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 rotWithShape="1">
          <a:blip r:embed="rId3"/>
          <a:srcRect r="-38" b="4008"/>
          <a:stretch/>
        </p:blipFill>
        <p:spPr bwMode="auto">
          <a:xfrm>
            <a:off x="323528" y="260648"/>
            <a:ext cx="8568952" cy="64087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12" name="Прямая со стрелкой 11"/>
          <p:cNvCxnSpPr/>
          <p:nvPr/>
        </p:nvCxnSpPr>
        <p:spPr>
          <a:xfrm flipV="1">
            <a:off x="3185592" y="1772816"/>
            <a:ext cx="1170384" cy="7200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3185592" y="1441622"/>
            <a:ext cx="1170384" cy="10512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4355976" y="1196752"/>
            <a:ext cx="4392488" cy="45365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139815" y="4941168"/>
            <a:ext cx="4216161" cy="158417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Классифицируемые поля (с возможностью выбора текста ) отмечены специальным символом «</a:t>
            </a:r>
            <a:r>
              <a:rPr lang="ru-RU" dirty="0"/>
              <a:t>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При отсутствии в классификаторах нужного значения выбирается значение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Иное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292080" y="5085184"/>
            <a:ext cx="3168352" cy="13681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Кнопка позволяет ввести информацию на дополнительной форме при нажатии на пиктограмму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7524328" y="3789040"/>
            <a:ext cx="1152128" cy="12961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Скругленный прямоугольник 18"/>
          <p:cNvSpPr/>
          <p:nvPr/>
        </p:nvSpPr>
        <p:spPr>
          <a:xfrm>
            <a:off x="1078128" y="2132856"/>
            <a:ext cx="2123728" cy="23042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Отмечается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справка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рассмотрения кандидата на должность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752943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/>
          <p:nvPr/>
        </p:nvPicPr>
        <p:blipFill rotWithShape="1">
          <a:blip r:embed="rId2"/>
          <a:srcRect r="-38" b="4209"/>
          <a:stretch/>
        </p:blipFill>
        <p:spPr bwMode="auto">
          <a:xfrm>
            <a:off x="132420" y="305272"/>
            <a:ext cx="8832068" cy="6552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37343" y="2708920"/>
            <a:ext cx="1914377" cy="33123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поле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Место регистрации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необходимо указать адрес регистрации и адрес фактического проживания по состоянию на дату представления справки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4211960" y="5589240"/>
            <a:ext cx="2952328" cy="107045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Адрес фактического места проживания заполняется в поле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Доп. информация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flipH="1" flipV="1">
            <a:off x="5220072" y="4509120"/>
            <a:ext cx="144016" cy="10801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1547664" y="2132857"/>
            <a:ext cx="893935" cy="576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29131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 rotWithShape="1">
          <a:blip r:embed="rId2"/>
          <a:srcRect r="-38" b="5010"/>
          <a:stretch/>
        </p:blipFill>
        <p:spPr bwMode="auto">
          <a:xfrm>
            <a:off x="248580" y="188640"/>
            <a:ext cx="8787916" cy="6408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179512" y="-34286"/>
            <a:ext cx="3384376" cy="544825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Гражданин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а) сведения о своих доходах, доходах супруги (супруга) и несовершеннолетних детей, полученных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календарный год, предшествующий году подачи документов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(с 1 января по 31 декабря), а также сведения о недвижимом имуществе, транспортных средствах и ценных бумагах, отчужденных в течение указанного периода в результате безвозмездной сделки; </a:t>
            </a: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сведения об имуществе, принадлежащем ему, его супруге (супругу) и несовершеннолетним детям на праве собственности, сведения о счетах в банках и иных кредитных организациях, ценных бумагах, об обязательствах имущественного характера по состоянию </a:t>
            </a:r>
            <a:r>
              <a:rPr lang="ru-RU" sz="1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первое число месяца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предшествующего месяцу подачи документов (на отчетную дату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475656" y="5702675"/>
            <a:ext cx="7072362" cy="7143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После заполнения раздела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Информация о лице, представляющем сведения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нужно нажать кнопку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Следующий раздел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5436096" y="6162634"/>
            <a:ext cx="1512168" cy="2544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684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 rotWithShape="1">
          <a:blip r:embed="rId2"/>
          <a:srcRect b="4662"/>
          <a:stretch/>
        </p:blipFill>
        <p:spPr bwMode="auto">
          <a:xfrm>
            <a:off x="323528" y="116632"/>
            <a:ext cx="8320438" cy="63367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053846" y="3212976"/>
            <a:ext cx="2742289" cy="20882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заполнить строку 6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Иные доходы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необходимо нажать на кнопку «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 Добавить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и выбрать соответствующий вид дохода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868144" y="4290974"/>
            <a:ext cx="2520280" cy="11542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Числовые значения сумм вводятся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точностью до копеек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3635896" y="2276872"/>
            <a:ext cx="428058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 flipV="1">
            <a:off x="7524328" y="1716501"/>
            <a:ext cx="500066" cy="257447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 стрелкой 5"/>
          <p:cNvCxnSpPr/>
          <p:nvPr/>
        </p:nvCxnSpPr>
        <p:spPr>
          <a:xfrm flipV="1">
            <a:off x="1428728" y="3571876"/>
            <a:ext cx="4286280" cy="14287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 flipV="1">
            <a:off x="7500958" y="4714884"/>
            <a:ext cx="285752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V="1">
            <a:off x="5857884" y="5143512"/>
            <a:ext cx="1357322" cy="9286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/>
          <p:nvPr/>
        </p:nvPicPr>
        <p:blipFill rotWithShape="1">
          <a:blip r:embed="rId2"/>
          <a:srcRect r="-162" b="4918"/>
          <a:stretch/>
        </p:blipFill>
        <p:spPr bwMode="auto">
          <a:xfrm>
            <a:off x="595810" y="171786"/>
            <a:ext cx="7936630" cy="61861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179512" y="3861048"/>
            <a:ext cx="1779476" cy="23762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 нажатии на этот знак можно внести изменения в заполненную строку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063795" y="5786454"/>
            <a:ext cx="5000660" cy="57150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строке 7 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Итого доход за отчетный период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итоговая сумма высчитывается автоматически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>
          <a:xfrm flipV="1">
            <a:off x="1979712" y="2924944"/>
            <a:ext cx="3878172" cy="144016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5364088" y="4653136"/>
            <a:ext cx="1700367" cy="11333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/>
          <p:nvPr/>
        </p:nvPicPr>
        <p:blipFill rotWithShape="1">
          <a:blip r:embed="rId2"/>
          <a:srcRect r="764" b="4609"/>
          <a:stretch/>
        </p:blipFill>
        <p:spPr bwMode="auto">
          <a:xfrm>
            <a:off x="107504" y="188640"/>
            <a:ext cx="8928992" cy="61926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1475656" y="3645024"/>
            <a:ext cx="6552728" cy="259228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Важно!!!</a:t>
            </a:r>
          </a:p>
          <a:p>
            <a:pPr algn="ctr"/>
            <a:r>
              <a:rPr lang="ru-RU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Граждане, поступающие на службу, раздел «Сведения о расходах» не заполняют.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51520" y="2276872"/>
            <a:ext cx="1152128" cy="19442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Для заполнения соответствующих строк, необходимо нажать на кнопку «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+ Добавить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/>
          <p:nvPr/>
        </p:nvPicPr>
        <p:blipFill rotWithShape="1">
          <a:blip r:embed="rId2"/>
          <a:srcRect r="-38" b="4008"/>
          <a:stretch/>
        </p:blipFill>
        <p:spPr bwMode="auto">
          <a:xfrm>
            <a:off x="37475" y="116632"/>
            <a:ext cx="8784976" cy="6552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9" name="Скругленный прямоугольник 28"/>
          <p:cNvSpPr/>
          <p:nvPr/>
        </p:nvSpPr>
        <p:spPr>
          <a:xfrm>
            <a:off x="5868144" y="2308512"/>
            <a:ext cx="3168352" cy="4464496"/>
          </a:xfrm>
          <a:prstGeom prst="roundRect">
            <a:avLst/>
          </a:prstGeom>
          <a:solidFill>
            <a:srgbClr val="00B0F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Указываютс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я:</a:t>
            </a:r>
          </a:p>
          <a:p>
            <a:pPr algn="just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-реквизиты свидетельства о государственной   регистрации права собственности и / или регистрационный номер записи в ЕГРП;  </a:t>
            </a:r>
          </a:p>
          <a:p>
            <a:pPr algn="just" defTabSz="1074695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наименование и реквизиты документа, являющегося основанием для приобретения права собственности на недвижимое имущество (договор купли-продажи, договор дарения, договор передачи квартиры в собственность, свидетельство о праве на наследство, решение суда и др.). </a:t>
            </a:r>
          </a:p>
          <a:p>
            <a:pPr algn="ctr"/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2396" y="2276872"/>
            <a:ext cx="3600400" cy="2559988"/>
          </a:xfrm>
          <a:prstGeom prst="roundRect">
            <a:avLst/>
          </a:prstGeom>
          <a:solidFill>
            <a:srgbClr val="00B0F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земельного участка, на основании свидетельства о государственной регистрации права собственности (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ведения личного подсобного хозяйства, дачный, приусадебный, полевой, садовый, огородный, и др.)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7" name="Прямая со стрелкой 36"/>
          <p:cNvCxnSpPr/>
          <p:nvPr/>
        </p:nvCxnSpPr>
        <p:spPr>
          <a:xfrm flipV="1">
            <a:off x="3347864" y="1376772"/>
            <a:ext cx="1082099" cy="9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Скругленный прямоугольник 38"/>
          <p:cNvSpPr/>
          <p:nvPr/>
        </p:nvSpPr>
        <p:spPr>
          <a:xfrm>
            <a:off x="4429963" y="188641"/>
            <a:ext cx="4606533" cy="792088"/>
          </a:xfrm>
          <a:prstGeom prst="roundRect">
            <a:avLst/>
          </a:prstGeom>
          <a:solidFill>
            <a:srgbClr val="00B0F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площадь  объекта недвижимого имущества на основании правоустанавливающих документов</a:t>
            </a:r>
          </a:p>
        </p:txBody>
      </p:sp>
      <p:cxnSp>
        <p:nvCxnSpPr>
          <p:cNvPr id="47" name="Прямая со стрелкой 46"/>
          <p:cNvCxnSpPr/>
          <p:nvPr/>
        </p:nvCxnSpPr>
        <p:spPr>
          <a:xfrm flipV="1">
            <a:off x="8100392" y="1784896"/>
            <a:ext cx="0" cy="4919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6876256" y="980729"/>
            <a:ext cx="0" cy="7920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Скругленный прямоугольник 52"/>
          <p:cNvSpPr/>
          <p:nvPr/>
        </p:nvSpPr>
        <p:spPr>
          <a:xfrm>
            <a:off x="3779912" y="2661126"/>
            <a:ext cx="2012032" cy="3148045"/>
          </a:xfrm>
          <a:prstGeom prst="roundRect">
            <a:avLst/>
          </a:prstGeom>
          <a:solidFill>
            <a:srgbClr val="00B0F0"/>
          </a:solidFill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вид собственности : ИНДИВИДУАЛЬНАЯ; ОБЩАЯ ДОЛЕВАЯ (с указанием доли); ОБЩАЯ СОВМЕСТНАЯ (с указанием ФИО совладельцев)</a:t>
            </a:r>
          </a:p>
        </p:txBody>
      </p:sp>
      <p:cxnSp>
        <p:nvCxnSpPr>
          <p:cNvPr id="55" name="Прямая со стрелкой 54"/>
          <p:cNvCxnSpPr/>
          <p:nvPr/>
        </p:nvCxnSpPr>
        <p:spPr>
          <a:xfrm flipV="1">
            <a:off x="5004048" y="1955898"/>
            <a:ext cx="0" cy="7052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Picture 4" descr="http://cosy-apartment.at.ua/_bl/0/637706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520" y="4929825"/>
            <a:ext cx="2007893" cy="1755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766866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/>
          <p:nvPr/>
        </p:nvPicPr>
        <p:blipFill rotWithShape="1">
          <a:blip r:embed="rId3"/>
          <a:srcRect r="-38" b="4809"/>
          <a:stretch/>
        </p:blipFill>
        <p:spPr bwMode="auto">
          <a:xfrm>
            <a:off x="107504" y="44624"/>
            <a:ext cx="8928992" cy="66967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179512" y="1628800"/>
            <a:ext cx="1547664" cy="26642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заполнения соответствующих строк, необходимо нажать на кнопку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 Добавить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1727176" y="1628800"/>
            <a:ext cx="1980728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1727176" y="2708920"/>
            <a:ext cx="1980728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1727176" y="2780928"/>
            <a:ext cx="1980728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1727176" y="2780928"/>
            <a:ext cx="1980728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1727176" y="2780928"/>
            <a:ext cx="1980728" cy="2304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r="-38" b="5010"/>
          <a:stretch/>
        </p:blipFill>
        <p:spPr bwMode="auto">
          <a:xfrm>
            <a:off x="107504" y="297275"/>
            <a:ext cx="9036496" cy="637208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11560" y="2237489"/>
            <a:ext cx="1882241" cy="2271631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заполнения соответствующих строк, необходимо нажать на кнопку «+ Добавить»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493801" y="1556792"/>
            <a:ext cx="1286111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493801" y="1988840"/>
            <a:ext cx="1286111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2493801" y="2348880"/>
            <a:ext cx="1358119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493801" y="2564904"/>
            <a:ext cx="1358119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493801" y="2564904"/>
            <a:ext cx="1286111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493801" y="2564904"/>
            <a:ext cx="1358119" cy="8870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493801" y="2564904"/>
            <a:ext cx="1286111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Скругленный прямоугольник 17"/>
          <p:cNvSpPr/>
          <p:nvPr/>
        </p:nvSpPr>
        <p:spPr>
          <a:xfrm>
            <a:off x="6588224" y="4149080"/>
            <a:ext cx="2448272" cy="252028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Сведения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 месте регистрации транспортного средства заполняются согласно свидетельству </a:t>
            </a:r>
            <a:br>
              <a:rPr lang="ru-RU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 регистрации ТС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315340" y="4653136"/>
            <a:ext cx="6200876" cy="17281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Транспортные средства, переданные в пользование по доверенности, находящиеся в угоне, в залоге у банка, полностью негодные к эксплуатации, снятые с регистрационного учета и т.д., собственником которых является гражданин 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работник), члены его семьи, также подлежат указанию в разделе 3.2 справки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" name="Picture 2" descr="http://www.jacktedanddolly.co.uk/images/detailed/0/family-cars-1-lbo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92280" y="116632"/>
            <a:ext cx="1686021" cy="980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9421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 rotWithShape="1">
          <a:blip r:embed="rId3"/>
          <a:srcRect r="-38" b="4008"/>
          <a:stretch/>
        </p:blipFill>
        <p:spPr bwMode="auto">
          <a:xfrm>
            <a:off x="179512" y="73503"/>
            <a:ext cx="8678198" cy="6480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176538" y="2456892"/>
            <a:ext cx="1731166" cy="24122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Для заполнения раздела необходимо нажать кнопку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«+Добавить»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979712" y="4221088"/>
            <a:ext cx="7074072" cy="114006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Если общая сумма поступивших на счет денежных средств за отчетный период не превышает общий доход гражданина  и его супруги (супруга) за отчетный период и два предшествующих ему года, необходимо сделать отметку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/>
          <p:nvPr/>
        </p:nvCxnSpPr>
        <p:spPr>
          <a:xfrm flipV="1">
            <a:off x="3827078" y="2996952"/>
            <a:ext cx="312874" cy="1224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 стрелкой 3"/>
          <p:cNvCxnSpPr>
            <a:stCxn id="9" idx="3"/>
          </p:cNvCxnSpPr>
          <p:nvPr/>
        </p:nvCxnSpPr>
        <p:spPr>
          <a:xfrm flipV="1">
            <a:off x="1907704" y="1412778"/>
            <a:ext cx="1440160" cy="22502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north-capital.ru/scr_big/image467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34905" y="-2722"/>
            <a:ext cx="2429583" cy="101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Скругленный прямоугольник 12"/>
          <p:cNvSpPr/>
          <p:nvPr/>
        </p:nvSpPr>
        <p:spPr>
          <a:xfrm>
            <a:off x="683568" y="5445224"/>
            <a:ext cx="8370216" cy="1108999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Указываются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счета в банках (кредитных организациях), в том числе зарплатный счет, счета с нулевым остатком, счета, открытые для погашения кредита,  счета пластиковых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карт, </a:t>
            </a:r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том числе о счетах пластиковых карт, срок действия которых </a:t>
            </a: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истек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2051720" y="2564903"/>
            <a:ext cx="1656184" cy="1404875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Дата открытия счета, </a:t>
            </a:r>
            <a:r>
              <a:rPr lang="ru-RU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не выпуска карты</a:t>
            </a:r>
          </a:p>
        </p:txBody>
      </p:sp>
      <p:cxnSp>
        <p:nvCxnSpPr>
          <p:cNvPr id="22" name="Прямая со стрелкой 21"/>
          <p:cNvCxnSpPr/>
          <p:nvPr/>
        </p:nvCxnSpPr>
        <p:spPr>
          <a:xfrm flipV="1">
            <a:off x="3707904" y="2564904"/>
            <a:ext cx="49493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/>
          <p:nvPr/>
        </p:nvPicPr>
        <p:blipFill rotWithShape="1">
          <a:blip r:embed="rId2"/>
          <a:srcRect r="-38" b="4609"/>
          <a:stretch/>
        </p:blipFill>
        <p:spPr bwMode="auto">
          <a:xfrm>
            <a:off x="179512" y="188640"/>
            <a:ext cx="8856984" cy="6408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0" y="4365104"/>
            <a:ext cx="4608004" cy="23042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получения достоверных сведений о дате открытия счета в банке (иной кредитной организации), виде и валюте такого счета, остатке на счете на отчетную дату и сумме поступивших на счет денежных средств следует обратиться в банк или соответствующую кредитную организацию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88024" y="3356993"/>
            <a:ext cx="4355976" cy="341632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СУММА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денежных поступлений на счет 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(ГОД), если указанная сумма превышает общий доход подотчетного лица и его супруга (супруги) за отчетный год и два предшествующих ему года (выписка о движении денежных средств по данному счету за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ОТЧЕТНЫЙ ПЕРИОД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(ГОД) – прилагается к справке о доходах), при этом в данной графе следует сделать специальную пометку «выписка от __№__ прилагается на __ 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 flipV="1">
            <a:off x="8604448" y="3050464"/>
            <a:ext cx="0" cy="306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5148064" y="0"/>
            <a:ext cx="3888432" cy="8283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остаток денежных средств на счете на ОТЧЕТНУЮ ДАТУ. Для счетов в иностранной валюте остаток указывается в рублях по курсу Банка России на ОТЧЕТНУЮ ДАТУ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7668344" y="828339"/>
            <a:ext cx="0" cy="9444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-8886" y="2591660"/>
            <a:ext cx="3240359" cy="1557420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адрес места нахождения банка или иной кредитной организации, в котором был открыт соответствующий счет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3231473" y="2708920"/>
            <a:ext cx="620447" cy="458804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http://north-capital.ru/scr_big/image467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8886" y="-87370"/>
            <a:ext cx="2396290" cy="1003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/>
          <p:cNvCxnSpPr/>
          <p:nvPr/>
        </p:nvCxnSpPr>
        <p:spPr>
          <a:xfrm flipV="1">
            <a:off x="1500166" y="3214686"/>
            <a:ext cx="1857388" cy="150019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Рисунок 6"/>
          <p:cNvPicPr/>
          <p:nvPr/>
        </p:nvPicPr>
        <p:blipFill rotWithShape="1">
          <a:blip r:embed="rId2"/>
          <a:srcRect r="-38" b="4609"/>
          <a:stretch/>
        </p:blipFill>
        <p:spPr bwMode="auto">
          <a:xfrm>
            <a:off x="251520" y="180984"/>
            <a:ext cx="8784976" cy="65603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107504" y="4149080"/>
            <a:ext cx="2016224" cy="21602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заполнения раздела необходимо нажать на кнопку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+ Добавить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 flipV="1">
            <a:off x="2123728" y="3214686"/>
            <a:ext cx="1296144" cy="122242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http://forsagekras.alloy.ru/media/images/2013/05/04/big/fc32c603-93f9-4181-9685-5ca7de07b810.jpeg"/>
          <p:cNvPicPr>
            <a:picLocks noChangeAspect="1" noChangeArrowheads="1"/>
          </p:cNvPicPr>
          <p:nvPr/>
        </p:nvPicPr>
        <p:blipFill>
          <a:blip r:embed="rId3"/>
          <a:srcRect l="13045" t="10811" r="13043" b="10811"/>
          <a:stretch>
            <a:fillRect/>
          </a:stretch>
        </p:blipFill>
        <p:spPr bwMode="auto">
          <a:xfrm>
            <a:off x="7411419" y="4714884"/>
            <a:ext cx="1732581" cy="195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2"/>
          <a:srcRect r="-38" b="4809"/>
          <a:stretch/>
        </p:blipFill>
        <p:spPr bwMode="auto">
          <a:xfrm>
            <a:off x="251520" y="188640"/>
            <a:ext cx="8712968" cy="648072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Picture 2" descr="http://forsagekras.alloy.ru/media/images/2013/05/04/big/fc32c603-93f9-4181-9685-5ca7de07b810.jpeg"/>
          <p:cNvPicPr>
            <a:picLocks noChangeAspect="1" noChangeArrowheads="1"/>
          </p:cNvPicPr>
          <p:nvPr/>
        </p:nvPicPr>
        <p:blipFill>
          <a:blip r:embed="rId3"/>
          <a:srcRect l="13045" t="10811" r="13043" b="10811"/>
          <a:stretch>
            <a:fillRect/>
          </a:stretch>
        </p:blipFill>
        <p:spPr bwMode="auto">
          <a:xfrm>
            <a:off x="6711702" y="4113623"/>
            <a:ext cx="2432298" cy="2744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23728" y="3140968"/>
            <a:ext cx="4536504" cy="25922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Book Antiqua" panose="02040602050305030304" pitchFamily="18" charset="0"/>
                <a:cs typeface="Arial" pitchFamily="34" charset="0"/>
              </a:rPr>
              <a:t>Уставной капитал указывается согласно учредительным документам организации по состоянию на ОТЧЕТНУЮ ДАТУ. Для уставных капиталов выраженных в иностранной валюте, уставной капитал указывается в рублях по курсу Банка России на ОТЧЕТНУЮ ДАТУ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6372200" y="2852936"/>
            <a:ext cx="576064" cy="1152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Скругленный прямоугольник 6"/>
          <p:cNvSpPr/>
          <p:nvPr/>
        </p:nvSpPr>
        <p:spPr>
          <a:xfrm>
            <a:off x="827584" y="6021288"/>
            <a:ext cx="5400600" cy="836712"/>
          </a:xfrm>
          <a:prstGeom prst="round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законодательством не предусмотрено формирование уставного капитала, то указывается «0 руб.»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746253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3"/>
          <a:srcRect r="-38" b="4008"/>
          <a:stretch/>
        </p:blipFill>
        <p:spPr bwMode="auto">
          <a:xfrm>
            <a:off x="107504" y="0"/>
            <a:ext cx="8856984" cy="65253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860033" y="4077072"/>
            <a:ext cx="3997928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Государственный сертификат на материнский капитал не является ценной бумагой и не подлежит указанию в подразделе 5.2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4185084"/>
            <a:ext cx="3384376" cy="267291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074695">
              <a:defRPr/>
            </a:pPr>
            <a:r>
              <a:rPr lang="ru-RU" b="1" dirty="0" smtClean="0">
                <a:latin typeface="Book Antiqua" panose="02040602050305030304" pitchFamily="18" charset="0"/>
              </a:rPr>
              <a:t>К ценным бумагам относятся: </a:t>
            </a:r>
          </a:p>
          <a:p>
            <a:pPr algn="ctr" defTabSz="1074695">
              <a:defRPr/>
            </a:pPr>
            <a:r>
              <a:rPr lang="ru-RU" b="1" dirty="0" smtClean="0">
                <a:latin typeface="Book Antiqua" panose="02040602050305030304" pitchFamily="18" charset="0"/>
              </a:rPr>
              <a:t>акция</a:t>
            </a:r>
            <a:r>
              <a:rPr lang="ru-RU" b="1" dirty="0">
                <a:latin typeface="Book Antiqua" panose="02040602050305030304" pitchFamily="18" charset="0"/>
              </a:rPr>
              <a:t>, вексель, закладная, инвестиционный пай паевого инвестиционного фонда, коносамент, облигация, чек, </a:t>
            </a:r>
            <a:r>
              <a:rPr lang="ru-RU" b="1" u="sng" dirty="0">
                <a:latin typeface="Book Antiqua" panose="02040602050305030304" pitchFamily="18" charset="0"/>
              </a:rPr>
              <a:t>сберегательный сертификат </a:t>
            </a:r>
            <a:r>
              <a:rPr lang="ru-RU" b="1" dirty="0">
                <a:latin typeface="Book Antiqua" panose="02040602050305030304" pitchFamily="18" charset="0"/>
              </a:rPr>
              <a:t>и т.д.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652120" y="5373216"/>
            <a:ext cx="3456384" cy="136815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074695">
              <a:defRPr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суммарная стоимость ценных бумаг в рублях на отчетную дату, в случае отсутствия бумаг ставится 0</a:t>
            </a:r>
          </a:p>
          <a:p>
            <a:pPr algn="ctr" defTabSz="1074695">
              <a:defRPr/>
            </a:pPr>
            <a:endParaRPr lang="ru-RU" sz="1200" b="1" dirty="0">
              <a:latin typeface="Book Antiqua" panose="02040602050305030304" pitchFamily="18" charset="0"/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5436096" y="6057292"/>
            <a:ext cx="216024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0" y="476672"/>
            <a:ext cx="4104456" cy="338437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defTabSz="1074695">
              <a:defRPr/>
            </a:pPr>
            <a:r>
              <a:rPr lang="ru-RU" b="1" dirty="0">
                <a:latin typeface="Book Antiqua" panose="02040602050305030304" pitchFamily="18" charset="0"/>
                <a:cs typeface="Arial" pitchFamily="34" charset="0"/>
              </a:rPr>
              <a:t>Указывается общая стоимость ценных бумаг исходя из стоимости их приобретения, если ее нельзя определить – исходя из рыночной стоимости или номинальной стоимости. Для уставных капиталов выраженных в иностранной валюте, уставной капитал указывается в рублях по курсу Банка России на ОТЧЕТНУЮ ДАТУ</a:t>
            </a:r>
          </a:p>
          <a:p>
            <a:pPr algn="ctr" defTabSz="1074695">
              <a:defRPr/>
            </a:pPr>
            <a:endParaRPr lang="ru-RU" sz="1400" b="1" dirty="0">
              <a:latin typeface="Book Antiqua" panose="0204060205030503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4104456" y="1628800"/>
            <a:ext cx="4419119" cy="6977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http://forsagekras.alloy.ru/media/images/2013/05/04/big/fc32c603-93f9-4181-9685-5ca7de07b810.jpeg"/>
          <p:cNvPicPr>
            <a:picLocks noChangeAspect="1" noChangeArrowheads="1"/>
          </p:cNvPicPr>
          <p:nvPr/>
        </p:nvPicPr>
        <p:blipFill>
          <a:blip r:embed="rId4"/>
          <a:srcRect l="13045" t="10811" r="13043" b="10811"/>
          <a:stretch>
            <a:fillRect/>
          </a:stretch>
        </p:blipFill>
        <p:spPr bwMode="auto">
          <a:xfrm>
            <a:off x="3593505" y="4222820"/>
            <a:ext cx="1421396" cy="15153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2"/>
          <a:srcRect r="-38" b="5010"/>
          <a:stretch/>
        </p:blipFill>
        <p:spPr bwMode="auto">
          <a:xfrm>
            <a:off x="467544" y="-171400"/>
            <a:ext cx="8352928" cy="63367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419872" y="5181849"/>
            <a:ext cx="2808312" cy="1580237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Чтобы заполнить раздел, необходимо нажать на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+Добавить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выбрать соответствующий вид имущества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>
            <a:stCxn id="7" idx="0"/>
          </p:cNvCxnSpPr>
          <p:nvPr/>
        </p:nvCxnSpPr>
        <p:spPr>
          <a:xfrm flipH="1" flipV="1">
            <a:off x="3779912" y="3972024"/>
            <a:ext cx="1044116" cy="12098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395536" y="404664"/>
            <a:ext cx="2520280" cy="28919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defTabSz="1074695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случае, если объект недвижимого имущества находится в долевой собственности у супругов, сведения о пользовании другой долей, в подраздел 6.1. не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вносятся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372200" y="3593972"/>
            <a:ext cx="2664296" cy="32640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имущество предоставлено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безвозмездное пользование  или как фактическое предоставление, рекомендуется указывать фамилию, имя и отчество лица, предоставившего объект недвижимого имущества</a:t>
            </a:r>
            <a:endParaRPr lang="ru-RU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 flipV="1">
            <a:off x="6228184" y="2708920"/>
            <a:ext cx="360040" cy="9361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179512" y="3593972"/>
            <a:ext cx="3096344" cy="31757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недвижимое имущество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(муниципальное, ведомственное, арендованное и т.п.)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находящееся во временном пользовании, а также основание пользования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(договор аренды, фактическое предоставление и другие)</a:t>
            </a:r>
          </a:p>
        </p:txBody>
      </p:sp>
    </p:spTree>
    <p:extLst>
      <p:ext uri="{BB962C8B-B14F-4D97-AF65-F5344CB8AC3E}">
        <p14:creationId xmlns:p14="http://schemas.microsoft.com/office/powerpoint/2010/main" val="35384145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 rotWithShape="1">
          <a:blip r:embed="rId3"/>
          <a:srcRect r="-38" b="5411"/>
          <a:stretch/>
        </p:blipFill>
        <p:spPr bwMode="auto">
          <a:xfrm>
            <a:off x="107504" y="188640"/>
            <a:ext cx="9036496" cy="655272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07504" y="4941168"/>
            <a:ext cx="8928992" cy="19168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подразделе 6.2 указывается каждое имеющееся на отчетную дату срочное обязательство финансового характера на сумму равную или превышающую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500 000 рублей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кредитором или должником по которым является гражданин, его супруга (супруг), несовершеннолетний ребенок. Если срочное обязательство финансового характера , заключенное с банком или иной кредитной организацией, не превышает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500 000 рублей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сведения об открытом счете должны быть указаны в разделе 4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5608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 rotWithShape="1">
          <a:blip r:embed="rId3"/>
          <a:srcRect r="764" b="4809"/>
          <a:stretch/>
        </p:blipFill>
        <p:spPr bwMode="auto">
          <a:xfrm>
            <a:off x="395536" y="116632"/>
            <a:ext cx="8568952" cy="612068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39552" y="476672"/>
            <a:ext cx="2808312" cy="29523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Как правило все кредиты банки выдают с открытием одного или двух счетов – информация об этих счетах должна быть отражена в РАЗДЕЛЕ 4 справки о доходах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2843808" y="2564904"/>
            <a:ext cx="0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6660232" y="4149080"/>
            <a:ext cx="2482790" cy="27089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Указывается  сумма основного  обязательства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(без суммы процентов)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затем  размер  обязательства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(оставшийся непогашенным долг)</a:t>
            </a:r>
          </a:p>
          <a:p>
            <a:pPr algn="ctr" defTabSz="107469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дату</a:t>
            </a:r>
          </a:p>
        </p:txBody>
      </p:sp>
      <p:cxnSp>
        <p:nvCxnSpPr>
          <p:cNvPr id="8" name="Прямая со стрелкой 7"/>
          <p:cNvCxnSpPr/>
          <p:nvPr/>
        </p:nvCxnSpPr>
        <p:spPr>
          <a:xfrm flipV="1">
            <a:off x="7236296" y="386104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Скругленный прямоугольник 8"/>
          <p:cNvSpPr/>
          <p:nvPr/>
        </p:nvSpPr>
        <p:spPr>
          <a:xfrm>
            <a:off x="0" y="3933056"/>
            <a:ext cx="6084168" cy="2924944"/>
          </a:xfrm>
          <a:prstGeom prst="roundRect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НОВОЕ!!! В подразделе 6.2 необходимо отражать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следующую информацию: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об обязательствах по договорам страхования жизни на случай смерти, дожития до определенного возраста или срока либо наступления иного события;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об обязательствах по договорам пенсионного страхования;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об обязательствах по договорам страхования жизни с условием периодических страховых выплат (ренты, аннуитетов) и (или) с участием страхователя в инвестиционном доходе страховщика; 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о заключенных договорах о брокерском обслуживании;</a:t>
            </a: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 о заключенных договорах на ведение индивидуальных инвестиционных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счетов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177725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r="-38" b="4609"/>
          <a:stretch/>
        </p:blipFill>
        <p:spPr bwMode="auto">
          <a:xfrm>
            <a:off x="179512" y="127735"/>
            <a:ext cx="8568952" cy="61926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71500" y="2636911"/>
            <a:ext cx="3276364" cy="32833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2780928"/>
            <a:ext cx="33843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Указываются сведения о недвижимом имуществе, транспортных средствах и ценных бумагах (в </a:t>
            </a:r>
            <a:r>
              <a:rPr lang="ru-RU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т.ч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долей участия в уставном капитале общества), отчужденных в течение отчетного периода в результате безвозмездной сделки, а также, например, сведения об утилизации автомобиля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716016" y="4941168"/>
            <a:ext cx="3279006" cy="7994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defTabSz="1074695"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Каждый объект безвозмездной сделки указывается отдельно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90438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 rotWithShape="1">
          <a:blip r:embed="rId2"/>
          <a:srcRect r="-38" b="3807"/>
          <a:stretch/>
        </p:blipFill>
        <p:spPr bwMode="auto">
          <a:xfrm>
            <a:off x="251520" y="156325"/>
            <a:ext cx="8784976" cy="63367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Скругленный прямоугольник 4"/>
          <p:cNvSpPr/>
          <p:nvPr/>
        </p:nvSpPr>
        <p:spPr>
          <a:xfrm>
            <a:off x="4427984" y="4149080"/>
            <a:ext cx="4104456" cy="79208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раздел заполняется при наличии приложенных к справке документов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3094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/>
          <p:nvPr/>
        </p:nvPicPr>
        <p:blipFill rotWithShape="1">
          <a:blip r:embed="rId2"/>
          <a:srcRect r="-38" b="4008"/>
          <a:stretch/>
        </p:blipFill>
        <p:spPr bwMode="auto">
          <a:xfrm>
            <a:off x="251520" y="332656"/>
            <a:ext cx="8712968" cy="6264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3" name="Скругленный прямоугольник 42"/>
          <p:cNvSpPr/>
          <p:nvPr/>
        </p:nvSpPr>
        <p:spPr>
          <a:xfrm>
            <a:off x="301196" y="3443760"/>
            <a:ext cx="1750524" cy="22894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выбрать справку на члена семьи на панели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пакета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6649507" y="2852936"/>
            <a:ext cx="2376264" cy="23762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членов семьи,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справку на родственника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выбрать соответствующего члена семьи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5684184" y="3443760"/>
            <a:ext cx="792088" cy="57606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Либо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2555776" y="2636912"/>
            <a:ext cx="2808312" cy="28803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всех разделов справки необходимо поставить галочку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Достоверность и полноту настоящих сведений подтверждаю»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справки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7" name="Прямая со стрелкой 46"/>
          <p:cNvCxnSpPr/>
          <p:nvPr/>
        </p:nvCxnSpPr>
        <p:spPr>
          <a:xfrm flipH="1" flipV="1">
            <a:off x="467544" y="1268760"/>
            <a:ext cx="216024" cy="21750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flipV="1">
            <a:off x="683568" y="1268760"/>
            <a:ext cx="0" cy="217500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 flipV="1">
            <a:off x="683568" y="1268760"/>
            <a:ext cx="251272" cy="217500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>
            <a:off x="3563888" y="5517232"/>
            <a:ext cx="0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4968044" y="5517232"/>
            <a:ext cx="36004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3700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/>
          <a:srcRect r="-38" b="4809"/>
          <a:stretch/>
        </p:blipFill>
        <p:spPr bwMode="auto">
          <a:xfrm>
            <a:off x="107504" y="188639"/>
            <a:ext cx="9036496" cy="64087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6588224" y="3356992"/>
            <a:ext cx="2448272" cy="32403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разделы справки заполнены не корректно или не полно, после нажатия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справки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на экране появится соответствующее окно, в котором нужно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 flipV="1">
            <a:off x="5220072" y="4221088"/>
            <a:ext cx="136815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213305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/>
          <p:cNvCxnSpPr/>
          <p:nvPr/>
        </p:nvCxnSpPr>
        <p:spPr>
          <a:xfrm flipH="1" flipV="1">
            <a:off x="5724128" y="2805460"/>
            <a:ext cx="1368152" cy="6955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/>
          <p:nvPr/>
        </p:nvPicPr>
        <p:blipFill rotWithShape="1">
          <a:blip r:embed="rId2"/>
          <a:srcRect r="-38" b="3807"/>
          <a:stretch/>
        </p:blipFill>
        <p:spPr bwMode="auto">
          <a:xfrm>
            <a:off x="179512" y="198757"/>
            <a:ext cx="8640960" cy="64087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Скругленный прямоугольник 11"/>
          <p:cNvSpPr/>
          <p:nvPr/>
        </p:nvSpPr>
        <p:spPr>
          <a:xfrm>
            <a:off x="2123728" y="908720"/>
            <a:ext cx="6804756" cy="108012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открывшемся окне появится информация о незаполненных обязательных полях справки, для заполнения которых нужно вернуться в соответствующий раздел, открыть нужную позицию и заполнить требуемое поле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868144" y="4437112"/>
            <a:ext cx="2923962" cy="153116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членов семьи,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справку на родственника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выбрать соответствующего члена семьи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95536" y="4941168"/>
            <a:ext cx="2376264" cy="151216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всех разделов справки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справки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2771800" y="6021288"/>
            <a:ext cx="223224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H="1">
            <a:off x="6948264" y="5949280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649618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/>
          <p:nvPr/>
        </p:nvPicPr>
        <p:blipFill rotWithShape="1">
          <a:blip r:embed="rId2"/>
          <a:srcRect r="-38" b="4809"/>
          <a:stretch/>
        </p:blipFill>
        <p:spPr bwMode="auto">
          <a:xfrm>
            <a:off x="160040" y="280616"/>
            <a:ext cx="8876456" cy="626469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5364088" y="692696"/>
            <a:ext cx="3456384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Отмечается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справка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и заполняются личные данные супруги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5004048" y="5085184"/>
            <a:ext cx="3960440" cy="86409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заполнения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Информацию супруге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нужно нажать кнопку «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Следующий раздел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7236296" y="5949280"/>
            <a:ext cx="14401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>
            <a:off x="4427984" y="1052736"/>
            <a:ext cx="936104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H="1">
            <a:off x="4788024" y="1412776"/>
            <a:ext cx="864096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1785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0"/>
            <a:ext cx="8784976" cy="6551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После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заполнения и сохранения всех данных, все справки на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гражданина и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членов его семьи необходимо распечатать.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Можно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распечатать каждую справку сразу после заполнения.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Для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печати справок должен использоваться лазерный принтер, обеспечивающий качественную печать.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Не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допускаются дефекты печати в виде полос, пятен (при дефектах барабана или картриджа принтера) </a:t>
            </a: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целях обеспечения корректного считывания линейных и двумерных штрих-кодов при последующем сканировании справок.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10826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87266" y="620688"/>
            <a:ext cx="3168352" cy="115212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таком виде распечатывается справка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3501008"/>
            <a:ext cx="3024336" cy="230425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печати в правом нижнем углу выводится дата и время печати каждой справки. В связи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этим, дата заполнения справки должна соответствовать дате вывода ее на печать.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94" t="6813" r="25132" b="6199"/>
          <a:stretch/>
        </p:blipFill>
        <p:spPr bwMode="auto">
          <a:xfrm>
            <a:off x="3799656" y="0"/>
            <a:ext cx="5040560" cy="685233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cxnSp>
        <p:nvCxnSpPr>
          <p:cNvPr id="8" name="Прямая со стрелкой 7"/>
          <p:cNvCxnSpPr/>
          <p:nvPr/>
        </p:nvCxnSpPr>
        <p:spPr>
          <a:xfrm>
            <a:off x="3635896" y="4797152"/>
            <a:ext cx="4032448" cy="17281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78248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0" t="4983" r="24014" b="4696"/>
          <a:stretch/>
        </p:blipFill>
        <p:spPr bwMode="auto">
          <a:xfrm>
            <a:off x="4693845" y="475697"/>
            <a:ext cx="4154750" cy="5752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263350" y="611061"/>
            <a:ext cx="3312368" cy="6480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 выглядит последний лист справки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87624" y="2924944"/>
            <a:ext cx="2664296" cy="136815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Подпись ставиться на последней странице справке в специально отведенном месте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16216" y="4365104"/>
            <a:ext cx="2520280" cy="216024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допускается наличие подписи и пометок на линейных и двумерных штрих-кодах. Рукописные правки в справках не допускаются.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3923928" y="2780928"/>
            <a:ext cx="2448272" cy="571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7524328" y="836712"/>
            <a:ext cx="720080" cy="3528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 flipV="1">
            <a:off x="5362117" y="836712"/>
            <a:ext cx="2520280" cy="35283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H="1">
            <a:off x="5580112" y="4365104"/>
            <a:ext cx="1944216" cy="2160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86766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980728"/>
            <a:ext cx="7776864" cy="41965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Ответственность </a:t>
            </a:r>
            <a:r>
              <a:rPr lang="ru-RU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достоверность и полноту предоставленных сведений о своих </a:t>
            </a: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доходах, расходах</a:t>
            </a:r>
            <a:r>
              <a:rPr lang="ru-RU" sz="2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об имуществе и обязательствах имущественного характера, а также о доходах, расходах, об имуществе и обязательствах имущественного характера своих супруги (супруга) и несовершеннолетних детей НЕСУТ лица, их представившие, то </a:t>
            </a:r>
            <a:r>
              <a:rPr lang="ru-RU" sz="2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есть граждане, поступающие на службу. </a:t>
            </a:r>
            <a:endParaRPr lang="ru-RU" sz="26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52860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755576" y="1988840"/>
            <a:ext cx="7776864" cy="2952328"/>
          </a:xfrm>
          <a:prstGeom prst="rect">
            <a:avLst/>
          </a:prstGeom>
        </p:spPr>
        <p:txBody>
          <a:bodyPr/>
          <a:lstStyle>
            <a:lvl1pPr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2pPr>
            <a:lvl3pPr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3pPr>
            <a:lvl4pPr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4pPr>
            <a:lvl5pPr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5pPr>
            <a:lvl6pPr marL="274320"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6pPr>
            <a:lvl7pPr marL="548640"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7pPr>
            <a:lvl8pPr marL="822960"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8pPr>
            <a:lvl9pPr marL="1097280" algn="l" defTabSz="767715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700">
                <a:solidFill>
                  <a:schemeClr val="tx1"/>
                </a:solidFill>
                <a:latin typeface="Calibri Light"/>
              </a:defRPr>
            </a:lvl9pPr>
          </a:lstStyle>
          <a:p>
            <a:pPr defTabSz="1523939" fontAlgn="auto">
              <a:spcAft>
                <a:spcPts val="0"/>
              </a:spcAft>
              <a:defRPr/>
            </a:pPr>
            <a:r>
              <a:rPr lang="ru-RU" sz="4000" b="1" dirty="0" smtClean="0">
                <a:latin typeface="Book Antiqua" panose="02040602050305030304" pitchFamily="18" charset="0"/>
              </a:rPr>
              <a:t>Благодарю </a:t>
            </a:r>
            <a:br>
              <a:rPr lang="ru-RU" sz="4000" b="1" dirty="0" smtClean="0">
                <a:latin typeface="Book Antiqua" panose="02040602050305030304" pitchFamily="18" charset="0"/>
              </a:rPr>
            </a:br>
            <a:r>
              <a:rPr lang="ru-RU" sz="4000" b="1" dirty="0" smtClean="0">
                <a:latin typeface="Book Antiqua" panose="02040602050305030304" pitchFamily="18" charset="0"/>
              </a:rPr>
              <a:t>                          за</a:t>
            </a:r>
            <a:br>
              <a:rPr lang="ru-RU" sz="4000" b="1" dirty="0" smtClean="0">
                <a:latin typeface="Book Antiqua" panose="02040602050305030304" pitchFamily="18" charset="0"/>
              </a:rPr>
            </a:br>
            <a:r>
              <a:rPr lang="ru-RU" sz="4000" b="1" dirty="0" smtClean="0">
                <a:latin typeface="Book Antiqua" panose="02040602050305030304" pitchFamily="18" charset="0"/>
              </a:rPr>
              <a:t>                                    внимание!!!</a:t>
            </a:r>
            <a:endParaRPr lang="ru-RU" sz="40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554405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26.09.2018</Template>
  <TotalTime>3964</TotalTime>
  <Words>1399</Words>
  <Application>Microsoft Office PowerPoint</Application>
  <PresentationFormat>Экран (4:3)</PresentationFormat>
  <Paragraphs>107</Paragraphs>
  <Slides>32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Панкратова Маргарита Владимировна</dc:creator>
  <cp:lastModifiedBy>Мария Викторовна Коломеец</cp:lastModifiedBy>
  <cp:revision>161</cp:revision>
  <cp:lastPrinted>2019-01-25T09:14:37Z</cp:lastPrinted>
  <dcterms:created xsi:type="dcterms:W3CDTF">2018-03-13T07:26:46Z</dcterms:created>
  <dcterms:modified xsi:type="dcterms:W3CDTF">2019-03-18T02:46:04Z</dcterms:modified>
</cp:coreProperties>
</file>