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9"/>
  </p:notesMasterIdLst>
  <p:sldIdLst>
    <p:sldId id="291" r:id="rId2"/>
    <p:sldId id="305" r:id="rId3"/>
    <p:sldId id="294" r:id="rId4"/>
    <p:sldId id="302" r:id="rId5"/>
    <p:sldId id="324" r:id="rId6"/>
    <p:sldId id="293" r:id="rId7"/>
    <p:sldId id="318" r:id="rId8"/>
    <p:sldId id="259" r:id="rId9"/>
    <p:sldId id="316" r:id="rId10"/>
    <p:sldId id="263" r:id="rId11"/>
    <p:sldId id="319" r:id="rId12"/>
    <p:sldId id="262" r:id="rId13"/>
    <p:sldId id="271" r:id="rId14"/>
    <p:sldId id="303" r:id="rId15"/>
    <p:sldId id="313" r:id="rId16"/>
    <p:sldId id="325" r:id="rId17"/>
    <p:sldId id="322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339933"/>
    <a:srgbClr val="FFC000"/>
    <a:srgbClr val="DE4500"/>
    <a:srgbClr val="DE2000"/>
    <a:srgbClr val="D29824"/>
    <a:srgbClr val="6CA644"/>
    <a:srgbClr val="9DB913"/>
    <a:srgbClr val="C1E317"/>
    <a:srgbClr val="2FBB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98" autoAdjust="0"/>
    <p:restoredTop sz="90452" autoAdjust="0"/>
  </p:normalViewPr>
  <p:slideViewPr>
    <p:cSldViewPr snapToGrid="0">
      <p:cViewPr varScale="1">
        <p:scale>
          <a:sx n="114" d="100"/>
          <a:sy n="114" d="100"/>
        </p:scale>
        <p:origin x="960" y="25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472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28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B89864-7837-4E2B-9101-EE7713C4E39C}" type="datetimeFigureOut">
              <a:rPr lang="ru-RU" smtClean="0"/>
              <a:pPr/>
              <a:t>13.08.2019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EAAA35-7FAE-4563-BB57-E0F9C6D3CC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91387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EAAA35-7FAE-4563-BB57-E0F9C6D3CCB2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86248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EAAA35-7FAE-4563-BB57-E0F9C6D3CCB2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61201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Иконки.</a:t>
            </a:r>
            <a:br>
              <a:rPr lang="ru-RU" dirty="0"/>
            </a:br>
            <a:endParaRPr lang="ru-RU" sz="1200" b="0" i="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также добавим "Х </a:t>
            </a:r>
            <a:r>
              <a:rPr lang="ru-RU" sz="1200" b="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млрд</a:t>
            </a:r>
            <a:r>
              <a:rPr lang="ru-RU" sz="1200" b="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b="0" i="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руб</a:t>
            </a:r>
            <a:r>
              <a:rPr lang="ru-RU" sz="1200" b="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сэкономили компании"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EAAA35-7FAE-4563-BB57-E0F9C6D3CCB2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66363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Льготы на отдельный слайд. </a:t>
            </a:r>
            <a:br>
              <a:rPr lang="ru-RU" dirty="0"/>
            </a:br>
            <a:r>
              <a:rPr lang="ru-RU" dirty="0"/>
              <a:t>«</a:t>
            </a:r>
            <a:r>
              <a:rPr lang="ru-RU" sz="1200" b="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налоговых льгот – 622 млн. руб.  т.е. сэкономлено резидентами ОЭЗ»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EAAA35-7FAE-4563-BB57-E0F9C6D3CCB2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94920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Льготы на отдельный слайд. </a:t>
            </a:r>
            <a:br>
              <a:rPr lang="ru-RU" dirty="0"/>
            </a:br>
            <a:r>
              <a:rPr lang="ru-RU" dirty="0"/>
              <a:t>«</a:t>
            </a:r>
            <a:r>
              <a:rPr lang="ru-RU" sz="1200" b="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налоговых льгот – 622 млн. руб.  т.е. сэкономлено резидентами ОЭЗ»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EAAA35-7FAE-4563-BB57-E0F9C6D3CCB2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42595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EAAA35-7FAE-4563-BB57-E0F9C6D3CCB2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8990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- надо поработать над дизайном, сейчас не очень выглядит 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EAAA35-7FAE-4563-BB57-E0F9C6D3CCB2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08959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err="1"/>
              <a:t>Элеси</a:t>
            </a:r>
            <a:r>
              <a:rPr lang="ru-RU" dirty="0"/>
              <a:t> , </a:t>
            </a:r>
            <a:r>
              <a:rPr lang="ru-RU" dirty="0" err="1"/>
              <a:t>элком</a:t>
            </a:r>
            <a:r>
              <a:rPr lang="ru-RU" dirty="0"/>
              <a:t>… логотипами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EAAA35-7FAE-4563-BB57-E0F9C6D3CCB2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20868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Изменено см ниже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EAAA35-7FAE-4563-BB57-E0F9C6D3CCB2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37090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Лого мероприятий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EAAA35-7FAE-4563-BB57-E0F9C6D3CCB2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6894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35277-AC1C-4104-9EF1-99A65C9697B2}" type="datetime1">
              <a:rPr lang="ru-RU" smtClean="0"/>
              <a:pPr/>
              <a:t>13.08.2019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BAF7D-687D-4741-9D74-4576AA8F3B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12711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AA0B7-68A1-4355-827B-B6E15572F4C1}" type="datetime1">
              <a:rPr lang="ru-RU" smtClean="0"/>
              <a:pPr/>
              <a:t>13.08.2019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BAF7D-687D-4741-9D74-4576AA8F3B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4134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9F8EF-F6A4-487D-939D-E0237CB0EB7C}" type="datetime1">
              <a:rPr lang="ru-RU" smtClean="0"/>
              <a:pPr/>
              <a:t>13.08.2019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BAF7D-687D-4741-9D74-4576AA8F3B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808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D4456-B028-479B-918B-7F2B2C6BCC6A}" type="datetime1">
              <a:rPr lang="ru-RU" smtClean="0"/>
              <a:pPr/>
              <a:t>13.08.2019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BAF7D-687D-4741-9D74-4576AA8F3B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4299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322A3-6782-4283-81A9-A935D80ED582}" type="datetime1">
              <a:rPr lang="ru-RU" smtClean="0"/>
              <a:pPr/>
              <a:t>13.08.2019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BAF7D-687D-4741-9D74-4576AA8F3B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9278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6316B-C0C9-4664-9FDD-C24A336DD47F}" type="datetime1">
              <a:rPr lang="ru-RU" smtClean="0"/>
              <a:pPr/>
              <a:t>13.08.2019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BAF7D-687D-4741-9D74-4576AA8F3B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97347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7AED8-91C0-4B51-9726-7BF2698528E0}" type="datetime1">
              <a:rPr lang="ru-RU" smtClean="0"/>
              <a:pPr/>
              <a:t>13.08.2019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BAF7D-687D-4741-9D74-4576AA8F3B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5892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E9A96-9DEF-429F-A4A7-C95451DD66CA}" type="datetime1">
              <a:rPr lang="ru-RU" smtClean="0"/>
              <a:pPr/>
              <a:t>13.08.2019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BAF7D-687D-4741-9D74-4576AA8F3B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82442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45057-B139-42EA-971A-D2778DC8C757}" type="datetime1">
              <a:rPr lang="ru-RU" smtClean="0"/>
              <a:pPr/>
              <a:t>13.08.2019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BAF7D-687D-4741-9D74-4576AA8F3B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9235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9B637-B901-4E95-BF7F-2E028406433C}" type="datetime1">
              <a:rPr lang="ru-RU" smtClean="0"/>
              <a:pPr/>
              <a:t>13.08.2019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BAF7D-687D-4741-9D74-4576AA8F3B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35177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D15AF-3196-42E2-B1D8-9E5DC3C453B4}" type="datetime1">
              <a:rPr lang="ru-RU" smtClean="0"/>
              <a:pPr/>
              <a:t>13.08.2019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BAF7D-687D-4741-9D74-4576AA8F3B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1561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5EEC5F-2FD6-461C-B2FE-59B7566C6E8A}" type="datetime1">
              <a:rPr lang="ru-RU" smtClean="0"/>
              <a:pPr/>
              <a:t>13.08.2019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3BAF7D-687D-4741-9D74-4576AA8F3B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7541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20.png"/><Relationship Id="rId18" Type="http://schemas.openxmlformats.org/officeDocument/2006/relationships/image" Target="../media/image21.png"/><Relationship Id="rId3" Type="http://schemas.openxmlformats.org/officeDocument/2006/relationships/image" Target="../media/image26.png"/><Relationship Id="rId7" Type="http://schemas.openxmlformats.org/officeDocument/2006/relationships/image" Target="../media/image30.jpeg"/><Relationship Id="rId12" Type="http://schemas.openxmlformats.org/officeDocument/2006/relationships/image" Target="../media/image35.jpeg"/><Relationship Id="rId17" Type="http://schemas.openxmlformats.org/officeDocument/2006/relationships/image" Target="../media/image38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11" Type="http://schemas.openxmlformats.org/officeDocument/2006/relationships/image" Target="../media/image34.jpeg"/><Relationship Id="rId5" Type="http://schemas.openxmlformats.org/officeDocument/2006/relationships/image" Target="../media/image28.jpeg"/><Relationship Id="rId15" Type="http://schemas.openxmlformats.org/officeDocument/2006/relationships/image" Target="../media/image36.jpe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jpeg"/><Relationship Id="rId1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jpeg"/><Relationship Id="rId4" Type="http://schemas.openxmlformats.org/officeDocument/2006/relationships/image" Target="../media/image4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13" Type="http://schemas.openxmlformats.org/officeDocument/2006/relationships/image" Target="../media/image58.png"/><Relationship Id="rId3" Type="http://schemas.openxmlformats.org/officeDocument/2006/relationships/image" Target="../media/image48.jpeg"/><Relationship Id="rId7" Type="http://schemas.openxmlformats.org/officeDocument/2006/relationships/image" Target="../media/image52.png"/><Relationship Id="rId12" Type="http://schemas.openxmlformats.org/officeDocument/2006/relationships/image" Target="../media/image5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eg"/><Relationship Id="rId11" Type="http://schemas.openxmlformats.org/officeDocument/2006/relationships/image" Target="../media/image56.png"/><Relationship Id="rId5" Type="http://schemas.openxmlformats.org/officeDocument/2006/relationships/image" Target="../media/image50.jpeg"/><Relationship Id="rId15" Type="http://schemas.openxmlformats.org/officeDocument/2006/relationships/image" Target="../media/image60.png"/><Relationship Id="rId10" Type="http://schemas.openxmlformats.org/officeDocument/2006/relationships/image" Target="../media/image55.jpeg"/><Relationship Id="rId4" Type="http://schemas.openxmlformats.org/officeDocument/2006/relationships/image" Target="../media/image49.png"/><Relationship Id="rId9" Type="http://schemas.openxmlformats.org/officeDocument/2006/relationships/image" Target="../media/image54.jpeg"/><Relationship Id="rId14" Type="http://schemas.openxmlformats.org/officeDocument/2006/relationships/image" Target="../media/image5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араллелограмм 9"/>
          <p:cNvSpPr/>
          <p:nvPr/>
        </p:nvSpPr>
        <p:spPr>
          <a:xfrm>
            <a:off x="1719616" y="300251"/>
            <a:ext cx="1409959" cy="4217289"/>
          </a:xfrm>
          <a:prstGeom prst="parallelogram">
            <a:avLst>
              <a:gd name="adj" fmla="val 85444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араллелограмм 10"/>
          <p:cNvSpPr/>
          <p:nvPr/>
        </p:nvSpPr>
        <p:spPr>
          <a:xfrm>
            <a:off x="1716809" y="1501262"/>
            <a:ext cx="889753" cy="2661314"/>
          </a:xfrm>
          <a:prstGeom prst="parallelogram">
            <a:avLst>
              <a:gd name="adj" fmla="val 85444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Заголовок 1"/>
          <p:cNvSpPr>
            <a:spLocks noGrp="1"/>
          </p:cNvSpPr>
          <p:nvPr>
            <p:ph type="ctrTitle"/>
          </p:nvPr>
        </p:nvSpPr>
        <p:spPr>
          <a:xfrm>
            <a:off x="2833511" y="1638119"/>
            <a:ext cx="9144000" cy="2387600"/>
          </a:xfrm>
        </p:spPr>
        <p:txBody>
          <a:bodyPr>
            <a:normAutofit fontScale="90000"/>
          </a:bodyPr>
          <a:lstStyle/>
          <a:p>
            <a:pPr algn="l"/>
            <a:r>
              <a:rPr lang="ru-RU" b="1" dirty="0"/>
              <a:t>Инновационная инфраструктура Томской области</a:t>
            </a:r>
          </a:p>
        </p:txBody>
      </p:sp>
    </p:spTree>
    <p:extLst>
      <p:ext uri="{BB962C8B-B14F-4D97-AF65-F5344CB8AC3E}">
        <p14:creationId xmlns:p14="http://schemas.microsoft.com/office/powerpoint/2010/main" val="14518120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1" descr="C:\Users\Вход\Desktop\глш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rcRect r="64785"/>
          <a:stretch>
            <a:fillRect/>
          </a:stretch>
        </p:blipFill>
        <p:spPr bwMode="auto">
          <a:xfrm>
            <a:off x="3301673" y="1669065"/>
            <a:ext cx="5588655" cy="4492800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</a:effectLst>
        </p:spPr>
      </p:pic>
      <p:sp>
        <p:nvSpPr>
          <p:cNvPr id="73" name="Овал 72"/>
          <p:cNvSpPr/>
          <p:nvPr/>
        </p:nvSpPr>
        <p:spPr>
          <a:xfrm>
            <a:off x="-559559" y="218363"/>
            <a:ext cx="1119117" cy="111911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Прямоугольник 80"/>
          <p:cNvSpPr/>
          <p:nvPr/>
        </p:nvSpPr>
        <p:spPr>
          <a:xfrm>
            <a:off x="286602" y="1764463"/>
            <a:ext cx="4214755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ru-RU" sz="1700" dirty="0">
                <a:latin typeface="Arial" pitchFamily="34" charset="0"/>
                <a:cs typeface="Arial" pitchFamily="34" charset="0"/>
              </a:rPr>
              <a:t>Особая экономическая зона </a:t>
            </a:r>
          </a:p>
          <a:p>
            <a:pPr algn="r">
              <a:defRPr/>
            </a:pPr>
            <a:r>
              <a:rPr lang="ru-RU" sz="1700" dirty="0">
                <a:latin typeface="Arial" pitchFamily="34" charset="0"/>
                <a:cs typeface="Arial" pitchFamily="34" charset="0"/>
              </a:rPr>
              <a:t>технико-внедренческого типа «Томск»</a:t>
            </a:r>
          </a:p>
        </p:txBody>
      </p:sp>
      <p:sp>
        <p:nvSpPr>
          <p:cNvPr id="84" name="Прямоугольник 83"/>
          <p:cNvSpPr/>
          <p:nvPr/>
        </p:nvSpPr>
        <p:spPr>
          <a:xfrm>
            <a:off x="1125609" y="2665954"/>
            <a:ext cx="2649933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ru-RU" sz="1700" dirty="0">
                <a:latin typeface="Arial" pitchFamily="34" charset="0"/>
                <a:cs typeface="Arial" pitchFamily="34" charset="0"/>
              </a:rPr>
              <a:t>Инжиниринговые центры</a:t>
            </a:r>
          </a:p>
        </p:txBody>
      </p:sp>
      <p:sp>
        <p:nvSpPr>
          <p:cNvPr id="86" name="Прямоугольник 85"/>
          <p:cNvSpPr/>
          <p:nvPr/>
        </p:nvSpPr>
        <p:spPr>
          <a:xfrm>
            <a:off x="620837" y="4712231"/>
            <a:ext cx="3154506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ru-RU" sz="1700" dirty="0">
                <a:latin typeface="Arial" pitchFamily="34" charset="0"/>
                <a:cs typeface="Arial" pitchFamily="34" charset="0"/>
              </a:rPr>
              <a:t>Центр кластерного развития </a:t>
            </a:r>
          </a:p>
          <a:p>
            <a:pPr algn="r">
              <a:defRPr/>
            </a:pPr>
            <a:r>
              <a:rPr lang="ru-RU" sz="1700" dirty="0">
                <a:latin typeface="Arial" pitchFamily="34" charset="0"/>
                <a:cs typeface="Arial" pitchFamily="34" charset="0"/>
              </a:rPr>
              <a:t>Томской области</a:t>
            </a:r>
          </a:p>
        </p:txBody>
      </p:sp>
      <p:sp>
        <p:nvSpPr>
          <p:cNvPr id="88" name="Прямоугольник 87"/>
          <p:cNvSpPr/>
          <p:nvPr/>
        </p:nvSpPr>
        <p:spPr>
          <a:xfrm>
            <a:off x="731891" y="3845806"/>
            <a:ext cx="2458728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ru-RU" sz="1700" dirty="0" smtClean="0">
                <a:latin typeface="Arial" pitchFamily="34" charset="0"/>
                <a:cs typeface="Arial" pitchFamily="34" charset="0"/>
              </a:rPr>
              <a:t>4 венчурных фонда</a:t>
            </a:r>
            <a:endParaRPr lang="ru-RU" sz="17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2" name="Прямоугольник 91"/>
          <p:cNvSpPr/>
          <p:nvPr/>
        </p:nvSpPr>
        <p:spPr>
          <a:xfrm>
            <a:off x="7250223" y="1574902"/>
            <a:ext cx="4371882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700" dirty="0">
                <a:latin typeface="Arial" pitchFamily="34" charset="0"/>
                <a:cs typeface="Arial" pitchFamily="34" charset="0"/>
              </a:rPr>
              <a:t>Точка </a:t>
            </a:r>
            <a:r>
              <a:rPr lang="ru-RU" sz="1700" dirty="0" smtClean="0">
                <a:latin typeface="Arial" pitchFamily="34" charset="0"/>
                <a:cs typeface="Arial" pitchFamily="34" charset="0"/>
              </a:rPr>
              <a:t>кипения г. Томска, 2 вузовские (ТУСУР, ТПУ) </a:t>
            </a:r>
            <a:endParaRPr lang="ru-RU" sz="17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8651005" y="3550534"/>
            <a:ext cx="3380094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700" dirty="0">
                <a:latin typeface="Arial" pitchFamily="34" charset="0"/>
                <a:cs typeface="Arial" pitchFamily="34" charset="0"/>
              </a:rPr>
              <a:t>14 Офисов коммерциализации, </a:t>
            </a:r>
          </a:p>
          <a:p>
            <a:pPr>
              <a:defRPr/>
            </a:pPr>
            <a:r>
              <a:rPr lang="ru-RU" sz="1700" dirty="0">
                <a:latin typeface="Arial" pitchFamily="34" charset="0"/>
                <a:cs typeface="Arial" pitchFamily="34" charset="0"/>
              </a:rPr>
              <a:t>7 бизнес-инкубаторов</a:t>
            </a:r>
          </a:p>
          <a:p>
            <a:pPr>
              <a:defRPr/>
            </a:pPr>
            <a:r>
              <a:rPr lang="ru-RU" sz="1700" dirty="0" smtClean="0">
                <a:latin typeface="Arial" pitchFamily="34" charset="0"/>
                <a:cs typeface="Arial" pitchFamily="34" charset="0"/>
              </a:rPr>
              <a:t>5 </a:t>
            </a:r>
            <a:r>
              <a:rPr lang="ru-RU" sz="1700" dirty="0" err="1" smtClean="0">
                <a:latin typeface="Arial" pitchFamily="34" charset="0"/>
                <a:cs typeface="Arial" pitchFamily="34" charset="0"/>
              </a:rPr>
              <a:t>ЦМИТов</a:t>
            </a:r>
            <a:endParaRPr lang="ru-RU" sz="17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8009802" y="2404344"/>
            <a:ext cx="3972825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700" dirty="0">
                <a:latin typeface="Arial" pitchFamily="34" charset="0"/>
                <a:cs typeface="Arial" pitchFamily="34" charset="0"/>
              </a:rPr>
              <a:t>Томский консорциум Научно- образовательных и научных организаций</a:t>
            </a:r>
          </a:p>
        </p:txBody>
      </p:sp>
      <p:cxnSp>
        <p:nvCxnSpPr>
          <p:cNvPr id="97" name="Прямая соединительная линия 96"/>
          <p:cNvCxnSpPr/>
          <p:nvPr/>
        </p:nvCxnSpPr>
        <p:spPr>
          <a:xfrm flipH="1">
            <a:off x="-1277985" y="5825314"/>
            <a:ext cx="1080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Прямоугольник 97"/>
          <p:cNvSpPr/>
          <p:nvPr/>
        </p:nvSpPr>
        <p:spPr>
          <a:xfrm>
            <a:off x="7300218" y="5574750"/>
            <a:ext cx="483719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700" dirty="0">
                <a:latin typeface="Arial" pitchFamily="34" charset="0"/>
                <a:cs typeface="Arial" pitchFamily="34" charset="0"/>
              </a:rPr>
              <a:t>Пресс-служба инновационных организаций Томской области. Инновационный портал</a:t>
            </a:r>
          </a:p>
        </p:txBody>
      </p:sp>
      <p:sp>
        <p:nvSpPr>
          <p:cNvPr id="99" name="Заголовок 1"/>
          <p:cNvSpPr>
            <a:spLocks noGrp="1"/>
          </p:cNvSpPr>
          <p:nvPr>
            <p:ph type="title"/>
          </p:nvPr>
        </p:nvSpPr>
        <p:spPr>
          <a:xfrm>
            <a:off x="832513" y="359487"/>
            <a:ext cx="7656393" cy="891461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3399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ИННОВАЦИОННАЯ ИНФРАСТРУКТУРА </a:t>
            </a: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ТОМСКОЙ ОБЛАСТИ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8120313" y="4779337"/>
            <a:ext cx="3862314" cy="5632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ru-RU" sz="17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Кластер </a:t>
            </a:r>
          </a:p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ru-RU" sz="17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«</a:t>
            </a:r>
            <a:r>
              <a:rPr lang="en-US" sz="17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SMART TECHNOLOGIES</a:t>
            </a:r>
            <a:r>
              <a:rPr lang="ru-RU" sz="17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7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TOMSK»</a:t>
            </a:r>
            <a:endParaRPr lang="ru-RU" sz="17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3" name="Прямая соединительная линия 32"/>
          <p:cNvCxnSpPr/>
          <p:nvPr/>
        </p:nvCxnSpPr>
        <p:spPr>
          <a:xfrm>
            <a:off x="946260" y="1269235"/>
            <a:ext cx="108000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Прямоугольник 35"/>
          <p:cNvSpPr/>
          <p:nvPr/>
        </p:nvSpPr>
        <p:spPr>
          <a:xfrm>
            <a:off x="1270907" y="5825597"/>
            <a:ext cx="3154506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ru-RU" sz="1700" dirty="0">
                <a:latin typeface="Arial" pitchFamily="34" charset="0"/>
                <a:cs typeface="Arial" pitchFamily="34" charset="0"/>
              </a:rPr>
              <a:t>Сибирский центр ФПИ</a:t>
            </a:r>
          </a:p>
        </p:txBody>
      </p:sp>
      <p:grpSp>
        <p:nvGrpSpPr>
          <p:cNvPr id="60" name="Группа 59"/>
          <p:cNvGrpSpPr/>
          <p:nvPr/>
        </p:nvGrpSpPr>
        <p:grpSpPr>
          <a:xfrm>
            <a:off x="3356811" y="1804736"/>
            <a:ext cx="2057400" cy="4292879"/>
            <a:chOff x="3356811" y="1804736"/>
            <a:chExt cx="2057400" cy="4292879"/>
          </a:xfrm>
        </p:grpSpPr>
        <p:sp>
          <p:nvSpPr>
            <p:cNvPr id="51" name="Овал 50"/>
            <p:cNvSpPr/>
            <p:nvPr/>
          </p:nvSpPr>
          <p:spPr>
            <a:xfrm>
              <a:off x="3916907" y="2707105"/>
              <a:ext cx="751346" cy="732130"/>
            </a:xfrm>
            <a:prstGeom prst="ellipse">
              <a:avLst/>
            </a:prstGeom>
            <a:solidFill>
              <a:srgbClr val="3399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4101354" y="2793372"/>
              <a:ext cx="385042" cy="523220"/>
            </a:xfrm>
            <a:prstGeom prst="rect">
              <a:avLst/>
            </a:prstGeom>
            <a:noFill/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wrap="none" rtlCol="0">
              <a:spAutoFit/>
            </a:bodyPr>
            <a:lstStyle/>
            <a:p>
              <a:r>
                <a:rPr lang="ru-RU" sz="28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2</a:t>
              </a:r>
            </a:p>
          </p:txBody>
        </p:sp>
        <p:sp>
          <p:nvSpPr>
            <p:cNvPr id="52" name="Овал 51"/>
            <p:cNvSpPr/>
            <p:nvPr/>
          </p:nvSpPr>
          <p:spPr>
            <a:xfrm>
              <a:off x="4669808" y="1804736"/>
              <a:ext cx="744403" cy="749669"/>
            </a:xfrm>
            <a:prstGeom prst="ellipse">
              <a:avLst/>
            </a:prstGeom>
            <a:solidFill>
              <a:srgbClr val="3399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4854255" y="1908542"/>
              <a:ext cx="385042" cy="523220"/>
            </a:xfrm>
            <a:prstGeom prst="rect">
              <a:avLst/>
            </a:prstGeom>
            <a:noFill/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wrap="none" rtlCol="0">
              <a:spAutoFit/>
            </a:bodyPr>
            <a:lstStyle/>
            <a:p>
              <a:r>
                <a:rPr lang="ru-RU" sz="28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1</a:t>
              </a:r>
            </a:p>
          </p:txBody>
        </p:sp>
        <p:sp>
          <p:nvSpPr>
            <p:cNvPr id="54" name="Овал 53"/>
            <p:cNvSpPr/>
            <p:nvPr/>
          </p:nvSpPr>
          <p:spPr>
            <a:xfrm>
              <a:off x="3356811" y="3585410"/>
              <a:ext cx="733926" cy="745957"/>
            </a:xfrm>
            <a:prstGeom prst="ellipse">
              <a:avLst/>
            </a:prstGeom>
            <a:solidFill>
              <a:srgbClr val="3399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3532697" y="3685025"/>
              <a:ext cx="385042" cy="523220"/>
            </a:xfrm>
            <a:prstGeom prst="rect">
              <a:avLst/>
            </a:prstGeom>
            <a:noFill/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wrap="none" rtlCol="0">
              <a:spAutoFit/>
            </a:bodyPr>
            <a:lstStyle/>
            <a:p>
              <a:r>
                <a:rPr lang="ru-RU" sz="28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3</a:t>
              </a:r>
            </a:p>
          </p:txBody>
        </p:sp>
        <p:sp>
          <p:nvSpPr>
            <p:cNvPr id="56" name="Овал 55"/>
            <p:cNvSpPr/>
            <p:nvPr/>
          </p:nvSpPr>
          <p:spPr>
            <a:xfrm>
              <a:off x="3922295" y="4475747"/>
              <a:ext cx="741649" cy="745958"/>
            </a:xfrm>
            <a:prstGeom prst="ellipse">
              <a:avLst/>
            </a:prstGeom>
            <a:solidFill>
              <a:srgbClr val="3399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4108178" y="4588052"/>
              <a:ext cx="385042" cy="523220"/>
            </a:xfrm>
            <a:prstGeom prst="rect">
              <a:avLst/>
            </a:prstGeom>
            <a:noFill/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wrap="none" rtlCol="0">
              <a:spAutoFit/>
            </a:bodyPr>
            <a:lstStyle/>
            <a:p>
              <a:r>
                <a:rPr lang="ru-RU" sz="28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4</a:t>
              </a:r>
            </a:p>
          </p:txBody>
        </p:sp>
        <p:sp>
          <p:nvSpPr>
            <p:cNvPr id="58" name="Овал 57"/>
            <p:cNvSpPr/>
            <p:nvPr/>
          </p:nvSpPr>
          <p:spPr>
            <a:xfrm>
              <a:off x="4680284" y="5366084"/>
              <a:ext cx="733926" cy="731531"/>
            </a:xfrm>
            <a:prstGeom prst="ellipse">
              <a:avLst/>
            </a:prstGeom>
            <a:solidFill>
              <a:srgbClr val="3399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4847432" y="5463783"/>
              <a:ext cx="385042" cy="523220"/>
            </a:xfrm>
            <a:prstGeom prst="rect">
              <a:avLst/>
            </a:prstGeom>
            <a:noFill/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wrap="none" rtlCol="0">
              <a:spAutoFit/>
            </a:bodyPr>
            <a:lstStyle/>
            <a:p>
              <a:r>
                <a:rPr lang="ru-RU" sz="28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5</a:t>
              </a:r>
            </a:p>
          </p:txBody>
        </p:sp>
      </p:grpSp>
      <p:sp>
        <p:nvSpPr>
          <p:cNvPr id="62" name="Овал 61"/>
          <p:cNvSpPr/>
          <p:nvPr/>
        </p:nvSpPr>
        <p:spPr>
          <a:xfrm flipH="1">
            <a:off x="7178945" y="2703089"/>
            <a:ext cx="751346" cy="732130"/>
          </a:xfrm>
          <a:prstGeom prst="ellipse">
            <a:avLst/>
          </a:prstGeom>
          <a:solidFill>
            <a:srgbClr val="33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TextBox 62"/>
          <p:cNvSpPr txBox="1"/>
          <p:nvPr/>
        </p:nvSpPr>
        <p:spPr>
          <a:xfrm flipH="1">
            <a:off x="7360802" y="2789356"/>
            <a:ext cx="385042" cy="523220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64" name="Овал 63"/>
          <p:cNvSpPr/>
          <p:nvPr/>
        </p:nvSpPr>
        <p:spPr>
          <a:xfrm flipH="1">
            <a:off x="6408923" y="1800720"/>
            <a:ext cx="744403" cy="749669"/>
          </a:xfrm>
          <a:prstGeom prst="ellipse">
            <a:avLst/>
          </a:prstGeom>
          <a:solidFill>
            <a:srgbClr val="33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TextBox 64"/>
          <p:cNvSpPr txBox="1"/>
          <p:nvPr/>
        </p:nvSpPr>
        <p:spPr>
          <a:xfrm flipH="1">
            <a:off x="6583837" y="1904526"/>
            <a:ext cx="385042" cy="523220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66" name="Овал 65"/>
          <p:cNvSpPr/>
          <p:nvPr/>
        </p:nvSpPr>
        <p:spPr>
          <a:xfrm flipH="1">
            <a:off x="7732397" y="3581394"/>
            <a:ext cx="733926" cy="745957"/>
          </a:xfrm>
          <a:prstGeom prst="ellipse">
            <a:avLst/>
          </a:prstGeom>
          <a:solidFill>
            <a:srgbClr val="33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" name="TextBox 66"/>
          <p:cNvSpPr txBox="1"/>
          <p:nvPr/>
        </p:nvSpPr>
        <p:spPr>
          <a:xfrm flipH="1">
            <a:off x="7905395" y="3681009"/>
            <a:ext cx="385042" cy="523220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8</a:t>
            </a:r>
          </a:p>
        </p:txBody>
      </p:sp>
      <p:sp>
        <p:nvSpPr>
          <p:cNvPr id="68" name="Овал 67"/>
          <p:cNvSpPr/>
          <p:nvPr/>
        </p:nvSpPr>
        <p:spPr>
          <a:xfrm flipH="1">
            <a:off x="7183254" y="4471731"/>
            <a:ext cx="741649" cy="745958"/>
          </a:xfrm>
          <a:prstGeom prst="ellipse">
            <a:avLst/>
          </a:prstGeom>
          <a:solidFill>
            <a:srgbClr val="33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9" name="TextBox 68"/>
          <p:cNvSpPr txBox="1"/>
          <p:nvPr/>
        </p:nvSpPr>
        <p:spPr>
          <a:xfrm flipH="1">
            <a:off x="7353978" y="4584036"/>
            <a:ext cx="385042" cy="523220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70" name="Овал 69"/>
          <p:cNvSpPr/>
          <p:nvPr/>
        </p:nvSpPr>
        <p:spPr>
          <a:xfrm flipH="1">
            <a:off x="6408924" y="5374100"/>
            <a:ext cx="733926" cy="731531"/>
          </a:xfrm>
          <a:prstGeom prst="ellipse">
            <a:avLst/>
          </a:prstGeom>
          <a:solidFill>
            <a:srgbClr val="33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1" name="TextBox 70"/>
          <p:cNvSpPr txBox="1"/>
          <p:nvPr/>
        </p:nvSpPr>
        <p:spPr>
          <a:xfrm flipH="1">
            <a:off x="6482372" y="5471799"/>
            <a:ext cx="585417" cy="523220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10</a:t>
            </a:r>
          </a:p>
        </p:txBody>
      </p:sp>
      <p:sp>
        <p:nvSpPr>
          <p:cNvPr id="72" name="Номер слайда 3"/>
          <p:cNvSpPr txBox="1">
            <a:spLocks/>
          </p:cNvSpPr>
          <p:nvPr/>
        </p:nvSpPr>
        <p:spPr>
          <a:xfrm>
            <a:off x="8788024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BAF7D-687D-4741-9D74-4576AA8F3B44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4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788024" y="6356350"/>
            <a:ext cx="2743200" cy="365125"/>
          </a:xfrm>
        </p:spPr>
        <p:txBody>
          <a:bodyPr/>
          <a:lstStyle/>
          <a:p>
            <a:fld id="{F23BAF7D-687D-4741-9D74-4576AA8F3B44}" type="slidenum">
              <a:rPr lang="ru-RU" smtClean="0">
                <a:solidFill>
                  <a:schemeClr val="bg1">
                    <a:lumMod val="50000"/>
                  </a:schemeClr>
                </a:solidFill>
              </a:rPr>
              <a:pPr/>
              <a:t>2</a:t>
            </a:fld>
            <a:endParaRPr lang="ru-RU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5300892" y="3324632"/>
            <a:ext cx="1223094" cy="1259403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487192" y="3453800"/>
            <a:ext cx="8867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50</a:t>
            </a:r>
            <a:endParaRPr lang="ru-RU" sz="5400" b="0" cap="none" spc="0" dirty="0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118221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араллелограмм 20"/>
          <p:cNvSpPr/>
          <p:nvPr/>
        </p:nvSpPr>
        <p:spPr>
          <a:xfrm>
            <a:off x="5638800" y="-898101"/>
            <a:ext cx="5415887" cy="13717132"/>
          </a:xfrm>
          <a:prstGeom prst="parallelogram">
            <a:avLst>
              <a:gd name="adj" fmla="val 67925"/>
            </a:avLst>
          </a:prstGeom>
          <a:solidFill>
            <a:srgbClr val="E7E6E6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9" name="Группа 38"/>
          <p:cNvGrpSpPr/>
          <p:nvPr/>
        </p:nvGrpSpPr>
        <p:grpSpPr>
          <a:xfrm>
            <a:off x="6258447" y="1745907"/>
            <a:ext cx="5477178" cy="4258713"/>
            <a:chOff x="6239148" y="1889222"/>
            <a:chExt cx="5537823" cy="4305867"/>
          </a:xfrm>
        </p:grpSpPr>
        <p:grpSp>
          <p:nvGrpSpPr>
            <p:cNvPr id="77" name="Группа 76"/>
            <p:cNvGrpSpPr/>
            <p:nvPr/>
          </p:nvGrpSpPr>
          <p:grpSpPr>
            <a:xfrm>
              <a:off x="6239148" y="1889222"/>
              <a:ext cx="5537823" cy="4305867"/>
              <a:chOff x="5802619" y="1555843"/>
              <a:chExt cx="5836219" cy="4537881"/>
            </a:xfrm>
            <a:effectLst>
              <a:reflection blurRad="6350" stA="52000" endA="300" endPos="35000" dir="5400000" sy="-100000" algn="bl" rotWithShape="0"/>
            </a:effectLst>
          </p:grpSpPr>
          <p:sp>
            <p:nvSpPr>
              <p:cNvPr id="76" name="Прямоугольник 75"/>
              <p:cNvSpPr/>
              <p:nvPr/>
            </p:nvSpPr>
            <p:spPr>
              <a:xfrm>
                <a:off x="5909480" y="1705970"/>
                <a:ext cx="5650173" cy="2927444"/>
              </a:xfrm>
              <a:prstGeom prst="rect">
                <a:avLst/>
              </a:prstGeom>
              <a:solidFill>
                <a:srgbClr val="3399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51202" name="Picture 2" descr="C:\Users\Вход\Desktop\Monitor-Free-PNG-Image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5802619" y="1555843"/>
                <a:ext cx="5836219" cy="4537881"/>
              </a:xfrm>
              <a:prstGeom prst="rect">
                <a:avLst/>
              </a:prstGeom>
              <a:noFill/>
            </p:spPr>
          </p:pic>
        </p:grpSp>
        <p:sp>
          <p:nvSpPr>
            <p:cNvPr id="78" name="Прямоугольник 77"/>
            <p:cNvSpPr/>
            <p:nvPr/>
          </p:nvSpPr>
          <p:spPr>
            <a:xfrm>
              <a:off x="6441544" y="3759928"/>
              <a:ext cx="5117910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latin typeface="Arial" pitchFamily="34" charset="0"/>
                  <a:cs typeface="Arial" pitchFamily="34" charset="0"/>
                </a:rPr>
                <a:t>БОЛЕЕ 180 КОМПАНИЙ</a:t>
              </a:r>
            </a:p>
          </p:txBody>
        </p:sp>
        <p:pic>
          <p:nvPicPr>
            <p:cNvPr id="51203" name="Picture 3" descr="C:\Users\Вход\Downloads\cogwheel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466457" y="2482247"/>
              <a:ext cx="1018539" cy="1018539"/>
            </a:xfrm>
            <a:prstGeom prst="rect">
              <a:avLst/>
            </a:prstGeom>
            <a:noFill/>
          </p:spPr>
        </p:pic>
      </p:grpSp>
      <p:sp>
        <p:nvSpPr>
          <p:cNvPr id="35" name="Заголовок 1"/>
          <p:cNvSpPr txBox="1">
            <a:spLocks/>
          </p:cNvSpPr>
          <p:nvPr/>
        </p:nvSpPr>
        <p:spPr>
          <a:xfrm>
            <a:off x="838200" y="365126"/>
            <a:ext cx="9001836" cy="8610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ru-RU" sz="2800" b="1" dirty="0">
                <a:solidFill>
                  <a:srgbClr val="3399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КЛАСТЕР</a:t>
            </a: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SMART TECHNOLOGIES</a:t>
            </a:r>
            <a:r>
              <a:rPr lang="ru-RU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TOMSK»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36" name="Овал 35"/>
          <p:cNvSpPr/>
          <p:nvPr/>
        </p:nvSpPr>
        <p:spPr>
          <a:xfrm>
            <a:off x="-559559" y="218363"/>
            <a:ext cx="1119117" cy="111911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7" name="Прямая соединительная линия 36"/>
          <p:cNvCxnSpPr/>
          <p:nvPr/>
        </p:nvCxnSpPr>
        <p:spPr>
          <a:xfrm>
            <a:off x="946260" y="1269235"/>
            <a:ext cx="1080000" cy="1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Прямоугольник 37"/>
          <p:cNvSpPr/>
          <p:nvPr/>
        </p:nvSpPr>
        <p:spPr>
          <a:xfrm>
            <a:off x="887102" y="1638138"/>
            <a:ext cx="586332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b="1" dirty="0">
                <a:latin typeface="Arial" pitchFamily="34" charset="0"/>
                <a:cs typeface="Arial" pitchFamily="34" charset="0"/>
              </a:rPr>
              <a:t>Цель</a:t>
            </a:r>
            <a:r>
              <a:rPr lang="ru-RU" dirty="0">
                <a:latin typeface="Arial" pitchFamily="34" charset="0"/>
                <a:cs typeface="Arial" pitchFamily="34" charset="0"/>
              </a:rPr>
              <a:t> — масштабирование </a:t>
            </a:r>
          </a:p>
          <a:p>
            <a:pPr fontAlgn="base"/>
            <a:r>
              <a:rPr lang="ru-RU" dirty="0">
                <a:latin typeface="Arial" pitchFamily="34" charset="0"/>
                <a:cs typeface="Arial" pitchFamily="34" charset="0"/>
              </a:rPr>
              <a:t>высокотехнологичного бизнеса, расширение экспорта продукции и услуг на основе кооперационных проектов компаний, </a:t>
            </a:r>
          </a:p>
          <a:p>
            <a:pPr fontAlgn="base"/>
            <a:r>
              <a:rPr lang="ru-RU" dirty="0">
                <a:latin typeface="Arial" pitchFamily="34" charset="0"/>
                <a:cs typeface="Arial" pitchFamily="34" charset="0"/>
              </a:rPr>
              <a:t>университетов и научных организаций.</a:t>
            </a:r>
          </a:p>
          <a:p>
            <a:pPr fontAlgn="base"/>
            <a:endParaRPr lang="ru-RU" dirty="0">
              <a:latin typeface="Arial" pitchFamily="34" charset="0"/>
              <a:cs typeface="Arial" pitchFamily="34" charset="0"/>
            </a:endParaRPr>
          </a:p>
          <a:p>
            <a:pPr fontAlgn="base"/>
            <a:endParaRPr lang="ru-RU" dirty="0">
              <a:latin typeface="Arial" pitchFamily="34" charset="0"/>
              <a:cs typeface="Arial" pitchFamily="34" charset="0"/>
            </a:endParaRPr>
          </a:p>
          <a:p>
            <a:pPr fontAlgn="base"/>
            <a:endParaRPr lang="en-US" dirty="0">
              <a:latin typeface="Arial" pitchFamily="34" charset="0"/>
              <a:cs typeface="Arial" pitchFamily="34" charset="0"/>
            </a:endParaRPr>
          </a:p>
          <a:p>
            <a:pPr fontAlgn="base"/>
            <a:r>
              <a:rPr lang="ru-RU" b="1" dirty="0">
                <a:latin typeface="Arial" pitchFamily="34" charset="0"/>
                <a:cs typeface="Arial" pitchFamily="34" charset="0"/>
              </a:rPr>
              <a:t>В 2017 году созданы проектные альянсы:</a:t>
            </a:r>
            <a:endParaRPr lang="en-US" b="1" dirty="0">
              <a:latin typeface="Arial" pitchFamily="34" charset="0"/>
              <a:cs typeface="Arial" pitchFamily="34" charset="0"/>
            </a:endParaRPr>
          </a:p>
          <a:p>
            <a:endParaRPr lang="ru-RU" sz="105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ru-RU" dirty="0">
                <a:latin typeface="Arial" pitchFamily="34" charset="0"/>
                <a:cs typeface="Arial" pitchFamily="34" charset="0"/>
              </a:rPr>
              <a:t>  Арктика</a:t>
            </a:r>
          </a:p>
          <a:p>
            <a:pPr>
              <a:buFont typeface="Wingdings" pitchFamily="2" charset="2"/>
              <a:buChar char="§"/>
            </a:pPr>
            <a:r>
              <a:rPr lang="ru-RU" dirty="0">
                <a:latin typeface="Arial" pitchFamily="34" charset="0"/>
                <a:cs typeface="Arial" pitchFamily="34" charset="0"/>
              </a:rPr>
              <a:t>  Робототехника</a:t>
            </a:r>
          </a:p>
          <a:p>
            <a:pPr>
              <a:buFont typeface="Wingdings" pitchFamily="2" charset="2"/>
              <a:buChar char="§"/>
            </a:pPr>
            <a:r>
              <a:rPr lang="ru-RU" dirty="0">
                <a:latin typeface="Arial" pitchFamily="34" charset="0"/>
                <a:cs typeface="Arial" pitchFamily="34" charset="0"/>
              </a:rPr>
              <a:t>  Техническое зрение</a:t>
            </a:r>
          </a:p>
          <a:p>
            <a:pPr>
              <a:buFont typeface="Wingdings" pitchFamily="2" charset="2"/>
              <a:buChar char="§"/>
            </a:pPr>
            <a:r>
              <a:rPr lang="ru-RU" dirty="0">
                <a:latin typeface="Arial" pitchFamily="34" charset="0"/>
                <a:cs typeface="Arial" pitchFamily="34" charset="0"/>
              </a:rPr>
              <a:t>  Умный город  (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Smart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City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solutions</a:t>
            </a:r>
            <a:r>
              <a:rPr lang="ru-RU" dirty="0">
                <a:latin typeface="Arial" pitchFamily="34" charset="0"/>
                <a:cs typeface="Arial" pitchFamily="34" charset="0"/>
              </a:rPr>
              <a:t>)</a:t>
            </a:r>
          </a:p>
          <a:p>
            <a:pPr>
              <a:buFont typeface="Wingdings" pitchFamily="2" charset="2"/>
              <a:buChar char="§"/>
            </a:pPr>
            <a:r>
              <a:rPr lang="ru-RU" dirty="0">
                <a:latin typeface="Arial" pitchFamily="34" charset="0"/>
                <a:cs typeface="Arial" pitchFamily="34" charset="0"/>
              </a:rPr>
              <a:t>  Цифровая медицина (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Digital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health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>
                <a:latin typeface="Arial" pitchFamily="34" charset="0"/>
                <a:cs typeface="Arial" pitchFamily="34" charset="0"/>
              </a:rPr>
              <a:t>solutions</a:t>
            </a:r>
            <a:r>
              <a:rPr lang="ru-RU" dirty="0">
                <a:latin typeface="Arial" pitchFamily="34" charset="0"/>
                <a:cs typeface="Arial" pitchFamily="34" charset="0"/>
              </a:rPr>
              <a:t>)</a:t>
            </a:r>
          </a:p>
          <a:p>
            <a:pPr>
              <a:buFont typeface="Wingdings" pitchFamily="2" charset="2"/>
              <a:buChar char="§"/>
            </a:pPr>
            <a:r>
              <a:rPr lang="ru-RU" dirty="0">
                <a:latin typeface="Arial" pitchFamily="34" charset="0"/>
                <a:cs typeface="Arial" pitchFamily="34" charset="0"/>
              </a:rPr>
              <a:t>  Медицина. Фармацевтика</a:t>
            </a:r>
          </a:p>
        </p:txBody>
      </p:sp>
      <p:sp>
        <p:nvSpPr>
          <p:cNvPr id="14" name="Овал 13"/>
          <p:cNvSpPr/>
          <p:nvPr/>
        </p:nvSpPr>
        <p:spPr>
          <a:xfrm>
            <a:off x="382137" y="3903258"/>
            <a:ext cx="315899" cy="300251"/>
          </a:xfrm>
          <a:prstGeom prst="ellipse">
            <a:avLst/>
          </a:prstGeom>
          <a:solidFill>
            <a:srgbClr val="3399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466297" y="3973770"/>
            <a:ext cx="315899" cy="300251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384412" y="1694584"/>
            <a:ext cx="315899" cy="300251"/>
          </a:xfrm>
          <a:prstGeom prst="ellipse">
            <a:avLst/>
          </a:prstGeom>
          <a:solidFill>
            <a:srgbClr val="3399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468572" y="1765096"/>
            <a:ext cx="315899" cy="300251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Номер слайда 3"/>
          <p:cNvSpPr txBox="1">
            <a:spLocks/>
          </p:cNvSpPr>
          <p:nvPr/>
        </p:nvSpPr>
        <p:spPr>
          <a:xfrm>
            <a:off x="8788024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BAF7D-687D-4741-9D74-4576AA8F3B44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788024" y="6356350"/>
            <a:ext cx="2743200" cy="365125"/>
          </a:xfrm>
        </p:spPr>
        <p:txBody>
          <a:bodyPr/>
          <a:lstStyle/>
          <a:p>
            <a:fld id="{F23BAF7D-687D-4741-9D74-4576AA8F3B44}" type="slidenum">
              <a:rPr lang="ru-RU" smtClean="0">
                <a:solidFill>
                  <a:schemeClr val="bg1">
                    <a:lumMod val="50000"/>
                  </a:schemeClr>
                </a:solidFill>
              </a:rPr>
              <a:pPr/>
              <a:t>3</a:t>
            </a:fld>
            <a:endParaRPr lang="ru-RU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18221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>
          <a:xfrm>
            <a:off x="838200" y="365126"/>
            <a:ext cx="10995212" cy="8610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 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339933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832518" y="1335313"/>
            <a:ext cx="11409527" cy="8346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В августе 2017 года утвержден план мероприятий («дорожная карта») на период до 2020 года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-559559" y="218363"/>
            <a:ext cx="1119117" cy="111911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946260" y="1269235"/>
            <a:ext cx="1080000" cy="1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Прямоугольник 10"/>
          <p:cNvSpPr/>
          <p:nvPr/>
        </p:nvSpPr>
        <p:spPr>
          <a:xfrm>
            <a:off x="900751" y="4222218"/>
            <a:ext cx="12555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200" dirty="0">
                <a:latin typeface="Arial" pitchFamily="34" charset="0"/>
                <a:cs typeface="Arial" pitchFamily="34" charset="0"/>
              </a:rPr>
              <a:t>Выработка </a:t>
            </a:r>
          </a:p>
          <a:p>
            <a:pPr algn="ctr">
              <a:spcAft>
                <a:spcPts val="0"/>
              </a:spcAft>
            </a:pPr>
            <a:r>
              <a:rPr lang="ru-RU" sz="1200" dirty="0">
                <a:latin typeface="Arial" pitchFamily="34" charset="0"/>
                <a:cs typeface="Arial" pitchFamily="34" charset="0"/>
              </a:rPr>
              <a:t>на одного работника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239322" y="4233186"/>
            <a:ext cx="173217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200" dirty="0">
                <a:latin typeface="Arial" pitchFamily="34" charset="0"/>
                <a:cs typeface="Arial" pitchFamily="34" charset="0"/>
              </a:rPr>
              <a:t>Число </a:t>
            </a:r>
          </a:p>
          <a:p>
            <a:pPr algn="ctr">
              <a:spcAft>
                <a:spcPts val="0"/>
              </a:spcAft>
            </a:pPr>
            <a:r>
              <a:rPr lang="ru-RU" sz="1200" dirty="0">
                <a:latin typeface="Arial" pitchFamily="34" charset="0"/>
                <a:cs typeface="Arial" pitchFamily="34" charset="0"/>
              </a:rPr>
              <a:t>рабочих мест 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4026089" y="4231783"/>
            <a:ext cx="146689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200" dirty="0">
                <a:latin typeface="Arial" pitchFamily="34" charset="0"/>
                <a:cs typeface="Arial" pitchFamily="34" charset="0"/>
              </a:rPr>
              <a:t>Объем </a:t>
            </a:r>
          </a:p>
          <a:p>
            <a:pPr algn="ctr">
              <a:spcAft>
                <a:spcPts val="0"/>
              </a:spcAft>
            </a:pPr>
            <a:r>
              <a:rPr lang="ru-RU" sz="1200" dirty="0">
                <a:latin typeface="Arial" pitchFamily="34" charset="0"/>
                <a:cs typeface="Arial" pitchFamily="34" charset="0"/>
              </a:rPr>
              <a:t>инвестиций привлеченных </a:t>
            </a:r>
          </a:p>
          <a:p>
            <a:pPr algn="ctr">
              <a:spcAft>
                <a:spcPts val="0"/>
              </a:spcAft>
            </a:pPr>
            <a:r>
              <a:rPr lang="ru-RU" sz="1200" dirty="0">
                <a:latin typeface="Arial" pitchFamily="34" charset="0"/>
                <a:cs typeface="Arial" pitchFamily="34" charset="0"/>
              </a:rPr>
              <a:t>в развитие </a:t>
            </a:r>
          </a:p>
          <a:p>
            <a:pPr algn="ctr">
              <a:spcAft>
                <a:spcPts val="0"/>
              </a:spcAft>
            </a:pPr>
            <a:r>
              <a:rPr lang="ru-RU" sz="1200" dirty="0">
                <a:latin typeface="Arial" pitchFamily="34" charset="0"/>
                <a:cs typeface="Arial" pitchFamily="34" charset="0"/>
              </a:rPr>
              <a:t>кластера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5594767" y="4238547"/>
            <a:ext cx="141167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200" dirty="0">
                <a:latin typeface="Arial" pitchFamily="34" charset="0"/>
                <a:cs typeface="Arial" pitchFamily="34" charset="0"/>
              </a:rPr>
              <a:t>Объем работ </a:t>
            </a:r>
          </a:p>
          <a:p>
            <a:pPr algn="ctr">
              <a:spcAft>
                <a:spcPts val="0"/>
              </a:spcAft>
            </a:pPr>
            <a:r>
              <a:rPr lang="ru-RU" sz="1200" dirty="0">
                <a:latin typeface="Arial" pitchFamily="34" charset="0"/>
                <a:cs typeface="Arial" pitchFamily="34" charset="0"/>
              </a:rPr>
              <a:t>и проектов </a:t>
            </a:r>
          </a:p>
          <a:p>
            <a:pPr algn="ctr">
              <a:spcAft>
                <a:spcPts val="0"/>
              </a:spcAft>
            </a:pPr>
            <a:r>
              <a:rPr lang="ru-RU" sz="1200" dirty="0">
                <a:latin typeface="Arial" pitchFamily="34" charset="0"/>
                <a:cs typeface="Arial" pitchFamily="34" charset="0"/>
              </a:rPr>
              <a:t>в сфере научных исследований </a:t>
            </a:r>
          </a:p>
          <a:p>
            <a:pPr algn="ctr">
              <a:spcAft>
                <a:spcPts val="0"/>
              </a:spcAft>
            </a:pPr>
            <a:r>
              <a:rPr lang="ru-RU" sz="1200" dirty="0">
                <a:latin typeface="Arial" pitchFamily="34" charset="0"/>
                <a:cs typeface="Arial" pitchFamily="34" charset="0"/>
              </a:rPr>
              <a:t>и разработок </a:t>
            </a:r>
          </a:p>
        </p:txBody>
      </p:sp>
      <p:sp>
        <p:nvSpPr>
          <p:cNvPr id="52" name="Прямоугольник 51"/>
          <p:cNvSpPr/>
          <p:nvPr/>
        </p:nvSpPr>
        <p:spPr>
          <a:xfrm>
            <a:off x="7211857" y="4240393"/>
            <a:ext cx="129382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200" dirty="0">
                <a:latin typeface="Arial" pitchFamily="34" charset="0"/>
                <a:cs typeface="Arial" pitchFamily="34" charset="0"/>
              </a:rPr>
              <a:t>Число зарубежных патентов </a:t>
            </a:r>
          </a:p>
        </p:txBody>
      </p:sp>
      <p:sp>
        <p:nvSpPr>
          <p:cNvPr id="62" name="Прямоугольник 61"/>
          <p:cNvSpPr/>
          <p:nvPr/>
        </p:nvSpPr>
        <p:spPr>
          <a:xfrm>
            <a:off x="8739672" y="4237849"/>
            <a:ext cx="138696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200" dirty="0">
                <a:latin typeface="Arial" pitchFamily="34" charset="0"/>
                <a:cs typeface="Arial" pitchFamily="34" charset="0"/>
              </a:rPr>
              <a:t>Число технологических </a:t>
            </a:r>
            <a:r>
              <a:rPr lang="ru-RU" sz="1200" dirty="0" err="1">
                <a:latin typeface="Arial" pitchFamily="34" charset="0"/>
                <a:cs typeface="Arial" pitchFamily="34" charset="0"/>
              </a:rPr>
              <a:t>стартапов</a:t>
            </a:r>
            <a:r>
              <a:rPr lang="ru-RU" sz="1200" dirty="0">
                <a:latin typeface="Arial" pitchFamily="34" charset="0"/>
                <a:cs typeface="Arial" pitchFamily="34" charset="0"/>
              </a:rPr>
              <a:t>, получивших инвестиции</a:t>
            </a:r>
          </a:p>
        </p:txBody>
      </p:sp>
      <p:sp>
        <p:nvSpPr>
          <p:cNvPr id="73" name="Прямоугольник 72"/>
          <p:cNvSpPr/>
          <p:nvPr/>
        </p:nvSpPr>
        <p:spPr>
          <a:xfrm>
            <a:off x="10234224" y="4235893"/>
            <a:ext cx="15164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200" dirty="0">
                <a:latin typeface="Arial" pitchFamily="34" charset="0"/>
                <a:cs typeface="Arial" pitchFamily="34" charset="0"/>
              </a:rPr>
              <a:t>Объем </a:t>
            </a:r>
          </a:p>
          <a:p>
            <a:pPr algn="ctr">
              <a:spcAft>
                <a:spcPts val="0"/>
              </a:spcAft>
            </a:pPr>
            <a:r>
              <a:rPr lang="ru-RU" sz="1200" dirty="0">
                <a:latin typeface="Arial" pitchFamily="34" charset="0"/>
                <a:cs typeface="Arial" pitchFamily="34" charset="0"/>
              </a:rPr>
              <a:t>выручки </a:t>
            </a:r>
          </a:p>
          <a:p>
            <a:pPr algn="ctr">
              <a:spcAft>
                <a:spcPts val="0"/>
              </a:spcAft>
            </a:pPr>
            <a:r>
              <a:rPr lang="ru-RU" sz="1200" dirty="0">
                <a:latin typeface="Arial" pitchFamily="34" charset="0"/>
                <a:cs typeface="Arial" pitchFamily="34" charset="0"/>
              </a:rPr>
              <a:t>и </a:t>
            </a:r>
            <a:r>
              <a:rPr lang="ru-RU" sz="1200" dirty="0" err="1">
                <a:latin typeface="Arial" pitchFamily="34" charset="0"/>
                <a:cs typeface="Arial" pitchFamily="34" charset="0"/>
              </a:rPr>
              <a:t>несырьевой</a:t>
            </a:r>
            <a:r>
              <a:rPr lang="ru-RU" sz="1200" dirty="0">
                <a:latin typeface="Arial" pitchFamily="34" charset="0"/>
                <a:cs typeface="Arial" pitchFamily="34" charset="0"/>
              </a:rPr>
              <a:t> продукции </a:t>
            </a:r>
          </a:p>
          <a:p>
            <a:pPr algn="ctr">
              <a:spcAft>
                <a:spcPts val="0"/>
              </a:spcAft>
            </a:pPr>
            <a:r>
              <a:rPr lang="ru-RU" sz="1200" dirty="0">
                <a:latin typeface="Arial" pitchFamily="34" charset="0"/>
                <a:cs typeface="Arial" pitchFamily="34" charset="0"/>
              </a:rPr>
              <a:t>на экспорт</a:t>
            </a:r>
          </a:p>
        </p:txBody>
      </p:sp>
      <p:sp>
        <p:nvSpPr>
          <p:cNvPr id="12" name="Прямоугольник 11"/>
          <p:cNvSpPr/>
          <p:nvPr/>
        </p:nvSpPr>
        <p:spPr>
          <a:xfrm flipH="1">
            <a:off x="884272" y="3832280"/>
            <a:ext cx="639919" cy="3513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1600" b="1" dirty="0">
                <a:solidFill>
                  <a:srgbClr val="339933"/>
                </a:solidFill>
                <a:latin typeface="Arial" pitchFamily="34" charset="0"/>
                <a:cs typeface="Arial" pitchFamily="34" charset="0"/>
              </a:rPr>
              <a:t>2017</a:t>
            </a:r>
            <a:endParaRPr lang="ru-RU" sz="2000" b="1" dirty="0">
              <a:solidFill>
                <a:srgbClr val="339933"/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 flipH="1">
            <a:off x="1531373" y="3830819"/>
            <a:ext cx="639919" cy="3513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1600" b="1" dirty="0">
                <a:latin typeface="Arial" pitchFamily="34" charset="0"/>
                <a:cs typeface="Arial" pitchFamily="34" charset="0"/>
              </a:rPr>
              <a:t>2020</a:t>
            </a:r>
            <a:endParaRPr lang="ru-RU" sz="2000" b="1" dirty="0"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 flipH="1">
            <a:off x="829432" y="2073166"/>
            <a:ext cx="788999" cy="4257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1280"/>
              </a:lnSpc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1,9</a:t>
            </a: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>
              <a:lnSpc>
                <a:spcPts val="1280"/>
              </a:lnSpc>
            </a:pP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млн. ₽</a:t>
            </a:r>
            <a:endParaRPr lang="ru-RU" sz="16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 flipH="1">
            <a:off x="1479103" y="1873134"/>
            <a:ext cx="788999" cy="4257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1280"/>
              </a:lnSpc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2,5</a:t>
            </a:r>
          </a:p>
          <a:p>
            <a:pPr algn="ctr">
              <a:lnSpc>
                <a:spcPts val="1280"/>
              </a:lnSpc>
            </a:pP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млн. ₽</a:t>
            </a:r>
            <a:endParaRPr lang="ru-RU" sz="16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 rot="10800000" flipH="1" flipV="1">
            <a:off x="926971" y="2694573"/>
            <a:ext cx="606969" cy="110769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17" name="Прямоугольник 16"/>
          <p:cNvSpPr/>
          <p:nvPr/>
        </p:nvSpPr>
        <p:spPr>
          <a:xfrm rot="10800000" flipH="1" flipV="1">
            <a:off x="1560209" y="2406436"/>
            <a:ext cx="604247" cy="139582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18" name="Прямоугольник 17"/>
          <p:cNvSpPr/>
          <p:nvPr/>
        </p:nvSpPr>
        <p:spPr>
          <a:xfrm rot="10800000" flipH="1" flipV="1">
            <a:off x="922216" y="2510979"/>
            <a:ext cx="607592" cy="210947"/>
          </a:xfrm>
          <a:prstGeom prst="rect">
            <a:avLst/>
          </a:prstGeom>
          <a:solidFill>
            <a:srgbClr val="3399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solidFill>
                <a:schemeClr val="tx1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 rot="10800000" flipH="1" flipV="1">
            <a:off x="1548076" y="2308718"/>
            <a:ext cx="607592" cy="210947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23" name="Прямоугольник 22"/>
          <p:cNvSpPr/>
          <p:nvPr/>
        </p:nvSpPr>
        <p:spPr>
          <a:xfrm flipH="1">
            <a:off x="2479802" y="3816327"/>
            <a:ext cx="639919" cy="3513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1600" b="1" dirty="0">
                <a:solidFill>
                  <a:srgbClr val="339933"/>
                </a:solidFill>
                <a:latin typeface="Arial" pitchFamily="34" charset="0"/>
                <a:cs typeface="Arial" pitchFamily="34" charset="0"/>
              </a:rPr>
              <a:t>2017</a:t>
            </a:r>
            <a:endParaRPr lang="ru-RU" sz="2000" b="1" dirty="0">
              <a:solidFill>
                <a:srgbClr val="339933"/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 flipH="1">
            <a:off x="3126902" y="3814866"/>
            <a:ext cx="639919" cy="3513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1600" b="1" dirty="0">
                <a:latin typeface="Arial" pitchFamily="34" charset="0"/>
                <a:cs typeface="Arial" pitchFamily="34" charset="0"/>
              </a:rPr>
              <a:t>2020</a:t>
            </a:r>
            <a:endParaRPr lang="ru-RU" sz="2000" b="1" dirty="0"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 flipH="1">
            <a:off x="2383924" y="2240539"/>
            <a:ext cx="871072" cy="2590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1280"/>
              </a:lnSpc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750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ед.</a:t>
            </a:r>
            <a:endParaRPr lang="ru-RU" sz="16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 flipH="1">
            <a:off x="2974524" y="2037951"/>
            <a:ext cx="984885" cy="26404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1280"/>
              </a:lnSpc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1528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ед.</a:t>
            </a:r>
            <a:endParaRPr lang="ru-RU" sz="16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 rot="10800000" flipH="1" flipV="1">
            <a:off x="2522500" y="2690495"/>
            <a:ext cx="606969" cy="110769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28" name="Прямоугольник 27"/>
          <p:cNvSpPr/>
          <p:nvPr/>
        </p:nvSpPr>
        <p:spPr>
          <a:xfrm rot="10800000" flipH="1" flipV="1">
            <a:off x="3155738" y="2402358"/>
            <a:ext cx="604247" cy="139582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29" name="Прямоугольник 28"/>
          <p:cNvSpPr/>
          <p:nvPr/>
        </p:nvSpPr>
        <p:spPr>
          <a:xfrm rot="10800000" flipH="1" flipV="1">
            <a:off x="2517745" y="2506901"/>
            <a:ext cx="607592" cy="210947"/>
          </a:xfrm>
          <a:prstGeom prst="rect">
            <a:avLst/>
          </a:prstGeom>
          <a:solidFill>
            <a:srgbClr val="3399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solidFill>
                <a:schemeClr val="tx1"/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 rot="10800000" flipH="1" flipV="1">
            <a:off x="3143605" y="2304640"/>
            <a:ext cx="607592" cy="210947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33" name="Прямоугольник 32"/>
          <p:cNvSpPr/>
          <p:nvPr/>
        </p:nvSpPr>
        <p:spPr>
          <a:xfrm flipH="1">
            <a:off x="4083258" y="3828291"/>
            <a:ext cx="639919" cy="3513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1600" b="1" dirty="0">
                <a:solidFill>
                  <a:srgbClr val="339933"/>
                </a:solidFill>
                <a:latin typeface="Arial" pitchFamily="34" charset="0"/>
                <a:cs typeface="Arial" pitchFamily="34" charset="0"/>
              </a:rPr>
              <a:t>2017</a:t>
            </a:r>
            <a:endParaRPr lang="ru-RU" sz="2000" b="1" dirty="0">
              <a:solidFill>
                <a:srgbClr val="339933"/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 flipH="1">
            <a:off x="4730359" y="3826830"/>
            <a:ext cx="639919" cy="3513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1600" b="1" dirty="0">
                <a:latin typeface="Arial" pitchFamily="34" charset="0"/>
                <a:cs typeface="Arial" pitchFamily="34" charset="0"/>
              </a:rPr>
              <a:t>2020</a:t>
            </a:r>
            <a:endParaRPr lang="ru-RU" sz="2000" b="1" dirty="0"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 flipH="1">
            <a:off x="4028419" y="2054664"/>
            <a:ext cx="788999" cy="4257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1280"/>
              </a:lnSpc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2050</a:t>
            </a: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>
              <a:lnSpc>
                <a:spcPts val="1280"/>
              </a:lnSpc>
            </a:pP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млн. ₽</a:t>
            </a:r>
            <a:endParaRPr lang="ru-RU" sz="16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 flipH="1">
            <a:off x="4678090" y="1885114"/>
            <a:ext cx="788999" cy="4257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1280"/>
              </a:lnSpc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2540</a:t>
            </a:r>
          </a:p>
          <a:p>
            <a:pPr algn="ctr">
              <a:lnSpc>
                <a:spcPts val="1280"/>
              </a:lnSpc>
            </a:pP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млн. ₽</a:t>
            </a:r>
            <a:endParaRPr lang="ru-RU" sz="16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 rot="10800000" flipH="1" flipV="1">
            <a:off x="4125958" y="2690584"/>
            <a:ext cx="606969" cy="110769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38" name="Прямоугольник 37"/>
          <p:cNvSpPr/>
          <p:nvPr/>
        </p:nvSpPr>
        <p:spPr>
          <a:xfrm rot="10800000" flipH="1" flipV="1">
            <a:off x="4759196" y="2402447"/>
            <a:ext cx="604247" cy="139582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39" name="Прямоугольник 38"/>
          <p:cNvSpPr/>
          <p:nvPr/>
        </p:nvSpPr>
        <p:spPr>
          <a:xfrm rot="10800000" flipH="1" flipV="1">
            <a:off x="4121202" y="2506990"/>
            <a:ext cx="607592" cy="210947"/>
          </a:xfrm>
          <a:prstGeom prst="rect">
            <a:avLst/>
          </a:prstGeom>
          <a:solidFill>
            <a:srgbClr val="3399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solidFill>
                <a:schemeClr val="tx1"/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>
          <a:xfrm rot="10800000" flipH="1" flipV="1">
            <a:off x="4747062" y="2304729"/>
            <a:ext cx="607592" cy="210947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43" name="Прямоугольник 42"/>
          <p:cNvSpPr/>
          <p:nvPr/>
        </p:nvSpPr>
        <p:spPr>
          <a:xfrm flipH="1">
            <a:off x="5642305" y="3848232"/>
            <a:ext cx="639919" cy="3513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1600" b="1" dirty="0">
                <a:solidFill>
                  <a:srgbClr val="339933"/>
                </a:solidFill>
                <a:latin typeface="Arial" pitchFamily="34" charset="0"/>
                <a:cs typeface="Arial" pitchFamily="34" charset="0"/>
              </a:rPr>
              <a:t>2017</a:t>
            </a:r>
            <a:endParaRPr lang="ru-RU" sz="2000" b="1" dirty="0">
              <a:solidFill>
                <a:srgbClr val="339933"/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44" name="Прямоугольник 43"/>
          <p:cNvSpPr/>
          <p:nvPr/>
        </p:nvSpPr>
        <p:spPr>
          <a:xfrm flipH="1">
            <a:off x="6289406" y="3846772"/>
            <a:ext cx="639919" cy="3513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1600" b="1" dirty="0">
                <a:latin typeface="Arial" pitchFamily="34" charset="0"/>
                <a:cs typeface="Arial" pitchFamily="34" charset="0"/>
              </a:rPr>
              <a:t>2020</a:t>
            </a:r>
            <a:endParaRPr lang="ru-RU" sz="2000" b="1" dirty="0"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45" name="Прямоугольник 44"/>
          <p:cNvSpPr/>
          <p:nvPr/>
        </p:nvSpPr>
        <p:spPr>
          <a:xfrm flipH="1">
            <a:off x="5587465" y="2081778"/>
            <a:ext cx="788999" cy="4257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1280"/>
              </a:lnSpc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1290</a:t>
            </a: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>
              <a:lnSpc>
                <a:spcPts val="1280"/>
              </a:lnSpc>
            </a:pP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млн. ₽</a:t>
            </a:r>
            <a:endParaRPr lang="ru-RU" sz="16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 flipH="1">
            <a:off x="6237136" y="1869593"/>
            <a:ext cx="788999" cy="4257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1280"/>
              </a:lnSpc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5280</a:t>
            </a:r>
          </a:p>
          <a:p>
            <a:pPr algn="ctr">
              <a:lnSpc>
                <a:spcPts val="1280"/>
              </a:lnSpc>
            </a:pP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млн. ₽</a:t>
            </a:r>
            <a:endParaRPr lang="ru-RU" sz="16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 rot="10800000" flipH="1" flipV="1">
            <a:off x="5685005" y="2698649"/>
            <a:ext cx="606969" cy="1107691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48" name="Прямоугольник 47"/>
          <p:cNvSpPr/>
          <p:nvPr/>
        </p:nvSpPr>
        <p:spPr>
          <a:xfrm rot="10800000" flipH="1" flipV="1">
            <a:off x="6318243" y="2410513"/>
            <a:ext cx="604247" cy="139582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49" name="Прямоугольник 48"/>
          <p:cNvSpPr/>
          <p:nvPr/>
        </p:nvSpPr>
        <p:spPr>
          <a:xfrm rot="10800000" flipH="1" flipV="1">
            <a:off x="5680249" y="2515055"/>
            <a:ext cx="607592" cy="210947"/>
          </a:xfrm>
          <a:prstGeom prst="rect">
            <a:avLst/>
          </a:prstGeom>
          <a:solidFill>
            <a:srgbClr val="3399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solidFill>
                <a:schemeClr val="tx1"/>
              </a:solidFill>
            </a:endParaRPr>
          </a:p>
        </p:txBody>
      </p:sp>
      <p:sp>
        <p:nvSpPr>
          <p:cNvPr id="50" name="Прямоугольник 49"/>
          <p:cNvSpPr/>
          <p:nvPr/>
        </p:nvSpPr>
        <p:spPr>
          <a:xfrm rot="10800000" flipH="1" flipV="1">
            <a:off x="6306109" y="2293744"/>
            <a:ext cx="607592" cy="210947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54" name="Прямоугольник 53"/>
          <p:cNvSpPr/>
          <p:nvPr/>
        </p:nvSpPr>
        <p:spPr>
          <a:xfrm flipH="1">
            <a:off x="7191615" y="3850037"/>
            <a:ext cx="639919" cy="3513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1600" b="1" dirty="0">
                <a:solidFill>
                  <a:srgbClr val="339933"/>
                </a:solidFill>
                <a:latin typeface="Arial" pitchFamily="34" charset="0"/>
                <a:cs typeface="Arial" pitchFamily="34" charset="0"/>
              </a:rPr>
              <a:t>2017</a:t>
            </a:r>
            <a:endParaRPr lang="ru-RU" sz="2000" b="1" dirty="0">
              <a:solidFill>
                <a:srgbClr val="339933"/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55" name="Прямоугольник 54"/>
          <p:cNvSpPr/>
          <p:nvPr/>
        </p:nvSpPr>
        <p:spPr>
          <a:xfrm flipH="1">
            <a:off x="7838716" y="3848577"/>
            <a:ext cx="639919" cy="3513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1600" b="1" dirty="0">
                <a:latin typeface="Arial" pitchFamily="34" charset="0"/>
                <a:cs typeface="Arial" pitchFamily="34" charset="0"/>
              </a:rPr>
              <a:t>2020</a:t>
            </a:r>
            <a:endParaRPr lang="ru-RU" sz="2000" b="1" dirty="0"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56" name="Прямоугольник 55"/>
          <p:cNvSpPr/>
          <p:nvPr/>
        </p:nvSpPr>
        <p:spPr>
          <a:xfrm flipH="1">
            <a:off x="7152647" y="2224108"/>
            <a:ext cx="757259" cy="2590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1280"/>
              </a:lnSpc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10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ед.</a:t>
            </a:r>
            <a:endParaRPr lang="ru-RU" sz="16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57" name="Прямоугольник 56"/>
          <p:cNvSpPr/>
          <p:nvPr/>
        </p:nvSpPr>
        <p:spPr>
          <a:xfrm flipH="1">
            <a:off x="7802318" y="2031879"/>
            <a:ext cx="757259" cy="26404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1280"/>
              </a:lnSpc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30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ед.</a:t>
            </a:r>
            <a:endParaRPr lang="ru-RU" sz="16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58" name="Прямоугольник 57"/>
          <p:cNvSpPr/>
          <p:nvPr/>
        </p:nvSpPr>
        <p:spPr>
          <a:xfrm rot="10800000" flipH="1" flipV="1">
            <a:off x="7234314" y="2688578"/>
            <a:ext cx="606969" cy="1107691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59" name="Прямоугольник 58"/>
          <p:cNvSpPr/>
          <p:nvPr/>
        </p:nvSpPr>
        <p:spPr>
          <a:xfrm rot="10800000" flipH="1" flipV="1">
            <a:off x="7867552" y="2400443"/>
            <a:ext cx="604247" cy="139582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60" name="Прямоугольник 59"/>
          <p:cNvSpPr/>
          <p:nvPr/>
        </p:nvSpPr>
        <p:spPr>
          <a:xfrm rot="10800000" flipH="1" flipV="1">
            <a:off x="7229559" y="2504985"/>
            <a:ext cx="607592" cy="210947"/>
          </a:xfrm>
          <a:prstGeom prst="rect">
            <a:avLst/>
          </a:prstGeom>
          <a:solidFill>
            <a:srgbClr val="3399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solidFill>
                <a:schemeClr val="tx1"/>
              </a:solidFill>
            </a:endParaRPr>
          </a:p>
        </p:txBody>
      </p:sp>
      <p:sp>
        <p:nvSpPr>
          <p:cNvPr id="61" name="Прямоугольник 60"/>
          <p:cNvSpPr/>
          <p:nvPr/>
        </p:nvSpPr>
        <p:spPr>
          <a:xfrm rot="10800000" flipH="1" flipV="1">
            <a:off x="7855419" y="2302723"/>
            <a:ext cx="607592" cy="210947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64" name="Прямоугольник 63"/>
          <p:cNvSpPr/>
          <p:nvPr/>
        </p:nvSpPr>
        <p:spPr>
          <a:xfrm flipH="1">
            <a:off x="8759384" y="3845819"/>
            <a:ext cx="639919" cy="3513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1600" b="1" dirty="0">
                <a:solidFill>
                  <a:srgbClr val="339933"/>
                </a:solidFill>
                <a:latin typeface="Arial" pitchFamily="34" charset="0"/>
                <a:cs typeface="Arial" pitchFamily="34" charset="0"/>
              </a:rPr>
              <a:t>2017</a:t>
            </a:r>
            <a:endParaRPr lang="ru-RU" sz="2000" b="1" dirty="0">
              <a:solidFill>
                <a:srgbClr val="339933"/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65" name="Прямоугольник 64"/>
          <p:cNvSpPr/>
          <p:nvPr/>
        </p:nvSpPr>
        <p:spPr>
          <a:xfrm flipH="1">
            <a:off x="9406484" y="3844359"/>
            <a:ext cx="639919" cy="3513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1600" b="1" dirty="0">
                <a:latin typeface="Arial" pitchFamily="34" charset="0"/>
                <a:cs typeface="Arial" pitchFamily="34" charset="0"/>
              </a:rPr>
              <a:t>2020</a:t>
            </a:r>
            <a:endParaRPr lang="ru-RU" sz="2000" b="1" dirty="0"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66" name="Прямоугольник 65"/>
          <p:cNvSpPr/>
          <p:nvPr/>
        </p:nvSpPr>
        <p:spPr>
          <a:xfrm flipH="1">
            <a:off x="8720416" y="2231765"/>
            <a:ext cx="757259" cy="2590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1280"/>
              </a:lnSpc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20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ед.</a:t>
            </a:r>
            <a:endParaRPr lang="ru-RU" sz="16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67" name="Прямоугольник 66"/>
          <p:cNvSpPr/>
          <p:nvPr/>
        </p:nvSpPr>
        <p:spPr>
          <a:xfrm flipH="1">
            <a:off x="9356438" y="2043166"/>
            <a:ext cx="757259" cy="26404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1280"/>
              </a:lnSpc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35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ед.</a:t>
            </a:r>
            <a:endParaRPr lang="ru-RU" sz="16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68" name="Прямоугольник 67"/>
          <p:cNvSpPr/>
          <p:nvPr/>
        </p:nvSpPr>
        <p:spPr>
          <a:xfrm rot="10800000" flipH="1" flipV="1">
            <a:off x="8802082" y="2696236"/>
            <a:ext cx="606969" cy="1107691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69" name="Прямоугольник 68"/>
          <p:cNvSpPr/>
          <p:nvPr/>
        </p:nvSpPr>
        <p:spPr>
          <a:xfrm rot="10800000" flipH="1" flipV="1">
            <a:off x="9435320" y="2408100"/>
            <a:ext cx="604247" cy="139582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70" name="Прямоугольник 69"/>
          <p:cNvSpPr/>
          <p:nvPr/>
        </p:nvSpPr>
        <p:spPr>
          <a:xfrm rot="10800000" flipH="1" flipV="1">
            <a:off x="8797327" y="2512642"/>
            <a:ext cx="607592" cy="210947"/>
          </a:xfrm>
          <a:prstGeom prst="rect">
            <a:avLst/>
          </a:prstGeom>
          <a:solidFill>
            <a:srgbClr val="3399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solidFill>
                <a:schemeClr val="tx1"/>
              </a:solidFill>
            </a:endParaRPr>
          </a:p>
        </p:txBody>
      </p:sp>
      <p:sp>
        <p:nvSpPr>
          <p:cNvPr id="71" name="Прямоугольник 70"/>
          <p:cNvSpPr/>
          <p:nvPr/>
        </p:nvSpPr>
        <p:spPr>
          <a:xfrm rot="10800000" flipH="1" flipV="1">
            <a:off x="9423187" y="2310381"/>
            <a:ext cx="607592" cy="210947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75" name="Прямоугольник 74"/>
          <p:cNvSpPr/>
          <p:nvPr/>
        </p:nvSpPr>
        <p:spPr>
          <a:xfrm flipH="1">
            <a:off x="10338568" y="3855509"/>
            <a:ext cx="639919" cy="3513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1600" b="1" dirty="0">
                <a:solidFill>
                  <a:srgbClr val="339933"/>
                </a:solidFill>
                <a:latin typeface="Arial" pitchFamily="34" charset="0"/>
                <a:cs typeface="Arial" pitchFamily="34" charset="0"/>
              </a:rPr>
              <a:t>2017</a:t>
            </a:r>
            <a:endParaRPr lang="ru-RU" sz="2000" b="1" dirty="0">
              <a:solidFill>
                <a:srgbClr val="339933"/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76" name="Прямоугольник 75"/>
          <p:cNvSpPr/>
          <p:nvPr/>
        </p:nvSpPr>
        <p:spPr>
          <a:xfrm flipH="1">
            <a:off x="10985669" y="3854048"/>
            <a:ext cx="639919" cy="3513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1600" b="1" dirty="0">
                <a:latin typeface="Arial" pitchFamily="34" charset="0"/>
                <a:cs typeface="Arial" pitchFamily="34" charset="0"/>
              </a:rPr>
              <a:t>2020</a:t>
            </a:r>
            <a:endParaRPr lang="ru-RU" sz="2000" b="1" dirty="0"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77" name="Прямоугольник 76"/>
          <p:cNvSpPr/>
          <p:nvPr/>
        </p:nvSpPr>
        <p:spPr>
          <a:xfrm flipH="1">
            <a:off x="10288538" y="2058131"/>
            <a:ext cx="779381" cy="4257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1280"/>
              </a:lnSpc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7,6</a:t>
            </a: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>
              <a:lnSpc>
                <a:spcPts val="1280"/>
              </a:lnSpc>
            </a:pP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млн. </a:t>
            </a:r>
            <a:r>
              <a:rPr lang="ru-RU" sz="1600" dirty="0"/>
              <a:t>$</a:t>
            </a:r>
            <a:endParaRPr lang="ru-RU" sz="16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78" name="Прямоугольник 77"/>
          <p:cNvSpPr/>
          <p:nvPr/>
        </p:nvSpPr>
        <p:spPr>
          <a:xfrm flipH="1">
            <a:off x="10938209" y="1874067"/>
            <a:ext cx="779381" cy="4257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1280"/>
              </a:lnSpc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22,1</a:t>
            </a:r>
          </a:p>
          <a:p>
            <a:pPr algn="ctr">
              <a:lnSpc>
                <a:spcPts val="1280"/>
              </a:lnSpc>
            </a:pP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млн. </a:t>
            </a:r>
            <a:r>
              <a:rPr lang="ru-RU" sz="1600" dirty="0"/>
              <a:t>$</a:t>
            </a:r>
            <a:endParaRPr lang="ru-RU" sz="16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79" name="Прямоугольник 78"/>
          <p:cNvSpPr/>
          <p:nvPr/>
        </p:nvSpPr>
        <p:spPr>
          <a:xfrm rot="10800000" flipH="1" flipV="1">
            <a:off x="10381267" y="2694051"/>
            <a:ext cx="606969" cy="110769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80" name="Прямоугольник 79"/>
          <p:cNvSpPr/>
          <p:nvPr/>
        </p:nvSpPr>
        <p:spPr>
          <a:xfrm rot="10800000" flipH="1" flipV="1">
            <a:off x="11014506" y="2405915"/>
            <a:ext cx="604247" cy="139582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81" name="Прямоугольник 80"/>
          <p:cNvSpPr/>
          <p:nvPr/>
        </p:nvSpPr>
        <p:spPr>
          <a:xfrm rot="10800000" flipH="1" flipV="1">
            <a:off x="10376512" y="2510458"/>
            <a:ext cx="607593" cy="210947"/>
          </a:xfrm>
          <a:prstGeom prst="rect">
            <a:avLst/>
          </a:prstGeom>
          <a:solidFill>
            <a:srgbClr val="3399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>
              <a:solidFill>
                <a:schemeClr val="tx1"/>
              </a:solidFill>
            </a:endParaRPr>
          </a:p>
        </p:txBody>
      </p:sp>
      <p:sp>
        <p:nvSpPr>
          <p:cNvPr id="82" name="Прямоугольник 81"/>
          <p:cNvSpPr/>
          <p:nvPr/>
        </p:nvSpPr>
        <p:spPr>
          <a:xfrm rot="10800000" flipH="1" flipV="1">
            <a:off x="11002373" y="2308196"/>
            <a:ext cx="607593" cy="210947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85" name="Заголовок 1"/>
          <p:cNvSpPr txBox="1">
            <a:spLocks/>
          </p:cNvSpPr>
          <p:nvPr/>
        </p:nvSpPr>
        <p:spPr>
          <a:xfrm>
            <a:off x="838200" y="365126"/>
            <a:ext cx="9001836" cy="8610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ru-RU" sz="2800" b="1" dirty="0">
                <a:solidFill>
                  <a:srgbClr val="3399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КЛАСТЕР</a:t>
            </a: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 «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SMART TECHNOLOGIES</a:t>
            </a: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TOMSK»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cxnSp>
        <p:nvCxnSpPr>
          <p:cNvPr id="72" name="Прямая соединительная линия 71"/>
          <p:cNvCxnSpPr/>
          <p:nvPr/>
        </p:nvCxnSpPr>
        <p:spPr>
          <a:xfrm>
            <a:off x="736956" y="3794762"/>
            <a:ext cx="10987200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1" name="Picture 3" descr="C:\Users\Вход\Desktop\Безымянный-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7910" y="5540762"/>
            <a:ext cx="981099" cy="9810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2" name="Прямоугольник 91"/>
          <p:cNvSpPr/>
          <p:nvPr/>
        </p:nvSpPr>
        <p:spPr>
          <a:xfrm>
            <a:off x="1046452" y="5824990"/>
            <a:ext cx="1007435" cy="4532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400"/>
              </a:lnSpc>
              <a:spcAft>
                <a:spcPts val="0"/>
              </a:spcAft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1400" dirty="0">
                <a:latin typeface="Arial" pitchFamily="34" charset="0"/>
                <a:cs typeface="Arial" pitchFamily="34" charset="0"/>
              </a:rPr>
              <a:t> 0,6 </a:t>
            </a:r>
          </a:p>
          <a:p>
            <a:pPr algn="ctr">
              <a:lnSpc>
                <a:spcPts val="1400"/>
              </a:lnSpc>
              <a:spcAft>
                <a:spcPts val="0"/>
              </a:spcAft>
            </a:pPr>
            <a:r>
              <a:rPr lang="ru-RU" sz="1400" dirty="0">
                <a:latin typeface="Arial" pitchFamily="34" charset="0"/>
                <a:cs typeface="Arial" pitchFamily="34" charset="0"/>
              </a:rPr>
              <a:t>млн. </a:t>
            </a:r>
            <a:r>
              <a:rPr lang="ru-RU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₽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3" name="Picture 3" descr="C:\Users\Вход\Desktop\Безымянный-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32710" y="5540762"/>
            <a:ext cx="981099" cy="9810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4" name="Прямоугольник 93"/>
          <p:cNvSpPr/>
          <p:nvPr/>
        </p:nvSpPr>
        <p:spPr>
          <a:xfrm>
            <a:off x="2504160" y="5823258"/>
            <a:ext cx="1255595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400"/>
              </a:lnSpc>
              <a:spcAft>
                <a:spcPts val="0"/>
              </a:spcAft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1400" dirty="0">
                <a:latin typeface="Arial" pitchFamily="34" charset="0"/>
                <a:cs typeface="Arial" pitchFamily="34" charset="0"/>
              </a:rPr>
              <a:t> 778 </a:t>
            </a:r>
          </a:p>
          <a:p>
            <a:pPr algn="ctr">
              <a:lnSpc>
                <a:spcPts val="1400"/>
              </a:lnSpc>
              <a:spcAft>
                <a:spcPts val="0"/>
              </a:spcAft>
            </a:pPr>
            <a:r>
              <a:rPr lang="ru-RU" sz="1400" dirty="0">
                <a:latin typeface="Arial" pitchFamily="34" charset="0"/>
                <a:cs typeface="Arial" pitchFamily="34" charset="0"/>
              </a:rPr>
              <a:t>ед.</a:t>
            </a:r>
          </a:p>
        </p:txBody>
      </p:sp>
      <p:pic>
        <p:nvPicPr>
          <p:cNvPr id="95" name="Picture 3" descr="C:\Users\Вход\Desktop\Безымянный-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45610" y="5528062"/>
            <a:ext cx="981099" cy="9810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6" name="Прямоугольник 95"/>
          <p:cNvSpPr/>
          <p:nvPr/>
        </p:nvSpPr>
        <p:spPr>
          <a:xfrm>
            <a:off x="4239069" y="5835958"/>
            <a:ext cx="993331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400"/>
              </a:lnSpc>
              <a:spcAft>
                <a:spcPts val="0"/>
              </a:spcAft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1400" dirty="0">
                <a:latin typeface="Arial" pitchFamily="34" charset="0"/>
                <a:cs typeface="Arial" pitchFamily="34" charset="0"/>
              </a:rPr>
              <a:t> 490 </a:t>
            </a:r>
          </a:p>
          <a:p>
            <a:pPr algn="ctr">
              <a:lnSpc>
                <a:spcPts val="1400"/>
              </a:lnSpc>
              <a:spcAft>
                <a:spcPts val="0"/>
              </a:spcAft>
            </a:pPr>
            <a:r>
              <a:rPr lang="ru-RU" sz="1400" dirty="0">
                <a:latin typeface="Arial" pitchFamily="34" charset="0"/>
                <a:cs typeface="Arial" pitchFamily="34" charset="0"/>
              </a:rPr>
              <a:t>млн. </a:t>
            </a:r>
            <a:r>
              <a:rPr lang="ru-RU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₽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7" name="Picture 3" descr="C:\Users\Вход\Desktop\Безымянный-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33110" y="5528062"/>
            <a:ext cx="981099" cy="9810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8" name="Прямоугольник 97"/>
          <p:cNvSpPr/>
          <p:nvPr/>
        </p:nvSpPr>
        <p:spPr>
          <a:xfrm>
            <a:off x="5769370" y="5823258"/>
            <a:ext cx="112673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400"/>
              </a:lnSpc>
              <a:spcAft>
                <a:spcPts val="0"/>
              </a:spcAft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1400" dirty="0">
                <a:latin typeface="Arial" pitchFamily="34" charset="0"/>
                <a:cs typeface="Arial" pitchFamily="34" charset="0"/>
              </a:rPr>
              <a:t> 3990 </a:t>
            </a:r>
          </a:p>
          <a:p>
            <a:pPr algn="ctr">
              <a:lnSpc>
                <a:spcPts val="1400"/>
              </a:lnSpc>
              <a:spcAft>
                <a:spcPts val="0"/>
              </a:spcAft>
            </a:pPr>
            <a:r>
              <a:rPr lang="ru-RU" sz="1400" dirty="0">
                <a:latin typeface="Arial" pitchFamily="34" charset="0"/>
                <a:cs typeface="Arial" pitchFamily="34" charset="0"/>
              </a:rPr>
              <a:t>млн. </a:t>
            </a:r>
            <a:r>
              <a:rPr lang="ru-RU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₽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9" name="Picture 3" descr="C:\Users\Вход\Desktop\Безымянный-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2510" y="5540762"/>
            <a:ext cx="981099" cy="9810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0" name="Прямоугольник 99"/>
          <p:cNvSpPr/>
          <p:nvPr/>
        </p:nvSpPr>
        <p:spPr>
          <a:xfrm>
            <a:off x="7490911" y="5831258"/>
            <a:ext cx="764089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400"/>
              </a:lnSpc>
              <a:spcAft>
                <a:spcPts val="0"/>
              </a:spcAft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+ </a:t>
            </a:r>
            <a:r>
              <a:rPr lang="ru-RU" sz="1400" dirty="0">
                <a:latin typeface="Arial" pitchFamily="34" charset="0"/>
                <a:cs typeface="Arial" pitchFamily="34" charset="0"/>
              </a:rPr>
              <a:t>20 </a:t>
            </a:r>
          </a:p>
          <a:p>
            <a:pPr algn="ctr">
              <a:lnSpc>
                <a:spcPts val="1400"/>
              </a:lnSpc>
              <a:spcAft>
                <a:spcPts val="0"/>
              </a:spcAft>
            </a:pPr>
            <a:r>
              <a:rPr lang="ru-RU" sz="1400" dirty="0">
                <a:latin typeface="Arial" pitchFamily="34" charset="0"/>
                <a:cs typeface="Arial" pitchFamily="34" charset="0"/>
              </a:rPr>
              <a:t>ед.</a:t>
            </a:r>
          </a:p>
        </p:txBody>
      </p:sp>
      <p:pic>
        <p:nvPicPr>
          <p:cNvPr id="101" name="Picture 3" descr="C:\Users\Вход\Desktop\Безымянный-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82710" y="5528062"/>
            <a:ext cx="981099" cy="9810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2" name="Прямоугольник 101"/>
          <p:cNvSpPr/>
          <p:nvPr/>
        </p:nvSpPr>
        <p:spPr>
          <a:xfrm>
            <a:off x="8971585" y="5823258"/>
            <a:ext cx="997916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400"/>
              </a:lnSpc>
              <a:spcAft>
                <a:spcPts val="0"/>
              </a:spcAft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1400" dirty="0">
                <a:latin typeface="Arial" pitchFamily="34" charset="0"/>
                <a:cs typeface="Arial" pitchFamily="34" charset="0"/>
              </a:rPr>
              <a:t> 15 </a:t>
            </a:r>
          </a:p>
          <a:p>
            <a:pPr algn="ctr">
              <a:lnSpc>
                <a:spcPts val="1400"/>
              </a:lnSpc>
              <a:spcAft>
                <a:spcPts val="0"/>
              </a:spcAft>
            </a:pPr>
            <a:r>
              <a:rPr lang="ru-RU" sz="1400" dirty="0">
                <a:latin typeface="Arial" pitchFamily="34" charset="0"/>
                <a:cs typeface="Arial" pitchFamily="34" charset="0"/>
              </a:rPr>
              <a:t>ед.</a:t>
            </a:r>
          </a:p>
        </p:txBody>
      </p:sp>
      <p:pic>
        <p:nvPicPr>
          <p:cNvPr id="103" name="Picture 3" descr="C:\Users\Вход\Desktop\Безымянный-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70210" y="5528062"/>
            <a:ext cx="981099" cy="9810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4" name="Прямоугольник 103"/>
          <p:cNvSpPr/>
          <p:nvPr/>
        </p:nvSpPr>
        <p:spPr>
          <a:xfrm>
            <a:off x="10661920" y="5818558"/>
            <a:ext cx="80618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400"/>
              </a:lnSpc>
            </a:pPr>
            <a:r>
              <a:rPr lang="ru-RU" sz="2000">
                <a:latin typeface="Arial" pitchFamily="34" charset="0"/>
                <a:cs typeface="Arial" pitchFamily="34" charset="0"/>
              </a:rPr>
              <a:t>+</a:t>
            </a:r>
            <a:r>
              <a:rPr lang="ru-RU" sz="1400">
                <a:latin typeface="Arial" pitchFamily="34" charset="0"/>
                <a:cs typeface="Arial" pitchFamily="34" charset="0"/>
              </a:rPr>
              <a:t> 14,5 </a:t>
            </a:r>
            <a:endParaRPr lang="ru-RU" sz="1400" dirty="0"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ts val="1400"/>
              </a:lnSpc>
            </a:pPr>
            <a:r>
              <a:rPr lang="ru-RU" sz="1400" dirty="0">
                <a:latin typeface="Arial" pitchFamily="34" charset="0"/>
                <a:cs typeface="Arial" pitchFamily="34" charset="0"/>
              </a:rPr>
              <a:t>млн. $</a:t>
            </a:r>
            <a:endParaRPr lang="ru-RU" sz="14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9285356" y="6354678"/>
            <a:ext cx="2743200" cy="365125"/>
          </a:xfrm>
        </p:spPr>
        <p:txBody>
          <a:bodyPr/>
          <a:lstStyle/>
          <a:p>
            <a:fld id="{F23BAF7D-687D-4741-9D74-4576AA8F3B44}" type="slidenum">
              <a:rPr lang="ru-RU" smtClean="0">
                <a:solidFill>
                  <a:schemeClr val="bg1">
                    <a:lumMod val="50000"/>
                  </a:schemeClr>
                </a:solidFill>
              </a:rPr>
              <a:pPr/>
              <a:t>5</a:t>
            </a:fld>
            <a:endParaRPr lang="ru-RU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5" name="Заголовок 1"/>
          <p:cNvSpPr txBox="1">
            <a:spLocks/>
          </p:cNvSpPr>
          <p:nvPr/>
        </p:nvSpPr>
        <p:spPr>
          <a:xfrm>
            <a:off x="838199" y="365126"/>
            <a:ext cx="10703011" cy="8610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ru-RU" sz="2800" b="1" dirty="0">
                <a:solidFill>
                  <a:srgbClr val="3399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ТОМСКИЙ РЕГИОНАЛЬНЫЙ </a:t>
            </a: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ИНЖИНИРИНГОВЫЙ ЦЕНТР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46" name="Овал 45"/>
          <p:cNvSpPr/>
          <p:nvPr/>
        </p:nvSpPr>
        <p:spPr>
          <a:xfrm>
            <a:off x="-559559" y="218363"/>
            <a:ext cx="1119117" cy="111911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7" name="Прямая соединительная линия 46"/>
          <p:cNvCxnSpPr/>
          <p:nvPr/>
        </p:nvCxnSpPr>
        <p:spPr>
          <a:xfrm>
            <a:off x="946260" y="1269235"/>
            <a:ext cx="1080000" cy="1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7296060" y="5461882"/>
            <a:ext cx="290469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400" b="1" dirty="0">
              <a:solidFill>
                <a:srgbClr val="339933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1400" b="1" dirty="0">
                <a:solidFill>
                  <a:srgbClr val="339933"/>
                </a:solidFill>
                <a:latin typeface="Arial" pitchFamily="34" charset="0"/>
                <a:cs typeface="Arial" pitchFamily="34" charset="0"/>
              </a:rPr>
              <a:t> ИНЖИНИРИНГ</a:t>
            </a:r>
          </a:p>
          <a:p>
            <a:pPr algn="ctr"/>
            <a:endParaRPr lang="ru-RU" sz="1400" b="1" dirty="0">
              <a:solidFill>
                <a:srgbClr val="33993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9208175" y="5654347"/>
            <a:ext cx="282038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ПРОИЗВОДСТВО</a:t>
            </a:r>
          </a:p>
        </p:txBody>
      </p:sp>
      <p:sp>
        <p:nvSpPr>
          <p:cNvPr id="60" name="Прямоугольник 59"/>
          <p:cNvSpPr/>
          <p:nvPr/>
        </p:nvSpPr>
        <p:spPr>
          <a:xfrm>
            <a:off x="6351392" y="5660949"/>
            <a:ext cx="121309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НИР</a:t>
            </a:r>
            <a:endParaRPr lang="ru-RU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4528952" y="5672151"/>
            <a:ext cx="109660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ИДЕЯ</a:t>
            </a:r>
            <a:endParaRPr lang="ru-RU" sz="14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7176" name="Picture 8" descr="C:\Users\Вход\Downloads\apartment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14655" y="4776716"/>
            <a:ext cx="735595" cy="735595"/>
          </a:xfrm>
          <a:prstGeom prst="rect">
            <a:avLst/>
          </a:prstGeom>
          <a:noFill/>
        </p:spPr>
      </p:pic>
      <p:grpSp>
        <p:nvGrpSpPr>
          <p:cNvPr id="2" name="Группа 1"/>
          <p:cNvGrpSpPr/>
          <p:nvPr/>
        </p:nvGrpSpPr>
        <p:grpSpPr>
          <a:xfrm>
            <a:off x="4599292" y="1837838"/>
            <a:ext cx="6542320" cy="3697494"/>
            <a:chOff x="1801506" y="1209487"/>
            <a:chExt cx="8574286" cy="4809175"/>
          </a:xfrm>
        </p:grpSpPr>
        <p:pic>
          <p:nvPicPr>
            <p:cNvPr id="7180" name="Picture 12" descr="C:\Users\Вход\Desktop\апр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801506" y="1209487"/>
              <a:ext cx="8574286" cy="4809175"/>
            </a:xfrm>
            <a:prstGeom prst="rect">
              <a:avLst/>
            </a:prstGeom>
            <a:noFill/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</p:pic>
        <p:pic>
          <p:nvPicPr>
            <p:cNvPr id="7173" name="Picture 5" descr="C:\Users\Вход\Desktop\апр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238243" y="5341760"/>
              <a:ext cx="574717" cy="581368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7174" name="Picture 6" descr="C:\Users\Вход\Downloads\hand-holding-up-a-magnifier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599293" y="5330089"/>
              <a:ext cx="586855" cy="586855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7175" name="Picture 7" descr="C:\Users\Вход\Downloads\landing-page.pn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946957" y="5362432"/>
              <a:ext cx="532016" cy="532016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7177" name="Picture 9" descr="C:\Users\Вход\Downloads\company.pn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9430848" y="5376077"/>
              <a:ext cx="518369" cy="518369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42" name="Заголовок 1"/>
          <p:cNvSpPr txBox="1">
            <a:spLocks/>
          </p:cNvSpPr>
          <p:nvPr/>
        </p:nvSpPr>
        <p:spPr>
          <a:xfrm>
            <a:off x="805131" y="1337479"/>
            <a:ext cx="4272121" cy="49426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b="1" dirty="0">
                <a:latin typeface="Arial" pitchFamily="34" charset="0"/>
                <a:cs typeface="Arial" pitchFamily="34" charset="0"/>
              </a:rPr>
              <a:t>www.engineering.tomsk.ru</a:t>
            </a:r>
            <a:endParaRPr lang="ru-RU" sz="1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61180" y="2051620"/>
            <a:ext cx="3938112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20000"/>
              </a:lnSpc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ru-RU" sz="1600" dirty="0">
                <a:latin typeface="Arial" pitchFamily="34" charset="0"/>
                <a:cs typeface="Arial" pitchFamily="34" charset="0"/>
              </a:rPr>
              <a:t>Услуги по организации технического и технологического обеспечения разработки новых продуктов.</a:t>
            </a:r>
          </a:p>
          <a:p>
            <a:pPr marL="285750" indent="-285750">
              <a:lnSpc>
                <a:spcPct val="120000"/>
              </a:lnSpc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ru-RU" sz="1600" dirty="0">
                <a:latin typeface="Arial" pitchFamily="34" charset="0"/>
                <a:cs typeface="Arial" pitchFamily="34" charset="0"/>
              </a:rPr>
              <a:t>Консультация предприятий по вопросам подготовки и обеспечения производства.</a:t>
            </a:r>
          </a:p>
          <a:p>
            <a:pPr marL="285750" indent="-285750">
              <a:lnSpc>
                <a:spcPct val="120000"/>
              </a:lnSpc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ru-RU" sz="1600" dirty="0">
                <a:latin typeface="Arial" pitchFamily="34" charset="0"/>
                <a:cs typeface="Arial" pitchFamily="34" charset="0"/>
              </a:rPr>
              <a:t>Содействие при оформлении технических лицензий и необходимой документации для внедрения новой продукции.</a:t>
            </a:r>
          </a:p>
        </p:txBody>
      </p:sp>
      <p:sp>
        <p:nvSpPr>
          <p:cNvPr id="20" name="Овал 19"/>
          <p:cNvSpPr/>
          <p:nvPr/>
        </p:nvSpPr>
        <p:spPr>
          <a:xfrm>
            <a:off x="528856" y="2064343"/>
            <a:ext cx="315899" cy="300251"/>
          </a:xfrm>
          <a:prstGeom prst="ellipse">
            <a:avLst/>
          </a:prstGeom>
          <a:solidFill>
            <a:srgbClr val="3399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613016" y="2134855"/>
            <a:ext cx="315899" cy="300251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538068" y="3268995"/>
            <a:ext cx="315899" cy="300251"/>
          </a:xfrm>
          <a:prstGeom prst="ellipse">
            <a:avLst/>
          </a:prstGeom>
          <a:solidFill>
            <a:srgbClr val="3399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622228" y="3339507"/>
            <a:ext cx="315899" cy="300251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536243" y="4359126"/>
            <a:ext cx="315899" cy="300251"/>
          </a:xfrm>
          <a:prstGeom prst="ellipse">
            <a:avLst/>
          </a:prstGeom>
          <a:solidFill>
            <a:srgbClr val="3399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620403" y="4429638"/>
            <a:ext cx="315899" cy="300251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41265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араллелограмм 19"/>
          <p:cNvSpPr/>
          <p:nvPr/>
        </p:nvSpPr>
        <p:spPr>
          <a:xfrm>
            <a:off x="5638800" y="-898101"/>
            <a:ext cx="5415887" cy="13717132"/>
          </a:xfrm>
          <a:prstGeom prst="parallelogram">
            <a:avLst>
              <a:gd name="adj" fmla="val 67925"/>
            </a:avLst>
          </a:prstGeom>
          <a:solidFill>
            <a:srgbClr val="E7E6E6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838200" y="365126"/>
            <a:ext cx="9001836" cy="8610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ru-RU" sz="2800" b="1" dirty="0">
                <a:solidFill>
                  <a:srgbClr val="3399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КЛАСТЕР</a:t>
            </a: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SMART TECHNOLOGIES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TOMSK»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-559559" y="218363"/>
            <a:ext cx="1119117" cy="111911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>
          <a:xfrm>
            <a:off x="838200" y="1435555"/>
            <a:ext cx="10515600" cy="56805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Ежегодно проводятся мероприятия:</a:t>
            </a:r>
          </a:p>
        </p:txBody>
      </p:sp>
      <p:pic>
        <p:nvPicPr>
          <p:cNvPr id="9" name="Picture 2" descr="Картинки по запросу конгресс здрав 2016 томск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64" t="22453" r="3219" b="43740"/>
          <a:stretch>
            <a:fillRect/>
          </a:stretch>
        </p:blipFill>
        <p:spPr bwMode="auto">
          <a:xfrm>
            <a:off x="1613647" y="4840940"/>
            <a:ext cx="2487706" cy="941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http://gorod.it/thumbs/protected/upload/public/BuilderContent/000/11/a6aa5033.png/ori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7512" y="4920218"/>
            <a:ext cx="1971170" cy="911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69" name="Picture 1" descr="C:\Users\Вход\Desktop\robocup_6_2016_04_29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7189" b="21569"/>
          <a:stretch>
            <a:fillRect/>
          </a:stretch>
        </p:blipFill>
        <p:spPr bwMode="auto">
          <a:xfrm>
            <a:off x="7978872" y="4867834"/>
            <a:ext cx="2442600" cy="887539"/>
          </a:xfrm>
          <a:prstGeom prst="rect">
            <a:avLst/>
          </a:prstGeom>
          <a:noFill/>
        </p:spPr>
      </p:pic>
      <p:cxnSp>
        <p:nvCxnSpPr>
          <p:cNvPr id="14" name="Прямая соединительная линия 13"/>
          <p:cNvCxnSpPr/>
          <p:nvPr/>
        </p:nvCxnSpPr>
        <p:spPr>
          <a:xfrm>
            <a:off x="946260" y="1269235"/>
            <a:ext cx="1080000" cy="1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араллелограмм 14"/>
          <p:cNvSpPr/>
          <p:nvPr/>
        </p:nvSpPr>
        <p:spPr>
          <a:xfrm>
            <a:off x="791570" y="2489884"/>
            <a:ext cx="781439" cy="1979196"/>
          </a:xfrm>
          <a:prstGeom prst="parallelogram">
            <a:avLst>
              <a:gd name="adj" fmla="val 67925"/>
            </a:avLst>
          </a:prstGeom>
          <a:solidFill>
            <a:srgbClr val="33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араллелограмм 15"/>
          <p:cNvSpPr/>
          <p:nvPr/>
        </p:nvSpPr>
        <p:spPr>
          <a:xfrm>
            <a:off x="918839" y="2601340"/>
            <a:ext cx="400397" cy="1014108"/>
          </a:xfrm>
          <a:prstGeom prst="parallelogram">
            <a:avLst>
              <a:gd name="adj" fmla="val 67925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2770" name="Picture 2" descr="C:\Users\Вход\Desktop\88790102_2435251_186520.jpg"/>
          <p:cNvPicPr>
            <a:picLocks noChangeAspect="1" noChangeArrowheads="1"/>
          </p:cNvPicPr>
          <p:nvPr/>
        </p:nvPicPr>
        <p:blipFill>
          <a:blip r:embed="rId5" cstate="print">
            <a:lum contrast="10000"/>
          </a:blip>
          <a:srcRect/>
          <a:stretch>
            <a:fillRect/>
          </a:stretch>
        </p:blipFill>
        <p:spPr bwMode="auto">
          <a:xfrm>
            <a:off x="7841427" y="2507339"/>
            <a:ext cx="3151391" cy="1997426"/>
          </a:xfrm>
          <a:prstGeom prst="parallelogram">
            <a:avLst/>
          </a:prstGeom>
          <a:noFill/>
        </p:spPr>
      </p:pic>
      <p:pic>
        <p:nvPicPr>
          <p:cNvPr id="32771" name="Picture 3" descr="C:\Users\Вход\Desktop\20171110_it_2000px_0055.jpg"/>
          <p:cNvPicPr>
            <a:picLocks noChangeAspect="1" noChangeArrowheads="1"/>
          </p:cNvPicPr>
          <p:nvPr/>
        </p:nvPicPr>
        <p:blipFill>
          <a:blip r:embed="rId6" cstate="print">
            <a:lum contrast="20000"/>
          </a:blip>
          <a:srcRect/>
          <a:stretch>
            <a:fillRect/>
          </a:stretch>
        </p:blipFill>
        <p:spPr bwMode="auto">
          <a:xfrm>
            <a:off x="4713092" y="2487706"/>
            <a:ext cx="3008426" cy="2003612"/>
          </a:xfrm>
          <a:prstGeom prst="parallelogram">
            <a:avLst/>
          </a:prstGeom>
          <a:noFill/>
        </p:spPr>
      </p:pic>
      <p:pic>
        <p:nvPicPr>
          <p:cNvPr id="32772" name="Picture 4" descr="C:\Users\Вход\Desktop\1167658.jpg"/>
          <p:cNvPicPr>
            <a:picLocks noChangeAspect="1" noChangeArrowheads="1"/>
          </p:cNvPicPr>
          <p:nvPr/>
        </p:nvPicPr>
        <p:blipFill>
          <a:blip r:embed="rId7" cstate="print">
            <a:lum contrast="10000"/>
          </a:blip>
          <a:srcRect/>
          <a:stretch>
            <a:fillRect/>
          </a:stretch>
        </p:blipFill>
        <p:spPr bwMode="auto">
          <a:xfrm>
            <a:off x="1613647" y="2492987"/>
            <a:ext cx="3012142" cy="2003716"/>
          </a:xfrm>
          <a:prstGeom prst="parallelogram">
            <a:avLst/>
          </a:prstGeom>
          <a:noFill/>
        </p:spPr>
      </p:pic>
      <p:sp>
        <p:nvSpPr>
          <p:cNvPr id="21" name="Номер слайда 3"/>
          <p:cNvSpPr txBox="1">
            <a:spLocks/>
          </p:cNvSpPr>
          <p:nvPr/>
        </p:nvSpPr>
        <p:spPr>
          <a:xfrm>
            <a:off x="8788024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BAF7D-687D-4741-9D74-4576AA8F3B44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788024" y="6356350"/>
            <a:ext cx="2743200" cy="365125"/>
          </a:xfrm>
        </p:spPr>
        <p:txBody>
          <a:bodyPr/>
          <a:lstStyle/>
          <a:p>
            <a:fld id="{F23BAF7D-687D-4741-9D74-4576AA8F3B44}" type="slidenum">
              <a:rPr lang="ru-RU" smtClean="0">
                <a:solidFill>
                  <a:schemeClr val="bg1">
                    <a:lumMod val="50000"/>
                  </a:schemeClr>
                </a:solidFill>
              </a:rPr>
              <a:pPr/>
              <a:t>6</a:t>
            </a:fld>
            <a:endParaRPr lang="ru-RU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69760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3" descr="C:\Users\Вход\Desktop\прт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3034" y="708501"/>
            <a:ext cx="5120244" cy="5440998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</a:effectLst>
        </p:spPr>
      </p:pic>
      <p:sp>
        <p:nvSpPr>
          <p:cNvPr id="44" name="Прямоугольник 43"/>
          <p:cNvSpPr/>
          <p:nvPr/>
        </p:nvSpPr>
        <p:spPr>
          <a:xfrm>
            <a:off x="1237252" y="1918769"/>
            <a:ext cx="593195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spcBef>
                <a:spcPts val="1000"/>
              </a:spcBef>
              <a:buAutoNum type="arabicPlain" startAt="269"/>
              <a:defRPr/>
            </a:pP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га  общая площадь</a:t>
            </a:r>
          </a:p>
          <a:p>
            <a:pPr marL="342900" indent="-342900">
              <a:lnSpc>
                <a:spcPct val="150000"/>
              </a:lnSpc>
              <a:spcBef>
                <a:spcPts val="1000"/>
              </a:spcBef>
              <a:defRPr/>
            </a:pP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90 тыс. кв. м. построенных площадей</a:t>
            </a:r>
          </a:p>
          <a:p>
            <a:pPr marL="342900" indent="-342900">
              <a:lnSpc>
                <a:spcPct val="150000"/>
              </a:lnSpc>
              <a:spcBef>
                <a:spcPts val="1000"/>
              </a:spcBef>
              <a:defRPr/>
            </a:pP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Комфортные офисы и залы</a:t>
            </a:r>
          </a:p>
          <a:p>
            <a:pPr marL="342900" indent="-342900">
              <a:lnSpc>
                <a:spcPct val="150000"/>
              </a:lnSpc>
              <a:spcBef>
                <a:spcPts val="1000"/>
              </a:spcBef>
              <a:defRPr/>
            </a:pP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Общественные пространства</a:t>
            </a:r>
          </a:p>
          <a:p>
            <a:pPr marL="342900" indent="-342900">
              <a:lnSpc>
                <a:spcPct val="150000"/>
              </a:lnSpc>
              <a:spcBef>
                <a:spcPts val="1000"/>
              </a:spcBef>
              <a:defRPr/>
            </a:pP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Выставочный и инжиниринговый центры</a:t>
            </a:r>
          </a:p>
          <a:p>
            <a:pPr marL="342900" indent="-342900">
              <a:lnSpc>
                <a:spcPct val="150000"/>
              </a:lnSpc>
              <a:spcBef>
                <a:spcPts val="1000"/>
              </a:spcBef>
              <a:defRPr/>
            </a:pP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Спортивный комплекс</a:t>
            </a:r>
          </a:p>
          <a:p>
            <a:pPr marL="342900" indent="-342900">
              <a:lnSpc>
                <a:spcPct val="150000"/>
              </a:lnSpc>
              <a:spcBef>
                <a:spcPts val="1000"/>
              </a:spcBef>
              <a:defRPr/>
            </a:pP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Детский сад</a:t>
            </a:r>
          </a:p>
        </p:txBody>
      </p:sp>
      <p:sp>
        <p:nvSpPr>
          <p:cNvPr id="48" name="Овал 47"/>
          <p:cNvSpPr/>
          <p:nvPr/>
        </p:nvSpPr>
        <p:spPr>
          <a:xfrm>
            <a:off x="596080" y="3152618"/>
            <a:ext cx="315899" cy="300251"/>
          </a:xfrm>
          <a:prstGeom prst="ellipse">
            <a:avLst/>
          </a:prstGeom>
          <a:solidFill>
            <a:srgbClr val="3399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9" name="Овал 48"/>
          <p:cNvSpPr/>
          <p:nvPr/>
        </p:nvSpPr>
        <p:spPr>
          <a:xfrm>
            <a:off x="680240" y="3223130"/>
            <a:ext cx="315899" cy="300251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0" name="Овал 49"/>
          <p:cNvSpPr/>
          <p:nvPr/>
        </p:nvSpPr>
        <p:spPr>
          <a:xfrm>
            <a:off x="600630" y="3798605"/>
            <a:ext cx="315899" cy="300251"/>
          </a:xfrm>
          <a:prstGeom prst="ellipse">
            <a:avLst/>
          </a:prstGeom>
          <a:solidFill>
            <a:srgbClr val="3399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1" name="Овал 50"/>
          <p:cNvSpPr/>
          <p:nvPr/>
        </p:nvSpPr>
        <p:spPr>
          <a:xfrm>
            <a:off x="684790" y="3869117"/>
            <a:ext cx="315899" cy="300251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2" name="Овал 51"/>
          <p:cNvSpPr/>
          <p:nvPr/>
        </p:nvSpPr>
        <p:spPr>
          <a:xfrm>
            <a:off x="571060" y="2022139"/>
            <a:ext cx="315899" cy="300251"/>
          </a:xfrm>
          <a:prstGeom prst="ellipse">
            <a:avLst/>
          </a:prstGeom>
          <a:solidFill>
            <a:srgbClr val="3399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3" name="Овал 52"/>
          <p:cNvSpPr/>
          <p:nvPr/>
        </p:nvSpPr>
        <p:spPr>
          <a:xfrm>
            <a:off x="655220" y="2092651"/>
            <a:ext cx="315899" cy="300251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4" name="Овал 53"/>
          <p:cNvSpPr/>
          <p:nvPr/>
        </p:nvSpPr>
        <p:spPr>
          <a:xfrm>
            <a:off x="575610" y="2586238"/>
            <a:ext cx="315899" cy="300251"/>
          </a:xfrm>
          <a:prstGeom prst="ellipse">
            <a:avLst/>
          </a:prstGeom>
          <a:solidFill>
            <a:srgbClr val="3399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5" name="Овал 54"/>
          <p:cNvSpPr/>
          <p:nvPr/>
        </p:nvSpPr>
        <p:spPr>
          <a:xfrm>
            <a:off x="659770" y="2656750"/>
            <a:ext cx="315899" cy="300251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6" name="Овал 55"/>
          <p:cNvSpPr/>
          <p:nvPr/>
        </p:nvSpPr>
        <p:spPr>
          <a:xfrm>
            <a:off x="612000" y="4929130"/>
            <a:ext cx="315899" cy="300251"/>
          </a:xfrm>
          <a:prstGeom prst="ellipse">
            <a:avLst/>
          </a:prstGeom>
          <a:solidFill>
            <a:srgbClr val="3399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7" name="Овал 56"/>
          <p:cNvSpPr/>
          <p:nvPr/>
        </p:nvSpPr>
        <p:spPr>
          <a:xfrm>
            <a:off x="696160" y="4999642"/>
            <a:ext cx="315899" cy="300251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8" name="Овал 57"/>
          <p:cNvSpPr/>
          <p:nvPr/>
        </p:nvSpPr>
        <p:spPr>
          <a:xfrm>
            <a:off x="616550" y="5547821"/>
            <a:ext cx="315899" cy="300251"/>
          </a:xfrm>
          <a:prstGeom prst="ellipse">
            <a:avLst/>
          </a:prstGeom>
          <a:solidFill>
            <a:srgbClr val="3399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9" name="Овал 58"/>
          <p:cNvSpPr/>
          <p:nvPr/>
        </p:nvSpPr>
        <p:spPr>
          <a:xfrm>
            <a:off x="700710" y="5618333"/>
            <a:ext cx="315899" cy="300251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0" name="Овал 59"/>
          <p:cNvSpPr/>
          <p:nvPr/>
        </p:nvSpPr>
        <p:spPr>
          <a:xfrm>
            <a:off x="591530" y="4362750"/>
            <a:ext cx="315899" cy="300251"/>
          </a:xfrm>
          <a:prstGeom prst="ellipse">
            <a:avLst/>
          </a:prstGeom>
          <a:solidFill>
            <a:srgbClr val="3399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1" name="Овал 60"/>
          <p:cNvSpPr/>
          <p:nvPr/>
        </p:nvSpPr>
        <p:spPr>
          <a:xfrm>
            <a:off x="675690" y="4433262"/>
            <a:ext cx="315899" cy="300251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-559559" y="218363"/>
            <a:ext cx="1119117" cy="111911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Заголовок 1"/>
          <p:cNvSpPr>
            <a:spLocks noGrp="1"/>
          </p:cNvSpPr>
          <p:nvPr>
            <p:ph type="title"/>
          </p:nvPr>
        </p:nvSpPr>
        <p:spPr>
          <a:xfrm>
            <a:off x="829022" y="286443"/>
            <a:ext cx="7476047" cy="1071789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3399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ОСОБАЯ ЭКОНОМИЧЕСКАЯ ЗОНА 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>
            <a:off x="946260" y="1269235"/>
            <a:ext cx="108000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Номер слайда 3"/>
          <p:cNvSpPr txBox="1">
            <a:spLocks/>
          </p:cNvSpPr>
          <p:nvPr/>
        </p:nvSpPr>
        <p:spPr>
          <a:xfrm>
            <a:off x="8788024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BAF7D-687D-4741-9D74-4576AA8F3B44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788024" y="6356350"/>
            <a:ext cx="2743200" cy="365125"/>
          </a:xfrm>
        </p:spPr>
        <p:txBody>
          <a:bodyPr/>
          <a:lstStyle/>
          <a:p>
            <a:fld id="{F23BAF7D-687D-4741-9D74-4576AA8F3B44}" type="slidenum">
              <a:rPr lang="ru-RU" smtClean="0">
                <a:solidFill>
                  <a:schemeClr val="bg1">
                    <a:lumMod val="50000"/>
                  </a:schemeClr>
                </a:solidFill>
              </a:rPr>
              <a:pPr/>
              <a:t>7</a:t>
            </a:fld>
            <a:endParaRPr lang="ru-RU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00998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1" descr="C:\Users\Вход\Desktop\рто.png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 r="67829" b="3749"/>
          <a:stretch>
            <a:fillRect/>
          </a:stretch>
        </p:blipFill>
        <p:spPr bwMode="auto">
          <a:xfrm>
            <a:off x="6848001" y="0"/>
            <a:ext cx="5657850" cy="6858000"/>
          </a:xfrm>
          <a:prstGeom prst="rect">
            <a:avLst/>
          </a:prstGeom>
          <a:noFill/>
        </p:spPr>
      </p:pic>
      <p:sp>
        <p:nvSpPr>
          <p:cNvPr id="29" name="Овал 28"/>
          <p:cNvSpPr/>
          <p:nvPr/>
        </p:nvSpPr>
        <p:spPr>
          <a:xfrm>
            <a:off x="-559559" y="218363"/>
            <a:ext cx="1119117" cy="111911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829022" y="286443"/>
            <a:ext cx="7476047" cy="1071789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3399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ОСОБАЯ ЭКОНОМИЧЕСКАЯ ЗОНА 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3" descr="C:\Users\Вход\Downloads\double-tick-indicato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738941" y="-559558"/>
            <a:ext cx="1119116" cy="1119116"/>
          </a:xfrm>
          <a:prstGeom prst="rect">
            <a:avLst/>
          </a:prstGeom>
          <a:noFill/>
        </p:spPr>
      </p:pic>
      <p:cxnSp>
        <p:nvCxnSpPr>
          <p:cNvPr id="38" name="Прямая соединительная линия 37"/>
          <p:cNvCxnSpPr/>
          <p:nvPr/>
        </p:nvCxnSpPr>
        <p:spPr>
          <a:xfrm>
            <a:off x="946260" y="1269235"/>
            <a:ext cx="108000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Объект 2"/>
          <p:cNvSpPr>
            <a:spLocks noGrp="1"/>
          </p:cNvSpPr>
          <p:nvPr>
            <p:ph idx="1"/>
          </p:nvPr>
        </p:nvSpPr>
        <p:spPr>
          <a:xfrm>
            <a:off x="350343" y="1659813"/>
            <a:ext cx="6678251" cy="4099542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         </a:t>
            </a:r>
            <a:r>
              <a:rPr lang="ru-RU" sz="1800" b="1" dirty="0">
                <a:solidFill>
                  <a:srgbClr val="3399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Льготы и преференции для резидентов</a:t>
            </a:r>
            <a:endParaRPr lang="ru-RU" sz="2400" b="1" dirty="0">
              <a:solidFill>
                <a:srgbClr val="3399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44513">
              <a:lnSpc>
                <a:spcPct val="100000"/>
              </a:lnSpc>
              <a:buFont typeface="Wingdings" pitchFamily="2" charset="2"/>
              <a:buChar char="§"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Налог на прибыль — 13,5% (вместо 20% в РФ)</a:t>
            </a:r>
          </a:p>
          <a:p>
            <a:pPr marL="544513">
              <a:lnSpc>
                <a:spcPct val="100000"/>
              </a:lnSpc>
              <a:buFont typeface="Wingdings" pitchFamily="2" charset="2"/>
              <a:buChar char="§"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Налог на имущество — 0% на 10 лет</a:t>
            </a:r>
          </a:p>
          <a:p>
            <a:pPr marL="544513">
              <a:lnSpc>
                <a:spcPct val="100000"/>
              </a:lnSpc>
              <a:buFont typeface="Wingdings" pitchFamily="2" charset="2"/>
              <a:buChar char="§"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Транспортный налог — 0% на 5 лет</a:t>
            </a:r>
          </a:p>
          <a:p>
            <a:pPr marL="544513">
              <a:lnSpc>
                <a:spcPct val="100000"/>
              </a:lnSpc>
              <a:buFont typeface="Wingdings" pitchFamily="2" charset="2"/>
              <a:buChar char="§"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Налог на землю — 0% первые 5 лет</a:t>
            </a:r>
          </a:p>
          <a:p>
            <a:pPr marL="544513">
              <a:lnSpc>
                <a:spcPct val="100000"/>
              </a:lnSpc>
              <a:buFont typeface="Wingdings" pitchFamily="2" charset="2"/>
              <a:buChar char="§"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Ставка страховых взносов в социальные фонды — 14% (вместо 30% в РФ) до 01.01.2018 г.</a:t>
            </a:r>
          </a:p>
          <a:p>
            <a:pPr marL="544513">
              <a:lnSpc>
                <a:spcPct val="100000"/>
              </a:lnSpc>
              <a:buFont typeface="Wingdings" pitchFamily="2" charset="2"/>
              <a:buChar char="§"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Режим свободной таможенной зоны</a:t>
            </a:r>
          </a:p>
          <a:p>
            <a:pPr marL="544513">
              <a:lnSpc>
                <a:spcPct val="100000"/>
              </a:lnSpc>
              <a:buFont typeface="Wingdings" pitchFamily="2" charset="2"/>
              <a:buChar char="§"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Льготные условия аренды земельных участков. Величина арендной платы  (без учета понижающих коэффициентов) составляет 2%  от кадастровой стоимости земельного участка                       (от 22 руб. за кв.м плюс понижающие коэффициенты                           в течение 8 лет)</a:t>
            </a:r>
          </a:p>
        </p:txBody>
      </p:sp>
      <p:sp>
        <p:nvSpPr>
          <p:cNvPr id="24" name="Параллелограмм 23"/>
          <p:cNvSpPr/>
          <p:nvPr/>
        </p:nvSpPr>
        <p:spPr>
          <a:xfrm>
            <a:off x="6878470" y="0"/>
            <a:ext cx="2292825" cy="6858000"/>
          </a:xfrm>
          <a:prstGeom prst="parallelogram">
            <a:avLst>
              <a:gd name="adj" fmla="val 85444"/>
            </a:avLst>
          </a:prstGeom>
          <a:solidFill>
            <a:schemeClr val="bg1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араллелограмм 24"/>
          <p:cNvSpPr/>
          <p:nvPr/>
        </p:nvSpPr>
        <p:spPr>
          <a:xfrm>
            <a:off x="7506269" y="1319797"/>
            <a:ext cx="1023425" cy="3061135"/>
          </a:xfrm>
          <a:prstGeom prst="parallelogram">
            <a:avLst>
              <a:gd name="adj" fmla="val 85444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Номер слайда 3"/>
          <p:cNvSpPr txBox="1">
            <a:spLocks/>
          </p:cNvSpPr>
          <p:nvPr/>
        </p:nvSpPr>
        <p:spPr>
          <a:xfrm>
            <a:off x="8788024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BAF7D-687D-4741-9D74-4576AA8F3B44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788024" y="6356350"/>
            <a:ext cx="2743200" cy="365125"/>
          </a:xfrm>
        </p:spPr>
        <p:txBody>
          <a:bodyPr/>
          <a:lstStyle/>
          <a:p>
            <a:fld id="{F23BAF7D-687D-4741-9D74-4576AA8F3B44}" type="slidenum">
              <a:rPr lang="ru-RU" smtClean="0">
                <a:solidFill>
                  <a:schemeClr val="bg1"/>
                </a:solidFill>
              </a:rPr>
              <a:pPr/>
              <a:t>8</a:t>
            </a:fld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41565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вал 28"/>
          <p:cNvSpPr/>
          <p:nvPr/>
        </p:nvSpPr>
        <p:spPr>
          <a:xfrm>
            <a:off x="-559559" y="218363"/>
            <a:ext cx="1119117" cy="111911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829022" y="286443"/>
            <a:ext cx="7476047" cy="1071789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3399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ОСОБАЯ ЭКОНОМИЧЕСКАЯ ЗОНА 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3" descr="C:\Users\Вход\Downloads\double-tick-indicato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38941" y="-559558"/>
            <a:ext cx="1119116" cy="1119116"/>
          </a:xfrm>
          <a:prstGeom prst="rect">
            <a:avLst/>
          </a:prstGeom>
          <a:noFill/>
        </p:spPr>
      </p:pic>
      <p:cxnSp>
        <p:nvCxnSpPr>
          <p:cNvPr id="38" name="Прямая соединительная линия 37"/>
          <p:cNvCxnSpPr/>
          <p:nvPr/>
        </p:nvCxnSpPr>
        <p:spPr>
          <a:xfrm>
            <a:off x="946260" y="1269235"/>
            <a:ext cx="108000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1" descr="C:\Users\Вход\Desktop\рто.png"/>
          <p:cNvPicPr>
            <a:picLocks noChangeAspect="1" noChangeArrowheads="1"/>
          </p:cNvPicPr>
          <p:nvPr/>
        </p:nvPicPr>
        <p:blipFill>
          <a:blip r:embed="rId4" cstate="print"/>
          <a:srcRect l="68242"/>
          <a:stretch>
            <a:fillRect/>
          </a:stretch>
        </p:blipFill>
        <p:spPr bwMode="auto">
          <a:xfrm>
            <a:off x="6656278" y="-11376"/>
            <a:ext cx="5585292" cy="7125105"/>
          </a:xfrm>
          <a:prstGeom prst="rect">
            <a:avLst/>
          </a:prstGeom>
          <a:noFill/>
        </p:spPr>
      </p:pic>
      <p:sp>
        <p:nvSpPr>
          <p:cNvPr id="45" name="Прямоугольник 44"/>
          <p:cNvSpPr/>
          <p:nvPr/>
        </p:nvSpPr>
        <p:spPr>
          <a:xfrm>
            <a:off x="883050" y="3706165"/>
            <a:ext cx="8728119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3399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1,7 млрд. руб.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(всего 13  млрд. руб.) </a:t>
            </a:r>
          </a:p>
          <a:p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объем произведенной продукции на территории ОЭЗ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875053" y="1502439"/>
            <a:ext cx="6884705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defRPr/>
            </a:pPr>
            <a:r>
              <a:rPr lang="en-US" b="1" dirty="0">
                <a:solidFill>
                  <a:srgbClr val="3399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ru-RU" b="1" dirty="0">
                <a:solidFill>
                  <a:srgbClr val="3399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новых резидента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(всего 72 резидента)</a:t>
            </a:r>
          </a:p>
        </p:txBody>
      </p:sp>
      <p:sp>
        <p:nvSpPr>
          <p:cNvPr id="49" name="Прямоугольник 48"/>
          <p:cNvSpPr/>
          <p:nvPr/>
        </p:nvSpPr>
        <p:spPr>
          <a:xfrm>
            <a:off x="882135" y="2094061"/>
            <a:ext cx="6992622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>
              <a:lnSpc>
                <a:spcPts val="1000"/>
              </a:lnSpc>
              <a:spcBef>
                <a:spcPts val="1000"/>
              </a:spcBef>
              <a:defRPr/>
            </a:pPr>
            <a:r>
              <a:rPr lang="ru-RU" b="1" dirty="0">
                <a:solidFill>
                  <a:srgbClr val="3399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324 раб. мест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(всего 1581 раб. мест)</a:t>
            </a:r>
          </a:p>
          <a:p>
            <a:pPr marL="228600" indent="-228600">
              <a:lnSpc>
                <a:spcPts val="1000"/>
              </a:lnSpc>
              <a:spcBef>
                <a:spcPts val="1000"/>
              </a:spcBef>
              <a:defRPr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созданных резидентами ОЭЗ </a:t>
            </a:r>
          </a:p>
        </p:txBody>
      </p:sp>
      <p:sp>
        <p:nvSpPr>
          <p:cNvPr id="50" name="Прямоугольник 49"/>
          <p:cNvSpPr/>
          <p:nvPr/>
        </p:nvSpPr>
        <p:spPr>
          <a:xfrm>
            <a:off x="870682" y="2927292"/>
            <a:ext cx="6853951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>
              <a:lnSpc>
                <a:spcPts val="1000"/>
              </a:lnSpc>
              <a:spcBef>
                <a:spcPts val="1000"/>
              </a:spcBef>
              <a:defRPr/>
            </a:pPr>
            <a:r>
              <a:rPr lang="ru-RU" b="1" dirty="0">
                <a:solidFill>
                  <a:srgbClr val="3399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1,8 млрд. руб.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(всего 12 млрд. руб.)</a:t>
            </a:r>
          </a:p>
          <a:p>
            <a:pPr marL="228600" indent="-228600">
              <a:lnSpc>
                <a:spcPts val="1000"/>
              </a:lnSpc>
              <a:spcBef>
                <a:spcPts val="1000"/>
              </a:spcBef>
              <a:defRPr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инвестировано резидентами </a:t>
            </a:r>
          </a:p>
        </p:txBody>
      </p:sp>
      <p:sp>
        <p:nvSpPr>
          <p:cNvPr id="51" name="Прямоугольник 50"/>
          <p:cNvSpPr/>
          <p:nvPr/>
        </p:nvSpPr>
        <p:spPr>
          <a:xfrm>
            <a:off x="874900" y="4487002"/>
            <a:ext cx="6549481" cy="19225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dirty="0">
                <a:solidFill>
                  <a:srgbClr val="3399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13,8  млрд. руб.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объем бюджетных средств, направленных  </a:t>
            </a:r>
          </a:p>
          <a:p>
            <a:pPr>
              <a:buNone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на создания объектов инженерной, транспортной, социальной, инновационной и иной инфраструктуры ОЭЗ</a:t>
            </a:r>
          </a:p>
          <a:p>
            <a:pPr>
              <a:buNone/>
            </a:pP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ru-RU" b="1" dirty="0">
                <a:solidFill>
                  <a:srgbClr val="3399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150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мероприятий ежегодно</a:t>
            </a:r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lvl="0" indent="-228600" algn="r">
              <a:lnSpc>
                <a:spcPct val="90000"/>
              </a:lnSpc>
              <a:spcBef>
                <a:spcPts val="1000"/>
              </a:spcBef>
              <a:defRPr/>
            </a:pPr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891651" y="5966009"/>
            <a:ext cx="6136945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339933"/>
                </a:solidFill>
                <a:latin typeface="Arial" pitchFamily="34" charset="0"/>
                <a:cs typeface="Arial" pitchFamily="34" charset="0"/>
              </a:rPr>
              <a:t>622 млн. руб. 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налоговых льгот </a:t>
            </a:r>
            <a:endParaRPr lang="en-US" sz="1600" b="1" dirty="0">
              <a:latin typeface="Arial" pitchFamily="34" charset="0"/>
              <a:cs typeface="Arial" pitchFamily="34" charset="0"/>
            </a:endParaRPr>
          </a:p>
          <a:p>
            <a:r>
              <a:rPr lang="en-US" sz="1600" b="1" dirty="0">
                <a:latin typeface="Arial" pitchFamily="34" charset="0"/>
                <a:cs typeface="Arial" pitchFamily="34" charset="0"/>
              </a:rPr>
              <a:t>(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сэкономлено резидентами ОЭЗ</a:t>
            </a:r>
            <a:r>
              <a:rPr lang="en-US" sz="1600" b="1" dirty="0">
                <a:latin typeface="Arial" pitchFamily="34" charset="0"/>
                <a:cs typeface="Arial" pitchFamily="34" charset="0"/>
              </a:rPr>
              <a:t>)</a:t>
            </a:r>
            <a:endParaRPr lang="ru-RU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Параллелограмм 61"/>
          <p:cNvSpPr/>
          <p:nvPr/>
        </p:nvSpPr>
        <p:spPr>
          <a:xfrm>
            <a:off x="6878470" y="0"/>
            <a:ext cx="2292825" cy="6858000"/>
          </a:xfrm>
          <a:prstGeom prst="parallelogram">
            <a:avLst>
              <a:gd name="adj" fmla="val 85444"/>
            </a:avLst>
          </a:prstGeom>
          <a:solidFill>
            <a:schemeClr val="bg1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Параллелограмм 62"/>
          <p:cNvSpPr/>
          <p:nvPr/>
        </p:nvSpPr>
        <p:spPr>
          <a:xfrm>
            <a:off x="7506269" y="1319797"/>
            <a:ext cx="1023425" cy="3061135"/>
          </a:xfrm>
          <a:prstGeom prst="parallelogram">
            <a:avLst>
              <a:gd name="adj" fmla="val 85444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Овал 63"/>
          <p:cNvSpPr/>
          <p:nvPr/>
        </p:nvSpPr>
        <p:spPr>
          <a:xfrm>
            <a:off x="423082" y="2866010"/>
            <a:ext cx="315899" cy="300251"/>
          </a:xfrm>
          <a:prstGeom prst="ellipse">
            <a:avLst/>
          </a:prstGeom>
          <a:solidFill>
            <a:srgbClr val="3399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5" name="Овал 64"/>
          <p:cNvSpPr/>
          <p:nvPr/>
        </p:nvSpPr>
        <p:spPr>
          <a:xfrm>
            <a:off x="507242" y="2936522"/>
            <a:ext cx="315899" cy="300251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6" name="Овал 65"/>
          <p:cNvSpPr/>
          <p:nvPr/>
        </p:nvSpPr>
        <p:spPr>
          <a:xfrm>
            <a:off x="427632" y="3771309"/>
            <a:ext cx="315899" cy="300251"/>
          </a:xfrm>
          <a:prstGeom prst="ellipse">
            <a:avLst/>
          </a:prstGeom>
          <a:solidFill>
            <a:srgbClr val="3399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7" name="Овал 66"/>
          <p:cNvSpPr/>
          <p:nvPr/>
        </p:nvSpPr>
        <p:spPr>
          <a:xfrm>
            <a:off x="511792" y="3841821"/>
            <a:ext cx="315899" cy="300251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8" name="Овал 67"/>
          <p:cNvSpPr/>
          <p:nvPr/>
        </p:nvSpPr>
        <p:spPr>
          <a:xfrm>
            <a:off x="398062" y="1503515"/>
            <a:ext cx="315899" cy="300251"/>
          </a:xfrm>
          <a:prstGeom prst="ellipse">
            <a:avLst/>
          </a:prstGeom>
          <a:solidFill>
            <a:srgbClr val="3399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9" name="Овал 68"/>
          <p:cNvSpPr/>
          <p:nvPr/>
        </p:nvSpPr>
        <p:spPr>
          <a:xfrm>
            <a:off x="482222" y="1574027"/>
            <a:ext cx="315899" cy="300251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0" name="Овал 69"/>
          <p:cNvSpPr/>
          <p:nvPr/>
        </p:nvSpPr>
        <p:spPr>
          <a:xfrm>
            <a:off x="402612" y="2053966"/>
            <a:ext cx="315899" cy="300251"/>
          </a:xfrm>
          <a:prstGeom prst="ellipse">
            <a:avLst/>
          </a:prstGeom>
          <a:solidFill>
            <a:srgbClr val="3399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1" name="Овал 70"/>
          <p:cNvSpPr/>
          <p:nvPr/>
        </p:nvSpPr>
        <p:spPr>
          <a:xfrm>
            <a:off x="486772" y="2124478"/>
            <a:ext cx="315899" cy="300251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4" name="Овал 73"/>
          <p:cNvSpPr/>
          <p:nvPr/>
        </p:nvSpPr>
        <p:spPr>
          <a:xfrm>
            <a:off x="443552" y="5479581"/>
            <a:ext cx="315899" cy="300251"/>
          </a:xfrm>
          <a:prstGeom prst="ellipse">
            <a:avLst/>
          </a:prstGeom>
          <a:solidFill>
            <a:srgbClr val="3399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5" name="Овал 74"/>
          <p:cNvSpPr/>
          <p:nvPr/>
        </p:nvSpPr>
        <p:spPr>
          <a:xfrm>
            <a:off x="527712" y="5550093"/>
            <a:ext cx="315899" cy="300251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6" name="Овал 75"/>
          <p:cNvSpPr/>
          <p:nvPr/>
        </p:nvSpPr>
        <p:spPr>
          <a:xfrm>
            <a:off x="418532" y="4540174"/>
            <a:ext cx="315899" cy="300251"/>
          </a:xfrm>
          <a:prstGeom prst="ellipse">
            <a:avLst/>
          </a:prstGeom>
          <a:solidFill>
            <a:srgbClr val="3399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7" name="Овал 76"/>
          <p:cNvSpPr/>
          <p:nvPr/>
        </p:nvSpPr>
        <p:spPr>
          <a:xfrm>
            <a:off x="502692" y="4610686"/>
            <a:ext cx="315899" cy="300251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8" name="Овал 77"/>
          <p:cNvSpPr/>
          <p:nvPr/>
        </p:nvSpPr>
        <p:spPr>
          <a:xfrm>
            <a:off x="445824" y="6014125"/>
            <a:ext cx="315899" cy="300251"/>
          </a:xfrm>
          <a:prstGeom prst="ellipse">
            <a:avLst/>
          </a:prstGeom>
          <a:solidFill>
            <a:srgbClr val="3399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9" name="Овал 78"/>
          <p:cNvSpPr/>
          <p:nvPr/>
        </p:nvSpPr>
        <p:spPr>
          <a:xfrm>
            <a:off x="529984" y="6084637"/>
            <a:ext cx="315899" cy="300251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2" name="Номер слайда 3"/>
          <p:cNvSpPr txBox="1">
            <a:spLocks/>
          </p:cNvSpPr>
          <p:nvPr/>
        </p:nvSpPr>
        <p:spPr>
          <a:xfrm>
            <a:off x="8788024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BAF7D-687D-4741-9D74-4576AA8F3B44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788024" y="6356350"/>
            <a:ext cx="2743200" cy="365125"/>
          </a:xfrm>
        </p:spPr>
        <p:txBody>
          <a:bodyPr/>
          <a:lstStyle/>
          <a:p>
            <a:fld id="{F23BAF7D-687D-4741-9D74-4576AA8F3B44}" type="slidenum">
              <a:rPr lang="ru-RU" smtClean="0">
                <a:solidFill>
                  <a:schemeClr val="bg1"/>
                </a:solidFill>
              </a:rPr>
              <a:pPr/>
              <a:t>9</a:t>
            </a:fld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41565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4"/>
          <p:cNvSpPr/>
          <p:nvPr/>
        </p:nvSpPr>
        <p:spPr>
          <a:xfrm>
            <a:off x="-559559" y="218363"/>
            <a:ext cx="1119117" cy="111911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38199" y="365126"/>
            <a:ext cx="11117239" cy="8610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ru-RU" sz="2800" b="1" dirty="0">
                <a:solidFill>
                  <a:srgbClr val="3399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СИСТЕМА РЕГИОНАЛЬНОГО</a:t>
            </a:r>
          </a:p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ВЕНЧУРНОГО ФИНАНСИРОВАНИЯ 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>
            <a:off x="946260" y="1269235"/>
            <a:ext cx="108000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Группа 24"/>
          <p:cNvGrpSpPr/>
          <p:nvPr/>
        </p:nvGrpSpPr>
        <p:grpSpPr>
          <a:xfrm>
            <a:off x="9756608" y="1851816"/>
            <a:ext cx="2047165" cy="3561043"/>
            <a:chOff x="5471136" y="1879112"/>
            <a:chExt cx="2047165" cy="3561043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5471136" y="2724027"/>
              <a:ext cx="2047165" cy="2716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400" b="1" dirty="0">
                  <a:solidFill>
                    <a:srgbClr val="339933"/>
                  </a:solidFill>
                  <a:latin typeface="Arial" pitchFamily="34" charset="0"/>
                  <a:cs typeface="Arial" pitchFamily="34" charset="0"/>
                </a:rPr>
                <a:t>Венчурный </a:t>
              </a:r>
            </a:p>
            <a:p>
              <a:r>
                <a:rPr lang="ru-RU" sz="1400" b="1" dirty="0">
                  <a:solidFill>
                    <a:srgbClr val="339933"/>
                  </a:solidFill>
                  <a:latin typeface="Arial" pitchFamily="34" charset="0"/>
                  <a:cs typeface="Arial" pitchFamily="34" charset="0"/>
                </a:rPr>
                <a:t>фонд  ТГУ</a:t>
              </a:r>
              <a:endParaRPr lang="en-US" sz="1400" b="1" dirty="0">
                <a:solidFill>
                  <a:srgbClr val="339933"/>
                </a:solidFill>
                <a:latin typeface="Arial" pitchFamily="34" charset="0"/>
                <a:cs typeface="Arial" pitchFamily="34" charset="0"/>
              </a:endParaRPr>
            </a:p>
            <a:p>
              <a:endParaRPr lang="ru-RU" sz="1050" dirty="0">
                <a:latin typeface="Arial" pitchFamily="34" charset="0"/>
                <a:cs typeface="Arial" pitchFamily="34" charset="0"/>
              </a:endParaRPr>
            </a:p>
            <a:p>
              <a:r>
                <a:rPr lang="ru-RU" sz="1100" b="1" dirty="0">
                  <a:latin typeface="Arial" pitchFamily="34" charset="0"/>
                  <a:cs typeface="Arial" pitchFamily="34" charset="0"/>
                </a:rPr>
                <a:t>Цель: </a:t>
              </a:r>
              <a:r>
                <a:rPr lang="ru-RU" sz="1100" dirty="0">
                  <a:latin typeface="Arial" pitchFamily="34" charset="0"/>
                  <a:cs typeface="Arial" pitchFamily="34" charset="0"/>
                </a:rPr>
                <a:t>поддержка университетской науки, </a:t>
              </a:r>
            </a:p>
            <a:p>
              <a:r>
                <a:rPr lang="ru-RU" sz="1100" dirty="0">
                  <a:latin typeface="Arial" pitchFamily="34" charset="0"/>
                  <a:cs typeface="Arial" pitchFamily="34" charset="0"/>
                </a:rPr>
                <a:t>отбор перспективных научных  идей </a:t>
              </a:r>
            </a:p>
            <a:p>
              <a:r>
                <a:rPr lang="ru-RU" sz="1100" dirty="0">
                  <a:latin typeface="Arial" pitchFamily="34" charset="0"/>
                  <a:cs typeface="Arial" pitchFamily="34" charset="0"/>
                </a:rPr>
                <a:t>для последующей коммерциализации.</a:t>
              </a:r>
            </a:p>
            <a:p>
              <a:r>
                <a:rPr lang="ru-RU" sz="1100" dirty="0">
                  <a:latin typeface="Arial" pitchFamily="34" charset="0"/>
                  <a:cs typeface="Arial" pitchFamily="34" charset="0"/>
                </a:rPr>
                <a:t> </a:t>
              </a:r>
            </a:p>
            <a:p>
              <a:r>
                <a:rPr lang="ru-RU" sz="1100" b="1" dirty="0">
                  <a:latin typeface="Arial" pitchFamily="34" charset="0"/>
                  <a:cs typeface="Arial" pitchFamily="34" charset="0"/>
                </a:rPr>
                <a:t>Создан в 201</a:t>
              </a:r>
              <a:r>
                <a:rPr lang="en-US" sz="1100" b="1" dirty="0">
                  <a:latin typeface="Arial" pitchFamily="34" charset="0"/>
                  <a:cs typeface="Arial" pitchFamily="34" charset="0"/>
                </a:rPr>
                <a:t>7</a:t>
              </a:r>
              <a:r>
                <a:rPr lang="ru-RU" sz="1100" b="1" dirty="0">
                  <a:latin typeface="Arial" pitchFamily="34" charset="0"/>
                  <a:cs typeface="Arial" pitchFamily="34" charset="0"/>
                </a:rPr>
                <a:t> году.</a:t>
              </a:r>
            </a:p>
            <a:p>
              <a:endParaRPr lang="ru-RU" sz="1100" dirty="0">
                <a:latin typeface="Arial" pitchFamily="34" charset="0"/>
                <a:cs typeface="Arial" pitchFamily="34" charset="0"/>
              </a:endParaRPr>
            </a:p>
            <a:p>
              <a:r>
                <a:rPr lang="ru-RU" sz="1100" b="1" dirty="0">
                  <a:latin typeface="Arial" pitchFamily="34" charset="0"/>
                  <a:cs typeface="Arial" pitchFamily="34" charset="0"/>
                </a:rPr>
                <a:t>Учредители: </a:t>
              </a:r>
              <a:r>
                <a:rPr lang="ru-RU" sz="1100" dirty="0">
                  <a:latin typeface="Arial" pitchFamily="34" charset="0"/>
                  <a:cs typeface="Arial" pitchFamily="34" charset="0"/>
                </a:rPr>
                <a:t>Фонд </a:t>
              </a:r>
            </a:p>
            <a:p>
              <a:r>
                <a:rPr lang="ru-RU" sz="1100" dirty="0">
                  <a:latin typeface="Arial" pitchFamily="34" charset="0"/>
                  <a:cs typeface="Arial" pitchFamily="34" charset="0"/>
                </a:rPr>
                <a:t>посевных инвестиций РВК , ТГУ</a:t>
              </a:r>
            </a:p>
          </p:txBody>
        </p:sp>
        <p:pic>
          <p:nvPicPr>
            <p:cNvPr id="26" name="Picture 8" descr="C:\Users\Вход\Desktop\2-university-tgu-logo-neagent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479181" y="1879112"/>
              <a:ext cx="719882" cy="719882"/>
            </a:xfrm>
            <a:prstGeom prst="rect">
              <a:avLst/>
            </a:prstGeom>
            <a:noFill/>
          </p:spPr>
        </p:pic>
      </p:grpSp>
      <p:grpSp>
        <p:nvGrpSpPr>
          <p:cNvPr id="23" name="Группа 22"/>
          <p:cNvGrpSpPr/>
          <p:nvPr/>
        </p:nvGrpSpPr>
        <p:grpSpPr>
          <a:xfrm>
            <a:off x="7571242" y="2080376"/>
            <a:ext cx="2169990" cy="3521710"/>
            <a:chOff x="9604794" y="2094024"/>
            <a:chExt cx="2169990" cy="3521710"/>
          </a:xfrm>
        </p:grpSpPr>
        <p:sp>
          <p:nvSpPr>
            <p:cNvPr id="29" name="Прямоугольник 28"/>
            <p:cNvSpPr/>
            <p:nvPr/>
          </p:nvSpPr>
          <p:spPr>
            <a:xfrm>
              <a:off x="9604794" y="2722634"/>
              <a:ext cx="2169990" cy="289310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400" b="1" dirty="0">
                  <a:solidFill>
                    <a:srgbClr val="339933"/>
                  </a:solidFill>
                  <a:latin typeface="Arial" pitchFamily="34" charset="0"/>
                  <a:cs typeface="Arial" pitchFamily="34" charset="0"/>
                </a:rPr>
                <a:t>Венчурный фонд ТУСУР </a:t>
              </a:r>
              <a:endParaRPr lang="en-US" sz="1400" b="1" dirty="0">
                <a:solidFill>
                  <a:srgbClr val="339933"/>
                </a:solidFill>
                <a:latin typeface="Arial" pitchFamily="34" charset="0"/>
                <a:cs typeface="Arial" pitchFamily="34" charset="0"/>
              </a:endParaRPr>
            </a:p>
            <a:p>
              <a:endParaRPr lang="ru-RU" sz="1000" b="1" dirty="0">
                <a:latin typeface="Arial" pitchFamily="34" charset="0"/>
                <a:cs typeface="Arial" pitchFamily="34" charset="0"/>
              </a:endParaRPr>
            </a:p>
            <a:p>
              <a:r>
                <a:rPr lang="ru-RU" sz="1100" b="1" dirty="0">
                  <a:latin typeface="Arial" pitchFamily="34" charset="0"/>
                  <a:cs typeface="Arial" pitchFamily="34" charset="0"/>
                </a:rPr>
                <a:t>Цель: </a:t>
              </a:r>
              <a:r>
                <a:rPr lang="ru-RU" sz="1100" dirty="0">
                  <a:latin typeface="Arial" pitchFamily="34" charset="0"/>
                  <a:cs typeface="Arial" pitchFamily="34" charset="0"/>
                </a:rPr>
                <a:t>для поддержки университетской науки, отбора перспективных научных идей для последующей коммерциализации. </a:t>
              </a:r>
            </a:p>
            <a:p>
              <a:endParaRPr lang="ru-RU" sz="1100" dirty="0">
                <a:latin typeface="Arial" pitchFamily="34" charset="0"/>
                <a:cs typeface="Arial" pitchFamily="34" charset="0"/>
              </a:endParaRPr>
            </a:p>
            <a:p>
              <a:r>
                <a:rPr lang="ru-RU" sz="1100" b="1" dirty="0">
                  <a:latin typeface="Arial" pitchFamily="34" charset="0"/>
                  <a:cs typeface="Arial" pitchFamily="34" charset="0"/>
                </a:rPr>
                <a:t>Создан в июне 2016 года </a:t>
              </a:r>
            </a:p>
            <a:p>
              <a:endParaRPr lang="ru-RU" sz="1100" dirty="0">
                <a:latin typeface="Arial" pitchFamily="34" charset="0"/>
                <a:cs typeface="Arial" pitchFamily="34" charset="0"/>
              </a:endParaRPr>
            </a:p>
            <a:p>
              <a:r>
                <a:rPr lang="ru-RU" sz="1100" b="1" dirty="0">
                  <a:latin typeface="Arial" pitchFamily="34" charset="0"/>
                  <a:cs typeface="Arial" pitchFamily="34" charset="0"/>
                </a:rPr>
                <a:t>Учредители: </a:t>
              </a:r>
              <a:r>
                <a:rPr lang="ru-RU" sz="1100" dirty="0">
                  <a:latin typeface="Arial" pitchFamily="34" charset="0"/>
                  <a:cs typeface="Arial" pitchFamily="34" charset="0"/>
                </a:rPr>
                <a:t>ТУСУР, НГУ </a:t>
              </a:r>
            </a:p>
            <a:p>
              <a:r>
                <a:rPr lang="ru-RU" sz="1100" dirty="0">
                  <a:latin typeface="Arial" pitchFamily="34" charset="0"/>
                  <a:cs typeface="Arial" pitchFamily="34" charset="0"/>
                </a:rPr>
                <a:t>и инвестиционная компания </a:t>
              </a:r>
            </a:p>
            <a:p>
              <a:r>
                <a:rPr lang="ru-RU" sz="1100" dirty="0" err="1">
                  <a:latin typeface="Arial" pitchFamily="34" charset="0"/>
                  <a:cs typeface="Arial" pitchFamily="34" charset="0"/>
                </a:rPr>
                <a:t>Kama</a:t>
              </a:r>
              <a:r>
                <a:rPr lang="ru-RU" sz="11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ru-RU" sz="1100" dirty="0" err="1">
                  <a:latin typeface="Arial" pitchFamily="34" charset="0"/>
                  <a:cs typeface="Arial" pitchFamily="34" charset="0"/>
                </a:rPr>
                <a:t>Flow</a:t>
              </a:r>
              <a:r>
                <a:rPr lang="ru-RU" sz="1100" dirty="0">
                  <a:latin typeface="Arial" pitchFamily="34" charset="0"/>
                  <a:cs typeface="Arial" pitchFamily="34" charset="0"/>
                </a:rPr>
                <a:t> </a:t>
              </a:r>
            </a:p>
            <a:p>
              <a:pPr>
                <a:lnSpc>
                  <a:spcPct val="120000"/>
                </a:lnSpc>
              </a:pPr>
              <a:endParaRPr lang="ru-RU" sz="1000" dirty="0">
                <a:latin typeface="Arial" pitchFamily="34" charset="0"/>
                <a:cs typeface="Arial" pitchFamily="34" charset="0"/>
              </a:endParaRPr>
            </a:p>
          </p:txBody>
        </p:sp>
        <p:pic>
          <p:nvPicPr>
            <p:cNvPr id="30" name="Picture 13" descr="C:\Users\Вход\Desktop\logo-tusur-200x140.png"/>
            <p:cNvPicPr>
              <a:picLocks noChangeAspect="1" noChangeArrowheads="1"/>
            </p:cNvPicPr>
            <p:nvPr/>
          </p:nvPicPr>
          <p:blipFill>
            <a:blip r:embed="rId4" cstate="print"/>
            <a:srcRect t="26231" b="33158"/>
            <a:stretch>
              <a:fillRect/>
            </a:stretch>
          </p:blipFill>
          <p:spPr bwMode="auto">
            <a:xfrm>
              <a:off x="9714812" y="2094024"/>
              <a:ext cx="1344210" cy="382129"/>
            </a:xfrm>
            <a:prstGeom prst="rect">
              <a:avLst/>
            </a:prstGeom>
            <a:noFill/>
          </p:spPr>
        </p:pic>
      </p:grpSp>
      <p:grpSp>
        <p:nvGrpSpPr>
          <p:cNvPr id="27" name="Группа 26"/>
          <p:cNvGrpSpPr/>
          <p:nvPr/>
        </p:nvGrpSpPr>
        <p:grpSpPr>
          <a:xfrm>
            <a:off x="3205579" y="2160880"/>
            <a:ext cx="2047194" cy="3819794"/>
            <a:chOff x="3205579" y="2160880"/>
            <a:chExt cx="2047194" cy="3819794"/>
          </a:xfrm>
        </p:grpSpPr>
        <p:sp>
          <p:nvSpPr>
            <p:cNvPr id="31" name="Прямоугольник 30"/>
            <p:cNvSpPr/>
            <p:nvPr/>
          </p:nvSpPr>
          <p:spPr>
            <a:xfrm>
              <a:off x="3205579" y="2710548"/>
              <a:ext cx="2047194" cy="32701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400" b="1" dirty="0">
                  <a:solidFill>
                    <a:srgbClr val="339933"/>
                  </a:solidFill>
                  <a:latin typeface="Arial" pitchFamily="34" charset="0"/>
                  <a:cs typeface="Arial" pitchFamily="34" charset="0"/>
                </a:rPr>
                <a:t>Представительство </a:t>
              </a:r>
            </a:p>
            <a:p>
              <a:r>
                <a:rPr lang="ru-RU" sz="1400" b="1" dirty="0">
                  <a:solidFill>
                    <a:srgbClr val="339933"/>
                  </a:solidFill>
                  <a:latin typeface="Arial" pitchFamily="34" charset="0"/>
                  <a:cs typeface="Arial" pitchFamily="34" charset="0"/>
                </a:rPr>
                <a:t>Фонда  развития</a:t>
              </a:r>
            </a:p>
            <a:p>
              <a:r>
                <a:rPr lang="ru-RU" sz="1400" b="1" dirty="0" err="1">
                  <a:solidFill>
                    <a:srgbClr val="339933"/>
                  </a:solidFill>
                  <a:latin typeface="Arial" pitchFamily="34" charset="0"/>
                  <a:cs typeface="Arial" pitchFamily="34" charset="0"/>
                </a:rPr>
                <a:t>интернет-инициатив</a:t>
              </a:r>
              <a:endParaRPr lang="ru-RU" sz="1400" b="1" dirty="0">
                <a:solidFill>
                  <a:srgbClr val="339933"/>
                </a:solidFill>
                <a:latin typeface="Arial" pitchFamily="34" charset="0"/>
                <a:cs typeface="Arial" pitchFamily="34" charset="0"/>
              </a:endParaRPr>
            </a:p>
            <a:p>
              <a:endParaRPr lang="ru-RU" sz="1050" b="1" dirty="0">
                <a:latin typeface="Arial" pitchFamily="34" charset="0"/>
                <a:cs typeface="Arial" pitchFamily="34" charset="0"/>
              </a:endParaRPr>
            </a:p>
            <a:p>
              <a:r>
                <a:rPr lang="ru-RU" sz="1100" b="1" dirty="0">
                  <a:latin typeface="Arial" pitchFamily="34" charset="0"/>
                  <a:cs typeface="Arial" pitchFamily="34" charset="0"/>
                </a:rPr>
                <a:t>Цель: </a:t>
              </a:r>
              <a:r>
                <a:rPr lang="ru-RU" sz="1100" dirty="0">
                  <a:latin typeface="Arial" pitchFamily="34" charset="0"/>
                  <a:cs typeface="Arial" pitchFamily="34" charset="0"/>
                </a:rPr>
                <a:t>инвестиции </a:t>
              </a:r>
            </a:p>
            <a:p>
              <a:r>
                <a:rPr lang="ru-RU" sz="1100" dirty="0">
                  <a:latin typeface="Arial" pitchFamily="34" charset="0"/>
                  <a:cs typeface="Arial" pitchFamily="34" charset="0"/>
                </a:rPr>
                <a:t>технологическим компаниям </a:t>
              </a:r>
            </a:p>
            <a:p>
              <a:r>
                <a:rPr lang="ru-RU" sz="1100" dirty="0">
                  <a:latin typeface="Arial" pitchFamily="34" charset="0"/>
                  <a:cs typeface="Arial" pitchFamily="34" charset="0"/>
                </a:rPr>
                <a:t>на ранних этапах развития, </a:t>
              </a:r>
            </a:p>
            <a:p>
              <a:r>
                <a:rPr lang="ru-RU" sz="1100" dirty="0">
                  <a:latin typeface="Arial" pitchFamily="34" charset="0"/>
                  <a:cs typeface="Arial" pitchFamily="34" charset="0"/>
                </a:rPr>
                <a:t>развитие сети акселераторов </a:t>
              </a:r>
            </a:p>
            <a:p>
              <a:r>
                <a:rPr lang="ru-RU" sz="1100" dirty="0">
                  <a:latin typeface="Arial" pitchFamily="34" charset="0"/>
                  <a:cs typeface="Arial" pitchFamily="34" charset="0"/>
                </a:rPr>
                <a:t>для </a:t>
              </a:r>
              <a:r>
                <a:rPr lang="ru-RU" sz="1100" dirty="0" err="1">
                  <a:latin typeface="Arial" pitchFamily="34" charset="0"/>
                  <a:cs typeface="Arial" pitchFamily="34" charset="0"/>
                </a:rPr>
                <a:t>стартапов</a:t>
              </a:r>
              <a:r>
                <a:rPr lang="ru-RU" sz="1100" dirty="0">
                  <a:latin typeface="Arial" pitchFamily="34" charset="0"/>
                  <a:cs typeface="Arial" pitchFamily="34" charset="0"/>
                </a:rPr>
                <a:t> и участие </a:t>
              </a:r>
            </a:p>
            <a:p>
              <a:r>
                <a:rPr lang="ru-RU" sz="1100" dirty="0">
                  <a:latin typeface="Arial" pitchFamily="34" charset="0"/>
                  <a:cs typeface="Arial" pitchFamily="34" charset="0"/>
                </a:rPr>
                <a:t>в разработке методов правового регулирования венчурной отрасли.</a:t>
              </a:r>
            </a:p>
            <a:p>
              <a:endParaRPr lang="ru-RU" sz="1100" dirty="0">
                <a:latin typeface="Arial" pitchFamily="34" charset="0"/>
                <a:cs typeface="Arial" pitchFamily="34" charset="0"/>
              </a:endParaRPr>
            </a:p>
            <a:p>
              <a:r>
                <a:rPr lang="ru-RU" sz="1100" b="1" dirty="0">
                  <a:latin typeface="Arial" pitchFamily="34" charset="0"/>
                  <a:cs typeface="Arial" pitchFamily="34" charset="0"/>
                </a:rPr>
                <a:t>Создан в 2013 году</a:t>
              </a:r>
            </a:p>
            <a:p>
              <a:endParaRPr lang="ru-RU" sz="1100" b="1" dirty="0">
                <a:latin typeface="Arial" pitchFamily="34" charset="0"/>
                <a:cs typeface="Arial" pitchFamily="34" charset="0"/>
              </a:endParaRPr>
            </a:p>
            <a:p>
              <a:r>
                <a:rPr lang="ru-RU" sz="1100" b="1" dirty="0">
                  <a:latin typeface="Arial" pitchFamily="34" charset="0"/>
                  <a:cs typeface="Arial" pitchFamily="34" charset="0"/>
                </a:rPr>
                <a:t>Учредители</a:t>
              </a:r>
              <a:r>
                <a:rPr lang="ru-RU" sz="1100" dirty="0">
                  <a:latin typeface="Arial" pitchFamily="34" charset="0"/>
                  <a:cs typeface="Arial" pitchFamily="34" charset="0"/>
                </a:rPr>
                <a:t>: АСИ</a:t>
              </a:r>
            </a:p>
          </p:txBody>
        </p:sp>
        <p:pic>
          <p:nvPicPr>
            <p:cNvPr id="32" name="Picture 9" descr="C:\Users\Вход\Desktop\фрии-1.png"/>
            <p:cNvPicPr>
              <a:picLocks noChangeAspect="1" noChangeArrowheads="1"/>
            </p:cNvPicPr>
            <p:nvPr/>
          </p:nvPicPr>
          <p:blipFill>
            <a:blip r:embed="rId5" cstate="print"/>
            <a:srcRect t="38141" b="34753"/>
            <a:stretch>
              <a:fillRect/>
            </a:stretch>
          </p:blipFill>
          <p:spPr bwMode="auto">
            <a:xfrm>
              <a:off x="3234188" y="2160880"/>
              <a:ext cx="1252871" cy="339601"/>
            </a:xfrm>
            <a:prstGeom prst="rect">
              <a:avLst/>
            </a:prstGeom>
            <a:noFill/>
          </p:spPr>
        </p:pic>
      </p:grpSp>
      <p:grpSp>
        <p:nvGrpSpPr>
          <p:cNvPr id="24" name="Группа 23"/>
          <p:cNvGrpSpPr/>
          <p:nvPr/>
        </p:nvGrpSpPr>
        <p:grpSpPr>
          <a:xfrm>
            <a:off x="5416510" y="2134961"/>
            <a:ext cx="1992572" cy="3738706"/>
            <a:chOff x="7491006" y="2121313"/>
            <a:chExt cx="1992572" cy="3738706"/>
          </a:xfrm>
        </p:grpSpPr>
        <p:sp>
          <p:nvSpPr>
            <p:cNvPr id="33" name="Прямоугольник 32"/>
            <p:cNvSpPr/>
            <p:nvPr/>
          </p:nvSpPr>
          <p:spPr>
            <a:xfrm>
              <a:off x="7491006" y="2705309"/>
              <a:ext cx="1992572" cy="31547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400" b="1" dirty="0">
                  <a:solidFill>
                    <a:srgbClr val="339933"/>
                  </a:solidFill>
                  <a:latin typeface="Arial" pitchFamily="34" charset="0"/>
                  <a:cs typeface="Arial" pitchFamily="34" charset="0"/>
                </a:rPr>
                <a:t>Венчурный </a:t>
              </a:r>
            </a:p>
            <a:p>
              <a:r>
                <a:rPr lang="ru-RU" sz="1400" b="1" dirty="0">
                  <a:solidFill>
                    <a:srgbClr val="339933"/>
                  </a:solidFill>
                  <a:latin typeface="Arial" pitchFamily="34" charset="0"/>
                  <a:cs typeface="Arial" pitchFamily="34" charset="0"/>
                </a:rPr>
                <a:t>фонд-акселератор </a:t>
              </a:r>
            </a:p>
            <a:p>
              <a:r>
                <a:rPr lang="ru-RU" sz="1400" b="1" dirty="0">
                  <a:solidFill>
                    <a:srgbClr val="339933"/>
                  </a:solidFill>
                  <a:latin typeface="Arial" pitchFamily="34" charset="0"/>
                  <a:cs typeface="Arial" pitchFamily="34" charset="0"/>
                </a:rPr>
                <a:t>в области </a:t>
              </a:r>
              <a:r>
                <a:rPr lang="ru-RU" sz="1400" b="1" dirty="0" err="1">
                  <a:solidFill>
                    <a:srgbClr val="339933"/>
                  </a:solidFill>
                  <a:latin typeface="Arial" pitchFamily="34" charset="0"/>
                  <a:cs typeface="Arial" pitchFamily="34" charset="0"/>
                </a:rPr>
                <a:t>hardware</a:t>
              </a:r>
              <a:r>
                <a:rPr lang="ru-RU" sz="1400" b="1" dirty="0">
                  <a:solidFill>
                    <a:srgbClr val="339933"/>
                  </a:solidFill>
                  <a:latin typeface="Arial" pitchFamily="34" charset="0"/>
                  <a:cs typeface="Arial" pitchFamily="34" charset="0"/>
                </a:rPr>
                <a:t> 2.0.</a:t>
              </a:r>
            </a:p>
            <a:p>
              <a:endParaRPr lang="ru-RU" sz="1100" b="1" dirty="0">
                <a:latin typeface="Arial" pitchFamily="34" charset="0"/>
                <a:cs typeface="Arial" pitchFamily="34" charset="0"/>
              </a:endParaRPr>
            </a:p>
            <a:p>
              <a:r>
                <a:rPr lang="ru-RU" sz="1100" b="1" dirty="0">
                  <a:latin typeface="Arial" pitchFamily="34" charset="0"/>
                  <a:cs typeface="Arial" pitchFamily="34" charset="0"/>
                </a:rPr>
                <a:t>Цель: </a:t>
              </a:r>
              <a:r>
                <a:rPr lang="ru-RU" sz="1100" dirty="0">
                  <a:latin typeface="Arial" pitchFamily="34" charset="0"/>
                  <a:cs typeface="Arial" pitchFamily="34" charset="0"/>
                </a:rPr>
                <a:t>поддержка  </a:t>
              </a:r>
            </a:p>
            <a:p>
              <a:r>
                <a:rPr lang="ru-RU" sz="1100" dirty="0">
                  <a:latin typeface="Arial" pitchFamily="34" charset="0"/>
                  <a:cs typeface="Arial" pitchFamily="34" charset="0"/>
                </a:rPr>
                <a:t>проектов  в области </a:t>
              </a:r>
              <a:r>
                <a:rPr lang="ru-RU" sz="1100" dirty="0" err="1">
                  <a:latin typeface="Arial" pitchFamily="34" charset="0"/>
                  <a:cs typeface="Arial" pitchFamily="34" charset="0"/>
                </a:rPr>
                <a:t>hardware</a:t>
              </a:r>
              <a:endParaRPr lang="ru-RU" sz="1100" dirty="0">
                <a:latin typeface="Arial" pitchFamily="34" charset="0"/>
                <a:cs typeface="Arial" pitchFamily="34" charset="0"/>
              </a:endParaRPr>
            </a:p>
            <a:p>
              <a:endParaRPr lang="ru-RU" sz="1100" dirty="0">
                <a:latin typeface="Arial" pitchFamily="34" charset="0"/>
                <a:cs typeface="Arial" pitchFamily="34" charset="0"/>
              </a:endParaRPr>
            </a:p>
            <a:p>
              <a:r>
                <a:rPr lang="ru-RU" sz="1100" b="1" dirty="0">
                  <a:latin typeface="Arial" pitchFamily="34" charset="0"/>
                  <a:cs typeface="Arial" pitchFamily="34" charset="0"/>
                </a:rPr>
                <a:t>Создан в 2014 году</a:t>
              </a:r>
            </a:p>
            <a:p>
              <a:endParaRPr lang="ru-RU" sz="1100" dirty="0">
                <a:latin typeface="Arial" pitchFamily="34" charset="0"/>
                <a:cs typeface="Arial" pitchFamily="34" charset="0"/>
              </a:endParaRPr>
            </a:p>
            <a:p>
              <a:r>
                <a:rPr lang="ru-RU" sz="1100" b="1" dirty="0">
                  <a:latin typeface="Arial" pitchFamily="34" charset="0"/>
                  <a:cs typeface="Arial" pitchFamily="34" charset="0"/>
                </a:rPr>
                <a:t>Учредители:</a:t>
              </a:r>
              <a:r>
                <a:rPr lang="ru-RU" sz="1100" dirty="0">
                  <a:latin typeface="Arial" pitchFamily="34" charset="0"/>
                  <a:cs typeface="Arial" pitchFamily="34" charset="0"/>
                </a:rPr>
                <a:t> Фонд посевных инвестиций РВК, </a:t>
              </a:r>
              <a:r>
                <a:rPr lang="ru-RU" sz="1100" dirty="0" err="1">
                  <a:latin typeface="Arial" pitchFamily="34" charset="0"/>
                  <a:cs typeface="Arial" pitchFamily="34" charset="0"/>
                </a:rPr>
                <a:t>DI-Group</a:t>
              </a:r>
              <a:r>
                <a:rPr lang="ru-RU" sz="1100" dirty="0">
                  <a:latin typeface="Arial" pitchFamily="34" charset="0"/>
                  <a:cs typeface="Arial" pitchFamily="34" charset="0"/>
                </a:rPr>
                <a:t>, компания «Открытые инновации» и сингапурский акселератор </a:t>
              </a:r>
              <a:r>
                <a:rPr lang="ru-RU" sz="1100" dirty="0" err="1">
                  <a:latin typeface="Arial" pitchFamily="34" charset="0"/>
                  <a:cs typeface="Arial" pitchFamily="34" charset="0"/>
                </a:rPr>
                <a:t>HaxAsia</a:t>
              </a:r>
              <a:endParaRPr lang="ru-RU" sz="1100" dirty="0">
                <a:latin typeface="Arial" pitchFamily="34" charset="0"/>
                <a:cs typeface="Arial" pitchFamily="34" charset="0"/>
              </a:endParaRPr>
            </a:p>
          </p:txBody>
        </p:sp>
        <p:pic>
          <p:nvPicPr>
            <p:cNvPr id="34" name="Picture 2" descr="C:\Users\Вход\Desktop\HaxVentures.pn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559182" y="2121313"/>
              <a:ext cx="1704813" cy="395785"/>
            </a:xfrm>
            <a:prstGeom prst="rect">
              <a:avLst/>
            </a:prstGeom>
            <a:noFill/>
          </p:spPr>
        </p:pic>
      </p:grpSp>
      <p:grpSp>
        <p:nvGrpSpPr>
          <p:cNvPr id="28" name="Группа 27"/>
          <p:cNvGrpSpPr/>
          <p:nvPr/>
        </p:nvGrpSpPr>
        <p:grpSpPr>
          <a:xfrm>
            <a:off x="875667" y="1537009"/>
            <a:ext cx="2179094" cy="5003018"/>
            <a:chOff x="875667" y="1537009"/>
            <a:chExt cx="2179094" cy="5003018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875667" y="2723598"/>
              <a:ext cx="2179094" cy="38164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300" b="1" dirty="0">
                  <a:solidFill>
                    <a:srgbClr val="339933"/>
                  </a:solidFill>
                  <a:latin typeface="Arial" pitchFamily="34" charset="0"/>
                  <a:cs typeface="Arial" pitchFamily="34" charset="0"/>
                </a:rPr>
                <a:t>Фонд содействия развитию венчурных инвестиций в малые предприятия </a:t>
              </a:r>
            </a:p>
            <a:p>
              <a:r>
                <a:rPr lang="ru-RU" sz="1300" b="1" dirty="0">
                  <a:solidFill>
                    <a:srgbClr val="339933"/>
                  </a:solidFill>
                  <a:latin typeface="Arial" pitchFamily="34" charset="0"/>
                  <a:cs typeface="Arial" pitchFamily="34" charset="0"/>
                </a:rPr>
                <a:t>в научно-технической сфере Томской области</a:t>
              </a:r>
              <a:endParaRPr lang="ru-RU" sz="1300" dirty="0">
                <a:latin typeface="Arial" pitchFamily="34" charset="0"/>
                <a:cs typeface="Arial" pitchFamily="34" charset="0"/>
              </a:endParaRPr>
            </a:p>
            <a:p>
              <a:endParaRPr lang="ru-RU" sz="1000" b="1" dirty="0">
                <a:latin typeface="Arial" pitchFamily="34" charset="0"/>
                <a:cs typeface="Arial" pitchFamily="34" charset="0"/>
              </a:endParaRPr>
            </a:p>
            <a:p>
              <a:r>
                <a:rPr lang="ru-RU" sz="1100" b="1" dirty="0">
                  <a:latin typeface="Arial" pitchFamily="34" charset="0"/>
                  <a:cs typeface="Arial" pitchFamily="34" charset="0"/>
                </a:rPr>
                <a:t>Цель: </a:t>
              </a:r>
              <a:r>
                <a:rPr lang="ru-RU" sz="1100" dirty="0">
                  <a:latin typeface="Arial" pitchFamily="34" charset="0"/>
                  <a:cs typeface="Arial" pitchFamily="34" charset="0"/>
                </a:rPr>
                <a:t>развитие в Томской области инфраструктуры венчурного (рискового) финансирования субъектов малого и среднего предпринимательства в научно-технической сфере.</a:t>
              </a:r>
            </a:p>
            <a:p>
              <a:endParaRPr lang="ru-RU" sz="1100" dirty="0">
                <a:latin typeface="Arial" pitchFamily="34" charset="0"/>
                <a:cs typeface="Arial" pitchFamily="34" charset="0"/>
              </a:endParaRPr>
            </a:p>
            <a:p>
              <a:r>
                <a:rPr lang="ru-RU" sz="1100" b="1" dirty="0">
                  <a:latin typeface="Arial" pitchFamily="34" charset="0"/>
                  <a:cs typeface="Arial" pitchFamily="34" charset="0"/>
                </a:rPr>
                <a:t>Создан в 2005 году.</a:t>
              </a:r>
            </a:p>
            <a:p>
              <a:endParaRPr lang="ru-RU" sz="1100" b="1" dirty="0">
                <a:latin typeface="Arial" pitchFamily="34" charset="0"/>
                <a:cs typeface="Arial" pitchFamily="34" charset="0"/>
              </a:endParaRPr>
            </a:p>
            <a:p>
              <a:r>
                <a:rPr lang="ru-RU" sz="1100" b="1" dirty="0">
                  <a:latin typeface="Arial" pitchFamily="34" charset="0"/>
                  <a:cs typeface="Arial" pitchFamily="34" charset="0"/>
                </a:rPr>
                <a:t>Учредитель</a:t>
              </a:r>
              <a:r>
                <a:rPr lang="ru-RU" sz="1100" dirty="0">
                  <a:latin typeface="Arial" pitchFamily="34" charset="0"/>
                  <a:cs typeface="Arial" pitchFamily="34" charset="0"/>
                </a:rPr>
                <a:t>: Департамент по управлению государственной собственностью Томской области</a:t>
              </a:r>
            </a:p>
          </p:txBody>
        </p:sp>
        <p:pic>
          <p:nvPicPr>
            <p:cNvPr id="1026" name="Picture 2" descr="C:\Users\Вход\Downloads\инветом полный.png"/>
            <p:cNvPicPr>
              <a:picLocks noChangeAspect="1" noChangeArrowheads="1"/>
            </p:cNvPicPr>
            <p:nvPr/>
          </p:nvPicPr>
          <p:blipFill>
            <a:blip r:embed="rId7" cstate="print"/>
            <a:srcRect b="14107"/>
            <a:stretch>
              <a:fillRect/>
            </a:stretch>
          </p:blipFill>
          <p:spPr bwMode="auto">
            <a:xfrm>
              <a:off x="931460" y="1537009"/>
              <a:ext cx="1150002" cy="913469"/>
            </a:xfrm>
            <a:prstGeom prst="rect">
              <a:avLst/>
            </a:prstGeom>
            <a:noFill/>
          </p:spPr>
        </p:pic>
      </p:grpSp>
      <p:sp>
        <p:nvSpPr>
          <p:cNvPr id="18" name="Номер слайда 3"/>
          <p:cNvSpPr txBox="1">
            <a:spLocks/>
          </p:cNvSpPr>
          <p:nvPr/>
        </p:nvSpPr>
        <p:spPr>
          <a:xfrm>
            <a:off x="8788024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BAF7D-687D-4741-9D74-4576AA8F3B44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788024" y="6356350"/>
            <a:ext cx="2743200" cy="365125"/>
          </a:xfrm>
        </p:spPr>
        <p:txBody>
          <a:bodyPr/>
          <a:lstStyle/>
          <a:p>
            <a:fld id="{F23BAF7D-687D-4741-9D74-4576AA8F3B44}" type="slidenum">
              <a:rPr lang="ru-RU" smtClean="0">
                <a:solidFill>
                  <a:schemeClr val="bg1">
                    <a:lumMod val="50000"/>
                  </a:schemeClr>
                </a:solidFill>
              </a:rPr>
              <a:pPr/>
              <a:t>10</a:t>
            </a:fld>
            <a:endParaRPr lang="ru-RU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40580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>
          <a:xfrm>
            <a:off x="832513" y="345839"/>
            <a:ext cx="9635319" cy="89146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339933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РЕГИОНАЛЬНЫЙ ИННОВАЦИОННЫЙ </a:t>
            </a:r>
          </a:p>
          <a:p>
            <a:pPr lvl="0">
              <a:lnSpc>
                <a:spcPct val="90000"/>
              </a:lnSpc>
              <a:spcBef>
                <a:spcPct val="0"/>
              </a:spcBef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ПОРТАЛ ТОМСКОЙ ОБЛАСТИ</a:t>
            </a:r>
            <a:r>
              <a:rPr lang="en-US" sz="2800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 </a:t>
            </a:r>
            <a:r>
              <a:rPr lang="en-US" sz="2800" b="1" dirty="0">
                <a:solidFill>
                  <a:srgbClr val="339933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inotomsk.ru</a:t>
            </a:r>
            <a:endParaRPr lang="ru-RU" sz="2800" b="1" dirty="0">
              <a:solidFill>
                <a:srgbClr val="339933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-559559" y="218363"/>
            <a:ext cx="1119117" cy="111911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946260" y="1269235"/>
            <a:ext cx="108000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олилиния 12"/>
          <p:cNvSpPr/>
          <p:nvPr/>
        </p:nvSpPr>
        <p:spPr>
          <a:xfrm>
            <a:off x="7892716" y="791568"/>
            <a:ext cx="4299284" cy="4371274"/>
          </a:xfrm>
          <a:custGeom>
            <a:avLst/>
            <a:gdLst>
              <a:gd name="connsiteX0" fmla="*/ 0 w 7531291"/>
              <a:gd name="connsiteY0" fmla="*/ 6858001 h 6858001"/>
              <a:gd name="connsiteX1" fmla="*/ 1964680 w 7531291"/>
              <a:gd name="connsiteY1" fmla="*/ 0 h 6858001"/>
              <a:gd name="connsiteX2" fmla="*/ 7531291 w 7531291"/>
              <a:gd name="connsiteY2" fmla="*/ 0 h 6858001"/>
              <a:gd name="connsiteX3" fmla="*/ 5566611 w 7531291"/>
              <a:gd name="connsiteY3" fmla="*/ 6858001 h 6858001"/>
              <a:gd name="connsiteX4" fmla="*/ 0 w 7531291"/>
              <a:gd name="connsiteY4" fmla="*/ 6858001 h 6858001"/>
              <a:gd name="connsiteX0" fmla="*/ 0 w 5566611"/>
              <a:gd name="connsiteY0" fmla="*/ 6858001 h 6858001"/>
              <a:gd name="connsiteX1" fmla="*/ 1964680 w 5566611"/>
              <a:gd name="connsiteY1" fmla="*/ 0 h 6858001"/>
              <a:gd name="connsiteX2" fmla="*/ 5311256 w 5566611"/>
              <a:gd name="connsiteY2" fmla="*/ 245660 h 6858001"/>
              <a:gd name="connsiteX3" fmla="*/ 5566611 w 5566611"/>
              <a:gd name="connsiteY3" fmla="*/ 6858001 h 6858001"/>
              <a:gd name="connsiteX4" fmla="*/ 0 w 5566611"/>
              <a:gd name="connsiteY4" fmla="*/ 6858001 h 6858001"/>
              <a:gd name="connsiteX0" fmla="*/ 0 w 5566611"/>
              <a:gd name="connsiteY0" fmla="*/ 6858001 h 6858001"/>
              <a:gd name="connsiteX1" fmla="*/ 1964680 w 5566611"/>
              <a:gd name="connsiteY1" fmla="*/ 0 h 6858001"/>
              <a:gd name="connsiteX2" fmla="*/ 5311256 w 5566611"/>
              <a:gd name="connsiteY2" fmla="*/ 1 h 6858001"/>
              <a:gd name="connsiteX3" fmla="*/ 5566611 w 5566611"/>
              <a:gd name="connsiteY3" fmla="*/ 6858001 h 6858001"/>
              <a:gd name="connsiteX4" fmla="*/ 0 w 5566611"/>
              <a:gd name="connsiteY4" fmla="*/ 6858001 h 6858001"/>
              <a:gd name="connsiteX0" fmla="*/ 0 w 5311256"/>
              <a:gd name="connsiteY0" fmla="*/ 6858001 h 6858001"/>
              <a:gd name="connsiteX1" fmla="*/ 1964680 w 5311256"/>
              <a:gd name="connsiteY1" fmla="*/ 0 h 6858001"/>
              <a:gd name="connsiteX2" fmla="*/ 5311256 w 5311256"/>
              <a:gd name="connsiteY2" fmla="*/ 1 h 6858001"/>
              <a:gd name="connsiteX3" fmla="*/ 5311256 w 5311256"/>
              <a:gd name="connsiteY3" fmla="*/ 6858001 h 6858001"/>
              <a:gd name="connsiteX4" fmla="*/ 0 w 5311256"/>
              <a:gd name="connsiteY4" fmla="*/ 6858001 h 6858001"/>
              <a:gd name="connsiteX0" fmla="*/ 0 w 8216478"/>
              <a:gd name="connsiteY0" fmla="*/ 6858001 h 6858001"/>
              <a:gd name="connsiteX1" fmla="*/ 1964680 w 8216478"/>
              <a:gd name="connsiteY1" fmla="*/ 0 h 6858001"/>
              <a:gd name="connsiteX2" fmla="*/ 8216478 w 8216478"/>
              <a:gd name="connsiteY2" fmla="*/ 2 h 6858001"/>
              <a:gd name="connsiteX3" fmla="*/ 5311256 w 8216478"/>
              <a:gd name="connsiteY3" fmla="*/ 6858001 h 6858001"/>
              <a:gd name="connsiteX4" fmla="*/ 0 w 8216478"/>
              <a:gd name="connsiteY4" fmla="*/ 6858001 h 6858001"/>
              <a:gd name="connsiteX0" fmla="*/ 0 w 8216478"/>
              <a:gd name="connsiteY0" fmla="*/ 6858001 h 6858001"/>
              <a:gd name="connsiteX1" fmla="*/ 1964680 w 8216478"/>
              <a:gd name="connsiteY1" fmla="*/ 0 h 6858001"/>
              <a:gd name="connsiteX2" fmla="*/ 8216478 w 8216478"/>
              <a:gd name="connsiteY2" fmla="*/ 2 h 6858001"/>
              <a:gd name="connsiteX3" fmla="*/ 8216478 w 8216478"/>
              <a:gd name="connsiteY3" fmla="*/ 6858001 h 6858001"/>
              <a:gd name="connsiteX4" fmla="*/ 0 w 8216478"/>
              <a:gd name="connsiteY4" fmla="*/ 6858001 h 6858001"/>
              <a:gd name="connsiteX0" fmla="*/ 0 w 8216478"/>
              <a:gd name="connsiteY0" fmla="*/ 6876876 h 6876876"/>
              <a:gd name="connsiteX1" fmla="*/ 2208252 w 8216478"/>
              <a:gd name="connsiteY1" fmla="*/ 0 h 6876876"/>
              <a:gd name="connsiteX2" fmla="*/ 8216478 w 8216478"/>
              <a:gd name="connsiteY2" fmla="*/ 18877 h 6876876"/>
              <a:gd name="connsiteX3" fmla="*/ 8216478 w 8216478"/>
              <a:gd name="connsiteY3" fmla="*/ 6876876 h 6876876"/>
              <a:gd name="connsiteX4" fmla="*/ 0 w 8216478"/>
              <a:gd name="connsiteY4" fmla="*/ 6876876 h 6876876"/>
              <a:gd name="connsiteX0" fmla="*/ 0 w 8362622"/>
              <a:gd name="connsiteY0" fmla="*/ 6876876 h 6876876"/>
              <a:gd name="connsiteX1" fmla="*/ 2354396 w 8362622"/>
              <a:gd name="connsiteY1" fmla="*/ 0 h 6876876"/>
              <a:gd name="connsiteX2" fmla="*/ 8362622 w 8362622"/>
              <a:gd name="connsiteY2" fmla="*/ 18877 h 6876876"/>
              <a:gd name="connsiteX3" fmla="*/ 8362622 w 8362622"/>
              <a:gd name="connsiteY3" fmla="*/ 6876876 h 6876876"/>
              <a:gd name="connsiteX4" fmla="*/ 0 w 8362622"/>
              <a:gd name="connsiteY4" fmla="*/ 6876876 h 6876876"/>
              <a:gd name="connsiteX0" fmla="*/ 0 w 8362622"/>
              <a:gd name="connsiteY0" fmla="*/ 6857999 h 6857999"/>
              <a:gd name="connsiteX1" fmla="*/ 2471411 w 8362622"/>
              <a:gd name="connsiteY1" fmla="*/ 37750 h 6857999"/>
              <a:gd name="connsiteX2" fmla="*/ 8362622 w 8362622"/>
              <a:gd name="connsiteY2" fmla="*/ 0 h 6857999"/>
              <a:gd name="connsiteX3" fmla="*/ 8362622 w 8362622"/>
              <a:gd name="connsiteY3" fmla="*/ 6857999 h 6857999"/>
              <a:gd name="connsiteX4" fmla="*/ 0 w 8362622"/>
              <a:gd name="connsiteY4" fmla="*/ 6857999 h 6857999"/>
              <a:gd name="connsiteX0" fmla="*/ 0 w 8362622"/>
              <a:gd name="connsiteY0" fmla="*/ 6858001 h 6858001"/>
              <a:gd name="connsiteX1" fmla="*/ 2448007 w 8362622"/>
              <a:gd name="connsiteY1" fmla="*/ 0 h 6858001"/>
              <a:gd name="connsiteX2" fmla="*/ 8362622 w 8362622"/>
              <a:gd name="connsiteY2" fmla="*/ 2 h 6858001"/>
              <a:gd name="connsiteX3" fmla="*/ 8362622 w 8362622"/>
              <a:gd name="connsiteY3" fmla="*/ 6858001 h 6858001"/>
              <a:gd name="connsiteX4" fmla="*/ 0 w 8362622"/>
              <a:gd name="connsiteY4" fmla="*/ 685800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62622" h="6858001">
                <a:moveTo>
                  <a:pt x="0" y="6858001"/>
                </a:moveTo>
                <a:lnTo>
                  <a:pt x="2448007" y="0"/>
                </a:lnTo>
                <a:lnTo>
                  <a:pt x="8362622" y="2"/>
                </a:lnTo>
                <a:lnTo>
                  <a:pt x="8362622" y="6858001"/>
                </a:lnTo>
                <a:lnTo>
                  <a:pt x="0" y="6858001"/>
                </a:lnTo>
                <a:close/>
              </a:path>
            </a:pathLst>
          </a:custGeom>
          <a:solidFill>
            <a:srgbClr val="3399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9086407" y="1085184"/>
            <a:ext cx="2992602" cy="440607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460"/>
              </a:lnSpc>
              <a:buFont typeface="Wingdings" pitchFamily="2" charset="2"/>
              <a:buChar char="§"/>
            </a:pP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1460"/>
              </a:lnSpc>
              <a:buFont typeface="Wingdings" pitchFamily="2" charset="2"/>
              <a:buChar char="§"/>
            </a:pPr>
            <a: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Зарегистрировано </a:t>
            </a:r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248 </a:t>
            </a:r>
            <a: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компаний</a:t>
            </a:r>
          </a:p>
          <a:p>
            <a:pPr>
              <a:lnSpc>
                <a:spcPts val="1460"/>
              </a:lnSpc>
              <a:buFont typeface="Wingdings" pitchFamily="2" charset="2"/>
              <a:buChar char="§"/>
            </a:pPr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313</a:t>
            </a:r>
            <a: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продуктов</a:t>
            </a:r>
          </a:p>
          <a:p>
            <a:pPr>
              <a:lnSpc>
                <a:spcPts val="1460"/>
              </a:lnSpc>
              <a:buFont typeface="Wingdings" pitchFamily="2" charset="2"/>
              <a:buChar char="§"/>
            </a:pPr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197</a:t>
            </a:r>
            <a: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проектов и </a:t>
            </a:r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21</a:t>
            </a:r>
            <a: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услуг</a:t>
            </a:r>
          </a:p>
          <a:p>
            <a:pPr>
              <a:lnSpc>
                <a:spcPts val="1460"/>
              </a:lnSpc>
              <a:buFont typeface="Wingdings" pitchFamily="2" charset="2"/>
              <a:buChar char="§"/>
            </a:pPr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41 087 </a:t>
            </a:r>
            <a: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человек  посетило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1460"/>
              </a:lnSpc>
              <a:buNone/>
            </a:pPr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портал</a:t>
            </a:r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2017 году</a:t>
            </a:r>
          </a:p>
          <a:p>
            <a:pPr>
              <a:lnSpc>
                <a:spcPts val="1460"/>
              </a:lnSpc>
              <a:buNone/>
            </a:pPr>
            <a:endParaRPr lang="ru-RU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1460"/>
              </a:lnSpc>
              <a:buNone/>
            </a:pP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География</a:t>
            </a: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охвата: </a:t>
            </a:r>
          </a:p>
          <a:p>
            <a:pPr>
              <a:lnSpc>
                <a:spcPts val="1000"/>
              </a:lnSpc>
              <a:buNone/>
            </a:pPr>
            <a:r>
              <a:rPr lang="ru-RU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Россия </a:t>
            </a:r>
          </a:p>
          <a:p>
            <a:pPr>
              <a:lnSpc>
                <a:spcPts val="1000"/>
              </a:lnSpc>
              <a:buNone/>
            </a:pPr>
            <a:r>
              <a:rPr lang="ru-RU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Казахстан</a:t>
            </a:r>
          </a:p>
          <a:p>
            <a:pPr>
              <a:lnSpc>
                <a:spcPts val="1000"/>
              </a:lnSpc>
              <a:buNone/>
            </a:pPr>
            <a:r>
              <a:rPr lang="ru-RU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Украина</a:t>
            </a:r>
          </a:p>
          <a:p>
            <a:pPr>
              <a:lnSpc>
                <a:spcPts val="1000"/>
              </a:lnSpc>
              <a:buNone/>
            </a:pPr>
            <a:r>
              <a:rPr lang="ru-RU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Беларусь</a:t>
            </a:r>
          </a:p>
          <a:p>
            <a:pPr>
              <a:lnSpc>
                <a:spcPts val="1000"/>
              </a:lnSpc>
              <a:buNone/>
            </a:pPr>
            <a:r>
              <a:rPr lang="ru-RU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США</a:t>
            </a:r>
          </a:p>
        </p:txBody>
      </p:sp>
      <p:sp>
        <p:nvSpPr>
          <p:cNvPr id="19" name="Объект 2"/>
          <p:cNvSpPr>
            <a:spLocks noGrp="1"/>
          </p:cNvSpPr>
          <p:nvPr>
            <p:ph idx="1"/>
          </p:nvPr>
        </p:nvSpPr>
        <p:spPr>
          <a:xfrm>
            <a:off x="7851245" y="5424109"/>
            <a:ext cx="3858533" cy="1122716"/>
          </a:xfrm>
        </p:spPr>
        <p:txBody>
          <a:bodyPr>
            <a:noAutofit/>
          </a:bodyPr>
          <a:lstStyle/>
          <a:p>
            <a:pPr marL="0" indent="0">
              <a:lnSpc>
                <a:spcPts val="980"/>
              </a:lnSpc>
              <a:buNone/>
            </a:pPr>
            <a:r>
              <a:rPr lang="ru-RU" sz="1600" b="1" dirty="0">
                <a:solidFill>
                  <a:srgbClr val="3399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Портал дает возможность найти: </a:t>
            </a:r>
          </a:p>
          <a:p>
            <a:pPr>
              <a:lnSpc>
                <a:spcPts val="980"/>
              </a:lnSpc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Инвестора</a:t>
            </a:r>
          </a:p>
          <a:p>
            <a:pPr>
              <a:lnSpc>
                <a:spcPts val="980"/>
              </a:lnSpc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Партнера </a:t>
            </a:r>
          </a:p>
          <a:p>
            <a:pPr>
              <a:lnSpc>
                <a:spcPts val="980"/>
              </a:lnSpc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Бизнес-команду</a:t>
            </a:r>
          </a:p>
        </p:txBody>
      </p:sp>
      <p:sp>
        <p:nvSpPr>
          <p:cNvPr id="17" name="Параллелограмм 16"/>
          <p:cNvSpPr/>
          <p:nvPr/>
        </p:nvSpPr>
        <p:spPr>
          <a:xfrm flipH="1" flipV="1">
            <a:off x="7947961" y="1604511"/>
            <a:ext cx="1023425" cy="3061135"/>
          </a:xfrm>
          <a:prstGeom prst="parallelogram">
            <a:avLst>
              <a:gd name="adj" fmla="val 85444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Номер слайда 3"/>
          <p:cNvSpPr txBox="1">
            <a:spLocks/>
          </p:cNvSpPr>
          <p:nvPr/>
        </p:nvSpPr>
        <p:spPr>
          <a:xfrm>
            <a:off x="8788024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BAF7D-687D-4741-9D74-4576AA8F3B44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788024" y="6356350"/>
            <a:ext cx="2743200" cy="365125"/>
          </a:xfrm>
        </p:spPr>
        <p:txBody>
          <a:bodyPr/>
          <a:lstStyle/>
          <a:p>
            <a:fld id="{F23BAF7D-687D-4741-9D74-4576AA8F3B44}" type="slidenum">
              <a:rPr lang="ru-RU" smtClean="0">
                <a:solidFill>
                  <a:schemeClr val="bg1">
                    <a:lumMod val="50000"/>
                  </a:schemeClr>
                </a:solidFill>
              </a:rPr>
              <a:pPr/>
              <a:t>11</a:t>
            </a:fld>
            <a:endParaRPr lang="ru-RU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 cstate="print"/>
          <a:srcRect l="15210" t="11939" r="27749" b="5799"/>
          <a:stretch/>
        </p:blipFill>
        <p:spPr bwMode="auto">
          <a:xfrm>
            <a:off x="928049" y="1457847"/>
            <a:ext cx="6491821" cy="5263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997927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Прямоугольник 33"/>
          <p:cNvSpPr/>
          <p:nvPr/>
        </p:nvSpPr>
        <p:spPr>
          <a:xfrm>
            <a:off x="0" y="3398293"/>
            <a:ext cx="12192000" cy="3459707"/>
          </a:xfrm>
          <a:prstGeom prst="rect">
            <a:avLst/>
          </a:prstGeom>
          <a:solidFill>
            <a:srgbClr val="33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32513" y="345839"/>
            <a:ext cx="9526137" cy="89146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339933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РЕГИОНАЛЬНЫЙ ИННОВАЦИОННЫЙ 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ПОРТАЛ 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ТОМСКОЙ ОБЛАСТИ</a:t>
            </a:r>
          </a:p>
        </p:txBody>
      </p:sp>
      <p:sp>
        <p:nvSpPr>
          <p:cNvPr id="8" name="Овал 7"/>
          <p:cNvSpPr/>
          <p:nvPr/>
        </p:nvSpPr>
        <p:spPr>
          <a:xfrm>
            <a:off x="-559559" y="218363"/>
            <a:ext cx="1119117" cy="111911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946260" y="1269235"/>
            <a:ext cx="108000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833853" y="1266617"/>
            <a:ext cx="859674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Активно работают с порталом и пресс-службой: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673289" y="4212818"/>
            <a:ext cx="3229971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Проект ИНОТОМСК нашей организации полезен в качестве платформы </a:t>
            </a:r>
          </a:p>
          <a:p>
            <a:pPr algn="ctr"/>
            <a:r>
              <a:rPr lang="ru-RU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размещения информации о нашей организации и получение информации </a:t>
            </a:r>
          </a:p>
          <a:p>
            <a:pPr algn="ctr"/>
            <a:r>
              <a:rPr lang="ru-RU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инновационного сообщества. С сайта нам неоднократно приходили запросы </a:t>
            </a:r>
          </a:p>
          <a:p>
            <a:pPr algn="ctr"/>
            <a:r>
              <a:rPr lang="ru-RU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разработкам, правда конкретными договорами они не закончились. </a:t>
            </a:r>
          </a:p>
          <a:p>
            <a:pPr algn="ctr"/>
            <a:endParaRPr lang="ru-RU" sz="1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Татьяна Козлова, патентовед </a:t>
            </a:r>
          </a:p>
          <a:p>
            <a:pPr algn="ctr"/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ИХН СО РАН</a:t>
            </a:r>
          </a:p>
        </p:txBody>
      </p:sp>
      <p:pic>
        <p:nvPicPr>
          <p:cNvPr id="14337" name="Picture 1" descr="C:\Users\Вход\Desktop\quotation-png-quotation-marks-200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2FBB2F">
                <a:tint val="45000"/>
                <a:satMod val="400000"/>
              </a:srgbClr>
            </a:duotone>
          </a:blip>
          <a:srcRect l="14436" t="28092" r="16271" b="25089"/>
          <a:stretch>
            <a:fillRect/>
          </a:stretch>
        </p:blipFill>
        <p:spPr bwMode="auto">
          <a:xfrm flipH="1" flipV="1">
            <a:off x="1869745" y="3562064"/>
            <a:ext cx="807945" cy="545909"/>
          </a:xfrm>
          <a:prstGeom prst="rect">
            <a:avLst/>
          </a:prstGeom>
          <a:noFill/>
        </p:spPr>
      </p:pic>
      <p:sp>
        <p:nvSpPr>
          <p:cNvPr id="26" name="Прямоугольник 25"/>
          <p:cNvSpPr/>
          <p:nvPr/>
        </p:nvSpPr>
        <p:spPr>
          <a:xfrm>
            <a:off x="4344524" y="4214039"/>
            <a:ext cx="368036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Пресс-служба инновационных организаций дает компаниям возможность продвигать себя </a:t>
            </a:r>
          </a:p>
          <a:p>
            <a:pPr algn="ctr"/>
            <a:r>
              <a:rPr lang="ru-RU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Интернете на серьезном уровне.  </a:t>
            </a:r>
          </a:p>
          <a:p>
            <a:pPr algn="ctr"/>
            <a:r>
              <a:rPr lang="ru-RU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счет большой </a:t>
            </a:r>
            <a:r>
              <a:rPr lang="ru-RU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репутационной</a:t>
            </a:r>
            <a:r>
              <a:rPr lang="ru-RU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составляющей службы ее новости расходятся по новостным порталам как горячие пирожки. Мы сами получили потрясающий эффект, когда после размещения одной новости пресс-службой у нас появилось пять новых клиентов и большое количество </a:t>
            </a:r>
            <a:r>
              <a:rPr lang="ru-RU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репостов</a:t>
            </a:r>
            <a:r>
              <a:rPr lang="ru-RU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новости по многим СМИ. </a:t>
            </a:r>
          </a:p>
          <a:p>
            <a:pPr algn="ctr"/>
            <a:endParaRPr lang="ru-RU" sz="1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Антон Титков, управляющий партнер </a:t>
            </a:r>
          </a:p>
          <a:p>
            <a:pPr algn="ctr"/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SBI </a:t>
            </a:r>
            <a:r>
              <a:rPr lang="ru-RU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Group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9" name="Picture 1" descr="C:\Users\Вход\Desktop\quotation-png-quotation-marks-200.png"/>
          <p:cNvPicPr>
            <a:picLocks noChangeAspect="1" noChangeArrowheads="1"/>
          </p:cNvPicPr>
          <p:nvPr/>
        </p:nvPicPr>
        <p:blipFill>
          <a:blip r:embed="rId3" cstate="print">
            <a:lum bright="70000" contrast="-10000"/>
          </a:blip>
          <a:srcRect l="17401" t="27311" r="17988" b="22124"/>
          <a:stretch>
            <a:fillRect/>
          </a:stretch>
        </p:blipFill>
        <p:spPr bwMode="auto">
          <a:xfrm flipH="1" flipV="1">
            <a:off x="5800302" y="3545687"/>
            <a:ext cx="753354" cy="589582"/>
          </a:xfrm>
          <a:prstGeom prst="rect">
            <a:avLst/>
          </a:prstGeom>
          <a:noFill/>
        </p:spPr>
      </p:pic>
      <p:sp>
        <p:nvSpPr>
          <p:cNvPr id="30" name="Прямоугольник 29"/>
          <p:cNvSpPr/>
          <p:nvPr/>
        </p:nvSpPr>
        <p:spPr>
          <a:xfrm>
            <a:off x="8384274" y="4228487"/>
            <a:ext cx="340739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Если говорить о продвижении продуктов, </a:t>
            </a:r>
          </a:p>
          <a:p>
            <a:pPr algn="ctr"/>
            <a:r>
              <a:rPr lang="ru-RU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 наша компания меньше чем за месяц сделала выручку в 50 </a:t>
            </a:r>
            <a:r>
              <a:rPr lang="ru-RU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</a:t>
            </a:r>
            <a:r>
              <a:rPr lang="ru-RU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и это был только старт продаж.  Публикации на </a:t>
            </a:r>
            <a:r>
              <a:rPr lang="ru-RU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Инотомске</a:t>
            </a:r>
            <a:r>
              <a:rPr lang="ru-RU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позволяют быть в топе 10 поисковых машин (</a:t>
            </a:r>
            <a:r>
              <a:rPr lang="ru-RU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яндекс</a:t>
            </a:r>
            <a:r>
              <a:rPr lang="ru-RU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т.п.), что позволяет увеличивать влияние на целевую аудиторию.</a:t>
            </a:r>
            <a:endParaRPr lang="ru-RU" sz="1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Владимир Веснин, </a:t>
            </a:r>
          </a:p>
          <a:p>
            <a:pPr algn="ctr"/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директор ООО «</a:t>
            </a:r>
            <a:r>
              <a:rPr lang="ru-RU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Смарт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 инновации»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1" name="Picture 1" descr="C:\Users\Вход\Desktop\quotation-png-quotation-marks-200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2FBB2F">
                <a:tint val="45000"/>
                <a:satMod val="400000"/>
              </a:srgbClr>
            </a:duotone>
          </a:blip>
          <a:srcRect l="14592" t="27311" r="17988" b="25870"/>
          <a:stretch>
            <a:fillRect/>
          </a:stretch>
        </p:blipFill>
        <p:spPr bwMode="auto">
          <a:xfrm flipH="1" flipV="1">
            <a:off x="9662615" y="3589360"/>
            <a:ext cx="786109" cy="545909"/>
          </a:xfrm>
          <a:prstGeom prst="rect">
            <a:avLst/>
          </a:prstGeom>
          <a:noFill/>
        </p:spPr>
      </p:pic>
      <p:grpSp>
        <p:nvGrpSpPr>
          <p:cNvPr id="32" name="Группа 31"/>
          <p:cNvGrpSpPr/>
          <p:nvPr/>
        </p:nvGrpSpPr>
        <p:grpSpPr>
          <a:xfrm>
            <a:off x="914400" y="1738153"/>
            <a:ext cx="10604310" cy="1485834"/>
            <a:chOff x="658907" y="1801504"/>
            <a:chExt cx="11126225" cy="1558963"/>
          </a:xfrm>
        </p:grpSpPr>
        <p:pic>
          <p:nvPicPr>
            <p:cNvPr id="33" name="Picture 10" descr="http://gorod.it/thumbs/protected/upload/public/BuilderContent/000/11/a6aa5033.png/orig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56235" y="1990056"/>
              <a:ext cx="1094868" cy="5063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338" name="Picture 2" descr="C:\Users\Вход\Desktop\UUTLb5HC9dY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107405" y="1867854"/>
              <a:ext cx="416816" cy="710671"/>
            </a:xfrm>
            <a:prstGeom prst="rect">
              <a:avLst/>
            </a:prstGeom>
            <a:noFill/>
          </p:spPr>
        </p:pic>
        <p:pic>
          <p:nvPicPr>
            <p:cNvPr id="14339" name="Picture 3" descr="C:\Users\Вход\Desktop\logo_unigine.1.png"/>
            <p:cNvPicPr>
              <a:picLocks noChangeAspect="1" noChangeArrowheads="1"/>
            </p:cNvPicPr>
            <p:nvPr/>
          </p:nvPicPr>
          <p:blipFill>
            <a:blip r:embed="rId6" cstate="print"/>
            <a:srcRect t="26027" b="23119"/>
            <a:stretch>
              <a:fillRect/>
            </a:stretch>
          </p:blipFill>
          <p:spPr bwMode="auto">
            <a:xfrm>
              <a:off x="7362070" y="2729644"/>
              <a:ext cx="1095277" cy="417746"/>
            </a:xfrm>
            <a:prstGeom prst="rect">
              <a:avLst/>
            </a:prstGeom>
            <a:noFill/>
          </p:spPr>
        </p:pic>
        <p:pic>
          <p:nvPicPr>
            <p:cNvPr id="14340" name="Picture 4" descr="C:\Users\Вход\Desktop\logo-jacpbkvcs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8648682" y="2629682"/>
              <a:ext cx="1788294" cy="551390"/>
            </a:xfrm>
            <a:prstGeom prst="rect">
              <a:avLst/>
            </a:prstGeom>
            <a:noFill/>
          </p:spPr>
        </p:pic>
        <p:pic>
          <p:nvPicPr>
            <p:cNvPr id="14341" name="Picture 5" descr="C:\Users\Вход\Desktop\TRNMC_RU_transparent.pn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143852" y="2033663"/>
              <a:ext cx="1461299" cy="422407"/>
            </a:xfrm>
            <a:prstGeom prst="rect">
              <a:avLst/>
            </a:prstGeom>
            <a:noFill/>
          </p:spPr>
        </p:pic>
        <p:pic>
          <p:nvPicPr>
            <p:cNvPr id="1028" name="Picture 4" descr="C:\Users\Вход\Desktop\tourfirm_logo_110879_l.jpg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3784593" y="1801504"/>
              <a:ext cx="1106093" cy="623713"/>
            </a:xfrm>
            <a:prstGeom prst="rect">
              <a:avLst/>
            </a:prstGeom>
            <a:noFill/>
          </p:spPr>
        </p:pic>
        <p:pic>
          <p:nvPicPr>
            <p:cNvPr id="1029" name="Picture 5" descr="C:\Users\Вход\Desktop\orig.pn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2127875" y="2821383"/>
              <a:ext cx="1337824" cy="336686"/>
            </a:xfrm>
            <a:prstGeom prst="rect">
              <a:avLst/>
            </a:prstGeom>
            <a:noFill/>
          </p:spPr>
        </p:pic>
        <p:pic>
          <p:nvPicPr>
            <p:cNvPr id="1030" name="Picture 6" descr="C:\Users\Вход\Desktop\logotipelecardslogan.jpg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5040915" y="2791775"/>
              <a:ext cx="1113063" cy="303103"/>
            </a:xfrm>
            <a:prstGeom prst="rect">
              <a:avLst/>
            </a:prstGeom>
            <a:noFill/>
          </p:spPr>
        </p:pic>
        <p:pic>
          <p:nvPicPr>
            <p:cNvPr id="1031" name="Picture 7" descr="C:\Users\Вход\Desktop\sn8G3RbnJgkNNPb5.jpg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8686973" y="1999319"/>
              <a:ext cx="1697124" cy="421858"/>
            </a:xfrm>
            <a:prstGeom prst="rect">
              <a:avLst/>
            </a:prstGeom>
            <a:noFill/>
          </p:spPr>
        </p:pic>
        <p:pic>
          <p:nvPicPr>
            <p:cNvPr id="1032" name="Picture 8" descr="C:\Users\Вход\Desktop\2-university-tgu-logo-neagent.png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10748756" y="1871752"/>
              <a:ext cx="784649" cy="784649"/>
            </a:xfrm>
            <a:prstGeom prst="rect">
              <a:avLst/>
            </a:prstGeom>
            <a:noFill/>
          </p:spPr>
        </p:pic>
        <p:pic>
          <p:nvPicPr>
            <p:cNvPr id="1033" name="Picture 9" descr="C:\Users\Вход\Desktop\фрии-1.png"/>
            <p:cNvPicPr>
              <a:picLocks noChangeAspect="1" noChangeArrowheads="1"/>
            </p:cNvPicPr>
            <p:nvPr/>
          </p:nvPicPr>
          <p:blipFill>
            <a:blip r:embed="rId14" cstate="print"/>
            <a:srcRect t="38141" b="34753"/>
            <a:stretch>
              <a:fillRect/>
            </a:stretch>
          </p:blipFill>
          <p:spPr bwMode="auto">
            <a:xfrm>
              <a:off x="4955451" y="2073080"/>
              <a:ext cx="1252871" cy="339601"/>
            </a:xfrm>
            <a:prstGeom prst="rect">
              <a:avLst/>
            </a:prstGeom>
            <a:noFill/>
          </p:spPr>
        </p:pic>
        <p:pic>
          <p:nvPicPr>
            <p:cNvPr id="1035" name="Picture 11" descr="C:\Users\Вход\Desktop\_70d3b43bb7dde2c4.jpg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6329802" y="2207760"/>
              <a:ext cx="847410" cy="847410"/>
            </a:xfrm>
            <a:prstGeom prst="rect">
              <a:avLst/>
            </a:prstGeom>
            <a:noFill/>
          </p:spPr>
        </p:pic>
        <p:pic>
          <p:nvPicPr>
            <p:cNvPr id="1036" name="Picture 12" descr="C:\Users\Вход\Desktop\S.jpg"/>
            <p:cNvPicPr>
              <a:picLocks noChangeAspect="1" noChangeArrowheads="1"/>
            </p:cNvPicPr>
            <p:nvPr/>
          </p:nvPicPr>
          <p:blipFill>
            <a:blip r:embed="rId16" cstate="print"/>
            <a:srcRect t="17529" b="21059"/>
            <a:stretch>
              <a:fillRect/>
            </a:stretch>
          </p:blipFill>
          <p:spPr bwMode="auto">
            <a:xfrm>
              <a:off x="3908601" y="2728506"/>
              <a:ext cx="757510" cy="465200"/>
            </a:xfrm>
            <a:prstGeom prst="rect">
              <a:avLst/>
            </a:prstGeom>
            <a:noFill/>
          </p:spPr>
        </p:pic>
        <p:pic>
          <p:nvPicPr>
            <p:cNvPr id="1034" name="Picture 10" descr="C:\Users\Вход\Desktop\sbi-holdings-logo-1.png"/>
            <p:cNvPicPr>
              <a:picLocks noChangeAspect="1" noChangeArrowheads="1"/>
            </p:cNvPicPr>
            <p:nvPr/>
          </p:nvPicPr>
          <p:blipFill>
            <a:blip r:embed="rId17" cstate="print"/>
            <a:srcRect l="9150" t="15836" r="11438" b="29401"/>
            <a:stretch>
              <a:fillRect/>
            </a:stretch>
          </p:blipFill>
          <p:spPr bwMode="auto">
            <a:xfrm>
              <a:off x="658907" y="2801050"/>
              <a:ext cx="1232540" cy="331721"/>
            </a:xfrm>
            <a:prstGeom prst="rect">
              <a:avLst/>
            </a:prstGeom>
            <a:noFill/>
          </p:spPr>
        </p:pic>
        <p:pic>
          <p:nvPicPr>
            <p:cNvPr id="1037" name="Picture 13" descr="C:\Users\Вход\Desktop\logo-tusur-200x140.png"/>
            <p:cNvPicPr>
              <a:picLocks noChangeAspect="1" noChangeArrowheads="1"/>
            </p:cNvPicPr>
            <p:nvPr/>
          </p:nvPicPr>
          <p:blipFill>
            <a:blip r:embed="rId18" cstate="print"/>
            <a:srcRect/>
            <a:stretch>
              <a:fillRect/>
            </a:stretch>
          </p:blipFill>
          <p:spPr bwMode="auto">
            <a:xfrm>
              <a:off x="10536909" y="2486712"/>
              <a:ext cx="1248223" cy="873755"/>
            </a:xfrm>
            <a:prstGeom prst="rect">
              <a:avLst/>
            </a:prstGeom>
            <a:noFill/>
          </p:spPr>
        </p:pic>
      </p:grpSp>
      <p:sp>
        <p:nvSpPr>
          <p:cNvPr id="35" name="Номер слайда 3"/>
          <p:cNvSpPr txBox="1">
            <a:spLocks/>
          </p:cNvSpPr>
          <p:nvPr/>
        </p:nvSpPr>
        <p:spPr>
          <a:xfrm>
            <a:off x="8788024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BAF7D-687D-4741-9D74-4576AA8F3B44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6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788024" y="6356350"/>
            <a:ext cx="2743200" cy="365125"/>
          </a:xfrm>
        </p:spPr>
        <p:txBody>
          <a:bodyPr/>
          <a:lstStyle/>
          <a:p>
            <a:fld id="{F23BAF7D-687D-4741-9D74-4576AA8F3B44}" type="slidenum">
              <a:rPr lang="ru-RU" smtClean="0">
                <a:solidFill>
                  <a:schemeClr val="bg1"/>
                </a:solidFill>
              </a:rPr>
              <a:pPr/>
              <a:t>12</a:t>
            </a:fld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90920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>
          <a:xfrm>
            <a:off x="832513" y="345839"/>
            <a:ext cx="9526137" cy="89146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339933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ТОМСКАЯ ОБЛАСТЬ В РЕЙТИНГАХ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-559559" y="218363"/>
            <a:ext cx="1119117" cy="111911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946260" y="1228291"/>
            <a:ext cx="108000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Прямоугольник 10"/>
          <p:cNvSpPr/>
          <p:nvPr/>
        </p:nvSpPr>
        <p:spPr>
          <a:xfrm>
            <a:off x="7177091" y="1873994"/>
            <a:ext cx="41641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Рейтинг 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инновационного развития субъектов РФ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—  9 место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7206003" y="3479485"/>
            <a:ext cx="44716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Томские компании традиционно входят в ежегодный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быстрорастущих технологических компаний России "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Техуспех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"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80926" y="1883386"/>
            <a:ext cx="43052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Arial" pitchFamily="34" charset="0"/>
                <a:cs typeface="Arial" pitchFamily="34" charset="0"/>
              </a:rPr>
              <a:t>Динамика продвижения </a:t>
            </a:r>
          </a:p>
          <a:p>
            <a:r>
              <a:rPr lang="ru-RU" dirty="0">
                <a:latin typeface="Arial" pitchFamily="34" charset="0"/>
                <a:cs typeface="Arial" pitchFamily="34" charset="0"/>
              </a:rPr>
              <a:t>Томской области 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в рейтинге АИРР</a:t>
            </a:r>
          </a:p>
        </p:txBody>
      </p:sp>
      <p:sp>
        <p:nvSpPr>
          <p:cNvPr id="15" name="Прямоугольник 14"/>
          <p:cNvSpPr/>
          <p:nvPr/>
        </p:nvSpPr>
        <p:spPr>
          <a:xfrm rot="10800000" flipH="1" flipV="1">
            <a:off x="1047395" y="4314613"/>
            <a:ext cx="552099" cy="100755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  <p:sp>
        <p:nvSpPr>
          <p:cNvPr id="16" name="Прямоугольник 15"/>
          <p:cNvSpPr/>
          <p:nvPr/>
        </p:nvSpPr>
        <p:spPr>
          <a:xfrm rot="10800000" flipH="1" flipV="1">
            <a:off x="1635802" y="3537707"/>
            <a:ext cx="549623" cy="178446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  <p:sp>
        <p:nvSpPr>
          <p:cNvPr id="17" name="Прямоугольник 16"/>
          <p:cNvSpPr/>
          <p:nvPr/>
        </p:nvSpPr>
        <p:spPr>
          <a:xfrm rot="10800000" flipH="1" flipV="1">
            <a:off x="1043070" y="4234515"/>
            <a:ext cx="552665" cy="191877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  <p:sp>
        <p:nvSpPr>
          <p:cNvPr id="18" name="Прямоугольник 17"/>
          <p:cNvSpPr/>
          <p:nvPr/>
        </p:nvSpPr>
        <p:spPr>
          <a:xfrm rot="10800000" flipH="1" flipV="1">
            <a:off x="1624766" y="3479485"/>
            <a:ext cx="552665" cy="191877"/>
          </a:xfrm>
          <a:prstGeom prst="rect">
            <a:avLst/>
          </a:prstGeom>
          <a:solidFill>
            <a:srgbClr val="3399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  <p:sp>
        <p:nvSpPr>
          <p:cNvPr id="19" name="Прямоугольник 18"/>
          <p:cNvSpPr/>
          <p:nvPr/>
        </p:nvSpPr>
        <p:spPr>
          <a:xfrm rot="10800000" flipH="1" flipV="1">
            <a:off x="453593" y="4654966"/>
            <a:ext cx="552099" cy="66927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  <p:sp>
        <p:nvSpPr>
          <p:cNvPr id="20" name="Прямоугольник 19"/>
          <p:cNvSpPr/>
          <p:nvPr/>
        </p:nvSpPr>
        <p:spPr>
          <a:xfrm rot="10800000" flipH="1" flipV="1">
            <a:off x="449268" y="4571768"/>
            <a:ext cx="552665" cy="191877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>
            <a:off x="315953" y="5325318"/>
            <a:ext cx="1986239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489748" y="5374971"/>
            <a:ext cx="477088" cy="2519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latin typeface="Arial" pitchFamily="34" charset="0"/>
                <a:cs typeface="Arial" pitchFamily="34" charset="0"/>
              </a:rPr>
              <a:t>2014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62869" y="5364623"/>
            <a:ext cx="477088" cy="2519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latin typeface="Arial" pitchFamily="34" charset="0"/>
                <a:cs typeface="Arial" pitchFamily="34" charset="0"/>
              </a:rPr>
              <a:t>2015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660817" y="5366690"/>
            <a:ext cx="477088" cy="2519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latin typeface="Arial" pitchFamily="34" charset="0"/>
                <a:cs typeface="Arial" pitchFamily="34" charset="0"/>
              </a:rPr>
              <a:t>2016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64232" y="4133583"/>
            <a:ext cx="323988" cy="4199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8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160104" y="3798400"/>
            <a:ext cx="323988" cy="4199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757210" y="3016318"/>
            <a:ext cx="323988" cy="4199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rgbClr val="339933"/>
                </a:solidFill>
                <a:latin typeface="Arial" pitchFamily="34" charset="0"/>
                <a:cs typeface="Arial" pitchFamily="34" charset="0"/>
              </a:rPr>
              <a:t>4</a:t>
            </a:r>
          </a:p>
        </p:txBody>
      </p:sp>
      <p:cxnSp>
        <p:nvCxnSpPr>
          <p:cNvPr id="34" name="Прямая со стрелкой 33"/>
          <p:cNvCxnSpPr/>
          <p:nvPr/>
        </p:nvCxnSpPr>
        <p:spPr>
          <a:xfrm flipH="1">
            <a:off x="2698057" y="3420743"/>
            <a:ext cx="732426" cy="0"/>
          </a:xfrm>
          <a:prstGeom prst="straightConnector1">
            <a:avLst/>
          </a:prstGeom>
          <a:ln w="28575">
            <a:solidFill>
              <a:srgbClr val="3399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3524861" y="3157578"/>
            <a:ext cx="28486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latin typeface="Arial" pitchFamily="34" charset="0"/>
                <a:cs typeface="Arial" pitchFamily="34" charset="0"/>
              </a:rPr>
              <a:t>В 2016 г. добавлен блок «Инновационная активность»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659544" y="3796536"/>
            <a:ext cx="3700306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latin typeface="Arial" pitchFamily="34" charset="0"/>
                <a:cs typeface="Arial" pitchFamily="34" charset="0"/>
              </a:rPr>
              <a:t>Томская область лидирует </a:t>
            </a:r>
          </a:p>
          <a:p>
            <a:r>
              <a:rPr lang="ru-RU" sz="1400" dirty="0">
                <a:latin typeface="Arial" pitchFamily="34" charset="0"/>
                <a:cs typeface="Arial" pitchFamily="34" charset="0"/>
              </a:rPr>
              <a:t>по показателям</a:t>
            </a:r>
            <a:r>
              <a:rPr lang="ru-RU" sz="1400" b="1" dirty="0">
                <a:latin typeface="Arial" pitchFamily="34" charset="0"/>
                <a:cs typeface="Arial" pitchFamily="34" charset="0"/>
              </a:rPr>
              <a:t>:</a:t>
            </a:r>
          </a:p>
          <a:p>
            <a:endParaRPr lang="ru-RU" sz="400" dirty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1400" dirty="0">
                <a:latin typeface="Arial" pitchFamily="34" charset="0"/>
                <a:cs typeface="Arial" pitchFamily="34" charset="0"/>
              </a:rPr>
              <a:t> Участие и победы в конкурсах ФОИВ, </a:t>
            </a:r>
          </a:p>
          <a:p>
            <a:r>
              <a:rPr lang="ru-RU" sz="1400" dirty="0">
                <a:latin typeface="Arial" pitchFamily="34" charset="0"/>
                <a:cs typeface="Arial" pitchFamily="34" charset="0"/>
              </a:rPr>
              <a:t>институтов развития </a:t>
            </a:r>
            <a:r>
              <a:rPr lang="ru-RU" sz="1400" b="1" dirty="0">
                <a:solidFill>
                  <a:srgbClr val="339933"/>
                </a:solidFill>
                <a:latin typeface="Arial" pitchFamily="34" charset="0"/>
                <a:cs typeface="Arial" pitchFamily="34" charset="0"/>
              </a:rPr>
              <a:t>(1,1)</a:t>
            </a:r>
          </a:p>
          <a:p>
            <a:pPr>
              <a:buFont typeface="Arial" pitchFamily="34" charset="0"/>
              <a:buChar char="•"/>
            </a:pPr>
            <a:r>
              <a:rPr lang="ru-RU" sz="1400" dirty="0">
                <a:latin typeface="Arial" pitchFamily="34" charset="0"/>
                <a:cs typeface="Arial" pitchFamily="34" charset="0"/>
              </a:rPr>
              <a:t> Проведение публичных инновационных мероприятий  </a:t>
            </a:r>
            <a:r>
              <a:rPr lang="ru-RU" sz="1400" b="1" dirty="0">
                <a:solidFill>
                  <a:srgbClr val="339933"/>
                </a:solidFill>
                <a:latin typeface="Arial" pitchFamily="34" charset="0"/>
                <a:cs typeface="Arial" pitchFamily="34" charset="0"/>
              </a:rPr>
              <a:t>(1)</a:t>
            </a:r>
          </a:p>
          <a:p>
            <a:pPr>
              <a:buFont typeface="Arial" pitchFamily="34" charset="0"/>
              <a:buChar char="•"/>
            </a:pPr>
            <a:r>
              <a:rPr lang="ru-RU" sz="1400" dirty="0">
                <a:latin typeface="Arial" pitchFamily="34" charset="0"/>
                <a:cs typeface="Arial" pitchFamily="34" charset="0"/>
              </a:rPr>
              <a:t> Наличие инновационной инфраструктуры </a:t>
            </a:r>
            <a:r>
              <a:rPr lang="ru-RU" sz="1400" b="1" dirty="0">
                <a:solidFill>
                  <a:srgbClr val="339933"/>
                </a:solidFill>
                <a:latin typeface="Arial" pitchFamily="34" charset="0"/>
                <a:cs typeface="Arial" pitchFamily="34" charset="0"/>
              </a:rPr>
              <a:t>(0,8)</a:t>
            </a:r>
          </a:p>
        </p:txBody>
      </p:sp>
      <p:pic>
        <p:nvPicPr>
          <p:cNvPr id="7171" name="Picture 3" descr="C:\Users\Вход\Desktop\лого-элеси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393178" y="5063923"/>
            <a:ext cx="967349" cy="587930"/>
          </a:xfrm>
          <a:prstGeom prst="rect">
            <a:avLst/>
          </a:prstGeom>
          <a:noFill/>
        </p:spPr>
      </p:pic>
      <p:pic>
        <p:nvPicPr>
          <p:cNvPr id="7173" name="Picture 5" descr="C:\Users\Вход\Desktop\251-ru-2014-06-21_220x0_34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05225" y="5836415"/>
            <a:ext cx="821921" cy="702497"/>
          </a:xfrm>
          <a:prstGeom prst="rect">
            <a:avLst/>
          </a:prstGeom>
          <a:noFill/>
        </p:spPr>
      </p:pic>
      <p:pic>
        <p:nvPicPr>
          <p:cNvPr id="7174" name="Picture 6" descr="C:\Users\Вход\Desktop\_84a248b234a61ed7b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06003" y="5206719"/>
            <a:ext cx="1423033" cy="390346"/>
          </a:xfrm>
          <a:prstGeom prst="rect">
            <a:avLst/>
          </a:prstGeom>
          <a:noFill/>
        </p:spPr>
      </p:pic>
      <p:sp>
        <p:nvSpPr>
          <p:cNvPr id="43" name="Овал 42"/>
          <p:cNvSpPr/>
          <p:nvPr/>
        </p:nvSpPr>
        <p:spPr>
          <a:xfrm>
            <a:off x="6691950" y="1856145"/>
            <a:ext cx="315899" cy="300251"/>
          </a:xfrm>
          <a:prstGeom prst="ellipse">
            <a:avLst/>
          </a:prstGeom>
          <a:solidFill>
            <a:srgbClr val="3399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Овал 51"/>
          <p:cNvSpPr/>
          <p:nvPr/>
        </p:nvSpPr>
        <p:spPr>
          <a:xfrm>
            <a:off x="6776110" y="1926657"/>
            <a:ext cx="315899" cy="300251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Овал 52"/>
          <p:cNvSpPr/>
          <p:nvPr/>
        </p:nvSpPr>
        <p:spPr>
          <a:xfrm>
            <a:off x="384412" y="1858360"/>
            <a:ext cx="315899" cy="300251"/>
          </a:xfrm>
          <a:prstGeom prst="ellipse">
            <a:avLst/>
          </a:prstGeom>
          <a:solidFill>
            <a:srgbClr val="3399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Овал 53"/>
          <p:cNvSpPr/>
          <p:nvPr/>
        </p:nvSpPr>
        <p:spPr>
          <a:xfrm>
            <a:off x="468572" y="1928872"/>
            <a:ext cx="315899" cy="300251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Овал 54"/>
          <p:cNvSpPr/>
          <p:nvPr/>
        </p:nvSpPr>
        <p:spPr>
          <a:xfrm>
            <a:off x="6705599" y="3744069"/>
            <a:ext cx="315899" cy="300251"/>
          </a:xfrm>
          <a:prstGeom prst="ellipse">
            <a:avLst/>
          </a:prstGeom>
          <a:solidFill>
            <a:srgbClr val="3399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Овал 55"/>
          <p:cNvSpPr/>
          <p:nvPr/>
        </p:nvSpPr>
        <p:spPr>
          <a:xfrm>
            <a:off x="6789759" y="3814581"/>
            <a:ext cx="315899" cy="300251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Номер слайда 3"/>
          <p:cNvSpPr txBox="1">
            <a:spLocks/>
          </p:cNvSpPr>
          <p:nvPr/>
        </p:nvSpPr>
        <p:spPr>
          <a:xfrm>
            <a:off x="8788024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BAF7D-687D-4741-9D74-4576AA8F3B44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9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788024" y="6356350"/>
            <a:ext cx="2743200" cy="365125"/>
          </a:xfrm>
        </p:spPr>
        <p:txBody>
          <a:bodyPr/>
          <a:lstStyle/>
          <a:p>
            <a:fld id="{F23BAF7D-687D-4741-9D74-4576AA8F3B44}" type="slidenum">
              <a:rPr lang="ru-RU" smtClean="0">
                <a:solidFill>
                  <a:schemeClr val="bg1">
                    <a:lumMod val="50000"/>
                  </a:schemeClr>
                </a:solidFill>
              </a:rPr>
              <a:pPr/>
              <a:t>13</a:t>
            </a:fld>
            <a:endParaRPr lang="ru-RU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026" name="Picture 2" descr="http://www.micran.ru/sites/micran_ru/tmpl/micran_ru/p/logo_rus_soc2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74" b="33731"/>
          <a:stretch/>
        </p:blipFill>
        <p:spPr bwMode="auto">
          <a:xfrm>
            <a:off x="8730874" y="5156292"/>
            <a:ext cx="1570625" cy="516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2238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F23BAF7D-687D-4741-9D74-4576AA8F3B44}" type="slidenum">
              <a:rPr lang="ru-RU" smtClean="0"/>
              <a:pPr/>
              <a:t>14</a:t>
            </a:fld>
            <a:endParaRPr lang="ru-RU"/>
          </a:p>
        </p:txBody>
      </p:sp>
      <p:sp>
        <p:nvSpPr>
          <p:cNvPr id="23" name="Номер слайда 3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BAF7D-687D-4741-9D74-4576AA8F3B44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-559559" y="218363"/>
            <a:ext cx="1119117" cy="111911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946260" y="1541089"/>
            <a:ext cx="108000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Заголовок 1"/>
          <p:cNvSpPr txBox="1">
            <a:spLocks/>
          </p:cNvSpPr>
          <p:nvPr/>
        </p:nvSpPr>
        <p:spPr>
          <a:xfrm>
            <a:off x="832513" y="382910"/>
            <a:ext cx="11054687" cy="89146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339933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РЕГИОНАЛЬНЫЙ МОНИТОРИНГ</a:t>
            </a:r>
            <a:r>
              <a:rPr kumimoji="0" lang="ru-RU" sz="2800" b="1" i="0" u="none" strike="noStrike" kern="1200" cap="none" spc="0" normalizeH="0" noProof="0" dirty="0">
                <a:ln>
                  <a:noFill/>
                </a:ln>
                <a:solidFill>
                  <a:srgbClr val="339933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ИННОВАЦИОННОЙ ДЕЯТЕЛЬНОСТИ ОРГАНИЗАЦИЙ 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ТОМСКОЙ ОБЛАСТИ</a:t>
            </a:r>
          </a:p>
        </p:txBody>
      </p:sp>
      <p:pic>
        <p:nvPicPr>
          <p:cNvPr id="8194" name="Picture 2" descr="C:\Users\Вход\Desktop\ч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64126" y="1815153"/>
            <a:ext cx="5799717" cy="4517408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</a:effectLst>
        </p:spPr>
      </p:pic>
      <p:sp>
        <p:nvSpPr>
          <p:cNvPr id="28" name="Прямоугольник 27"/>
          <p:cNvSpPr/>
          <p:nvPr/>
        </p:nvSpPr>
        <p:spPr>
          <a:xfrm>
            <a:off x="832513" y="1792335"/>
            <a:ext cx="3411941" cy="2046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339933"/>
                </a:solidFill>
                <a:latin typeface="Arial" pitchFamily="34" charset="0"/>
                <a:cs typeface="Arial" pitchFamily="34" charset="0"/>
              </a:rPr>
              <a:t>400 инновационных компаний:</a:t>
            </a:r>
            <a:endParaRPr lang="ru-RU" b="1" dirty="0">
              <a:solidFill>
                <a:srgbClr val="339933"/>
              </a:solidFill>
              <a:latin typeface="Arial" pitchFamily="34" charset="0"/>
              <a:cs typeface="Arial" pitchFamily="34" charset="0"/>
            </a:endParaRPr>
          </a:p>
          <a:p>
            <a:endParaRPr lang="ru-RU" sz="700" b="1" dirty="0">
              <a:solidFill>
                <a:srgbClr val="339933"/>
              </a:solidFill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Arial" pitchFamily="34" charset="0"/>
                <a:cs typeface="Arial" pitchFamily="34" charset="0"/>
              </a:rPr>
              <a:t>57 крупных </a:t>
            </a:r>
          </a:p>
          <a:p>
            <a:pPr marL="285750" indent="-285750"/>
            <a:r>
              <a:rPr lang="ru-RU" dirty="0">
                <a:latin typeface="Arial" pitchFamily="34" charset="0"/>
                <a:cs typeface="Arial" pitchFamily="34" charset="0"/>
              </a:rPr>
              <a:t>и средних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Arial" pitchFamily="34" charset="0"/>
                <a:cs typeface="Arial" pitchFamily="34" charset="0"/>
              </a:rPr>
              <a:t>153 малых </a:t>
            </a:r>
          </a:p>
          <a:p>
            <a:pPr marL="285750" indent="-285750"/>
            <a:r>
              <a:rPr lang="ru-RU" dirty="0">
                <a:latin typeface="Arial" pitchFamily="34" charset="0"/>
                <a:cs typeface="Arial" pitchFamily="34" charset="0"/>
              </a:rPr>
              <a:t>и микро предприятий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8370626" y="2169994"/>
            <a:ext cx="29206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339933"/>
                </a:solidFill>
                <a:latin typeface="Arial" pitchFamily="34" charset="0"/>
                <a:cs typeface="Arial" pitchFamily="34" charset="0"/>
              </a:rPr>
              <a:t>16, 7 млрд. </a:t>
            </a:r>
            <a:r>
              <a:rPr lang="ru-RU" sz="2400" dirty="0">
                <a:solidFill>
                  <a:srgbClr val="339933"/>
                </a:solidFill>
                <a:latin typeface="Arial" pitchFamily="34" charset="0"/>
                <a:cs typeface="Arial" pitchFamily="34" charset="0"/>
              </a:rPr>
              <a:t>₽</a:t>
            </a:r>
            <a:endParaRPr lang="ru-RU" sz="2400" b="1" dirty="0">
              <a:solidFill>
                <a:srgbClr val="339933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dirty="0">
                <a:latin typeface="Arial" pitchFamily="34" charset="0"/>
                <a:cs typeface="Arial" pitchFamily="34" charset="0"/>
              </a:rPr>
              <a:t>объем отгруженных инновационных товаров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8902890" y="4410516"/>
            <a:ext cx="28478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dirty="0">
              <a:solidFill>
                <a:srgbClr val="339933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400" b="1" dirty="0">
                <a:solidFill>
                  <a:srgbClr val="339933"/>
                </a:solidFill>
                <a:latin typeface="Arial" pitchFamily="34" charset="0"/>
                <a:cs typeface="Arial" pitchFamily="34" charset="0"/>
              </a:rPr>
              <a:t>1, 8 млрд.</a:t>
            </a:r>
            <a:r>
              <a:rPr lang="ru-RU" sz="2400" dirty="0">
                <a:solidFill>
                  <a:srgbClr val="339933"/>
                </a:solidFill>
                <a:latin typeface="Arial" pitchFamily="34" charset="0"/>
                <a:cs typeface="Arial" pitchFamily="34" charset="0"/>
              </a:rPr>
              <a:t> ₽</a:t>
            </a:r>
          </a:p>
          <a:p>
            <a:r>
              <a:rPr lang="ru-RU" dirty="0">
                <a:latin typeface="Arial" pitchFamily="34" charset="0"/>
                <a:cs typeface="Arial" pitchFamily="34" charset="0"/>
              </a:rPr>
              <a:t>объем экспортируемой продукции  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796127" y="5248251"/>
            <a:ext cx="31071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400" b="1" dirty="0">
              <a:solidFill>
                <a:srgbClr val="339933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400" b="1" dirty="0">
                <a:solidFill>
                  <a:srgbClr val="339933"/>
                </a:solidFill>
                <a:latin typeface="Arial" pitchFamily="34" charset="0"/>
                <a:cs typeface="Arial" pitchFamily="34" charset="0"/>
              </a:rPr>
              <a:t>27 627 чел.</a:t>
            </a:r>
          </a:p>
          <a:p>
            <a:r>
              <a:rPr lang="ru-RU" dirty="0">
                <a:latin typeface="Arial" pitchFamily="34" charset="0"/>
                <a:cs typeface="Arial" pitchFamily="34" charset="0"/>
              </a:rPr>
              <a:t>количество рабочих мест </a:t>
            </a:r>
          </a:p>
        </p:txBody>
      </p:sp>
      <p:pic>
        <p:nvPicPr>
          <p:cNvPr id="8195" name="Picture 3" descr="C:\Users\Вход\Desktop\ЕКН.png"/>
          <p:cNvPicPr>
            <a:picLocks noChangeAspect="1" noChangeArrowheads="1"/>
          </p:cNvPicPr>
          <p:nvPr/>
        </p:nvPicPr>
        <p:blipFill>
          <a:blip r:embed="rId4" cstate="print"/>
          <a:srcRect l="50377" r="27858"/>
          <a:stretch>
            <a:fillRect/>
          </a:stretch>
        </p:blipFill>
        <p:spPr bwMode="auto">
          <a:xfrm>
            <a:off x="5586928" y="4280495"/>
            <a:ext cx="608705" cy="65999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2" name="Picture 3" descr="C:\Users\Вход\Desktop\ЕКН.png"/>
          <p:cNvPicPr>
            <a:picLocks noChangeAspect="1" noChangeArrowheads="1"/>
          </p:cNvPicPr>
          <p:nvPr/>
        </p:nvPicPr>
        <p:blipFill>
          <a:blip r:embed="rId5" cstate="print"/>
          <a:srcRect l="81016"/>
          <a:stretch>
            <a:fillRect/>
          </a:stretch>
        </p:blipFill>
        <p:spPr bwMode="auto">
          <a:xfrm>
            <a:off x="5555667" y="2165270"/>
            <a:ext cx="562045" cy="698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3" name="Picture 3" descr="C:\Users\Вход\Desktop\ЕКН.png"/>
          <p:cNvPicPr>
            <a:picLocks noChangeAspect="1" noChangeArrowheads="1"/>
          </p:cNvPicPr>
          <p:nvPr/>
        </p:nvPicPr>
        <p:blipFill>
          <a:blip r:embed="rId6" cstate="print"/>
          <a:srcRect r="73395"/>
          <a:stretch>
            <a:fillRect/>
          </a:stretch>
        </p:blipFill>
        <p:spPr bwMode="auto">
          <a:xfrm>
            <a:off x="5526294" y="5429181"/>
            <a:ext cx="710729" cy="63042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196" name="Picture 4" descr="C:\Users\Вход\Downloads\3d-building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82176" y="3242727"/>
            <a:ext cx="646885" cy="64688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42238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 descr="C:\Users\Вход\Desktop\startuplab_demo-6-1024x682.jpg"/>
          <p:cNvPicPr>
            <a:picLocks noChangeAspect="1" noChangeArrowheads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5004486" y="5182893"/>
            <a:ext cx="1865749" cy="1242619"/>
          </a:xfrm>
          <a:prstGeom prst="parallelogram">
            <a:avLst/>
          </a:prstGeom>
          <a:noFill/>
        </p:spPr>
      </p:pic>
      <p:pic>
        <p:nvPicPr>
          <p:cNvPr id="12293" name="Picture 5" descr="C:\Users\Вход\Desktop\bez-imeni-123.png"/>
          <p:cNvPicPr>
            <a:picLocks noChangeAspect="1" noChangeArrowheads="1"/>
          </p:cNvPicPr>
          <p:nvPr/>
        </p:nvPicPr>
        <p:blipFill>
          <a:blip r:embed="rId4" cstate="print"/>
          <a:srcRect l="5897" r="10226"/>
          <a:stretch>
            <a:fillRect/>
          </a:stretch>
        </p:blipFill>
        <p:spPr bwMode="auto">
          <a:xfrm>
            <a:off x="4399953" y="1875273"/>
            <a:ext cx="1135312" cy="944929"/>
          </a:xfrm>
          <a:prstGeom prst="rect">
            <a:avLst/>
          </a:prstGeom>
          <a:noFill/>
        </p:spPr>
      </p:pic>
      <p:sp>
        <p:nvSpPr>
          <p:cNvPr id="24" name="Параллелограмм 23"/>
          <p:cNvSpPr/>
          <p:nvPr/>
        </p:nvSpPr>
        <p:spPr>
          <a:xfrm>
            <a:off x="5638800" y="-898101"/>
            <a:ext cx="5415887" cy="13717132"/>
          </a:xfrm>
          <a:prstGeom prst="parallelogram">
            <a:avLst>
              <a:gd name="adj" fmla="val 67925"/>
            </a:avLst>
          </a:prstGeom>
          <a:solidFill>
            <a:srgbClr val="E7E6E6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290" name="Picture 2" descr="C:\Users\Вход\Downloads\DSC_0062.JPG"/>
          <p:cNvPicPr>
            <a:picLocks noChangeAspect="1" noChangeArrowheads="1"/>
          </p:cNvPicPr>
          <p:nvPr/>
        </p:nvPicPr>
        <p:blipFill>
          <a:blip r:embed="rId5" cstate="print">
            <a:lum contrast="10000"/>
          </a:blip>
          <a:srcRect/>
          <a:stretch>
            <a:fillRect/>
          </a:stretch>
        </p:blipFill>
        <p:spPr bwMode="auto">
          <a:xfrm>
            <a:off x="2226685" y="1697645"/>
            <a:ext cx="1862554" cy="1238400"/>
          </a:xfrm>
          <a:prstGeom prst="parallelogram">
            <a:avLst/>
          </a:prstGeom>
          <a:noFill/>
        </p:spPr>
      </p:pic>
      <p:pic>
        <p:nvPicPr>
          <p:cNvPr id="24579" name="Picture 3" descr="C:\Users\Вход\Downloads\IMG_9576.JPG"/>
          <p:cNvPicPr>
            <a:picLocks noChangeAspect="1" noChangeArrowheads="1"/>
          </p:cNvPicPr>
          <p:nvPr/>
        </p:nvPicPr>
        <p:blipFill>
          <a:blip r:embed="rId6" cstate="print">
            <a:lum contrast="10000"/>
          </a:blip>
          <a:srcRect/>
          <a:stretch>
            <a:fillRect/>
          </a:stretch>
        </p:blipFill>
        <p:spPr bwMode="auto">
          <a:xfrm>
            <a:off x="9383370" y="1678228"/>
            <a:ext cx="1857600" cy="1238400"/>
          </a:xfrm>
          <a:prstGeom prst="parallelogram">
            <a:avLst/>
          </a:prstGeom>
          <a:noFill/>
        </p:spPr>
      </p:pic>
      <p:sp>
        <p:nvSpPr>
          <p:cNvPr id="13" name="Овал 12"/>
          <p:cNvSpPr/>
          <p:nvPr/>
        </p:nvSpPr>
        <p:spPr>
          <a:xfrm>
            <a:off x="-559559" y="218363"/>
            <a:ext cx="1119117" cy="111911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869966" y="272795"/>
            <a:ext cx="9475038" cy="10717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z="2800" b="1" dirty="0">
                <a:solidFill>
                  <a:srgbClr val="339933"/>
                </a:solidFill>
                <a:latin typeface="Arial" pitchFamily="34" charset="0"/>
                <a:cs typeface="Arial" pitchFamily="34" charset="0"/>
              </a:rPr>
              <a:t>ПРОДВИЖЕНИЕ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ИННОВАЦИОННОЙ ПРОДУКЦИИ </a:t>
            </a: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975828" y="1271507"/>
            <a:ext cx="1080000" cy="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Прямоугольник 22"/>
          <p:cNvSpPr/>
          <p:nvPr/>
        </p:nvSpPr>
        <p:spPr>
          <a:xfrm>
            <a:off x="5646540" y="3850651"/>
            <a:ext cx="1465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339933"/>
                </a:solidFill>
                <a:latin typeface="Arial" pitchFamily="34" charset="0"/>
                <a:cs typeface="Arial" pitchFamily="34" charset="0"/>
              </a:rPr>
              <a:t>INNO</a:t>
            </a:r>
            <a:r>
              <a:rPr lang="ru-RU" b="1" dirty="0">
                <a:solidFill>
                  <a:srgbClr val="339933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Точка</a:t>
            </a:r>
          </a:p>
        </p:txBody>
      </p:sp>
      <p:pic>
        <p:nvPicPr>
          <p:cNvPr id="12291" name="Picture 3" descr="C:\Users\Вход\Desktop\logo_vp_color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747686" y="1896191"/>
            <a:ext cx="1385340" cy="719311"/>
          </a:xfrm>
          <a:prstGeom prst="rect">
            <a:avLst/>
          </a:prstGeom>
          <a:noFill/>
        </p:spPr>
      </p:pic>
      <p:pic>
        <p:nvPicPr>
          <p:cNvPr id="12294" name="Picture 6" descr="C:\Users\Вход\Desktop\IMG_0898.jpg"/>
          <p:cNvPicPr>
            <a:picLocks noChangeAspect="1" noChangeArrowheads="1"/>
          </p:cNvPicPr>
          <p:nvPr/>
        </p:nvPicPr>
        <p:blipFill>
          <a:blip r:embed="rId8" cstate="print">
            <a:lum contrast="10000"/>
          </a:blip>
          <a:srcRect/>
          <a:stretch>
            <a:fillRect/>
          </a:stretch>
        </p:blipFill>
        <p:spPr bwMode="auto">
          <a:xfrm>
            <a:off x="5803193" y="1696542"/>
            <a:ext cx="1861072" cy="1239503"/>
          </a:xfrm>
          <a:prstGeom prst="parallelogram">
            <a:avLst/>
          </a:prstGeom>
          <a:noFill/>
        </p:spPr>
      </p:pic>
      <p:pic>
        <p:nvPicPr>
          <p:cNvPr id="12295" name="Picture 7" descr="C:\Users\Вход\Desktop\Logo_MMCO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38695" y="3694671"/>
            <a:ext cx="1447331" cy="693988"/>
          </a:xfrm>
          <a:prstGeom prst="rect">
            <a:avLst/>
          </a:prstGeom>
          <a:noFill/>
        </p:spPr>
      </p:pic>
      <p:pic>
        <p:nvPicPr>
          <p:cNvPr id="12296" name="Picture 8" descr="C:\Users\Вход\Desktop\mmco_edster_2.jpg"/>
          <p:cNvPicPr>
            <a:picLocks noChangeAspect="1" noChangeArrowheads="1"/>
          </p:cNvPicPr>
          <p:nvPr/>
        </p:nvPicPr>
        <p:blipFill>
          <a:blip r:embed="rId10" cstate="print">
            <a:lum contrast="10000"/>
          </a:blip>
          <a:srcRect/>
          <a:stretch>
            <a:fillRect/>
          </a:stretch>
        </p:blipFill>
        <p:spPr bwMode="auto">
          <a:xfrm>
            <a:off x="3688904" y="3433314"/>
            <a:ext cx="1857600" cy="1238400"/>
          </a:xfrm>
          <a:prstGeom prst="parallelogram">
            <a:avLst/>
          </a:prstGeom>
          <a:noFill/>
        </p:spPr>
      </p:pic>
      <p:grpSp>
        <p:nvGrpSpPr>
          <p:cNvPr id="20" name="Группа 19"/>
          <p:cNvGrpSpPr/>
          <p:nvPr/>
        </p:nvGrpSpPr>
        <p:grpSpPr>
          <a:xfrm>
            <a:off x="9228556" y="1669976"/>
            <a:ext cx="494835" cy="1253297"/>
            <a:chOff x="791570" y="1847845"/>
            <a:chExt cx="781439" cy="197919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1" name="Параллелограмм 20"/>
            <p:cNvSpPr/>
            <p:nvPr/>
          </p:nvSpPr>
          <p:spPr>
            <a:xfrm>
              <a:off x="791570" y="1847845"/>
              <a:ext cx="781439" cy="1979196"/>
            </a:xfrm>
            <a:prstGeom prst="parallelogram">
              <a:avLst>
                <a:gd name="adj" fmla="val 67925"/>
              </a:avLst>
            </a:prstGeom>
            <a:solidFill>
              <a:srgbClr val="3399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Параллелограмм 21"/>
            <p:cNvSpPr/>
            <p:nvPr/>
          </p:nvSpPr>
          <p:spPr>
            <a:xfrm>
              <a:off x="918839" y="1959301"/>
              <a:ext cx="400397" cy="1014108"/>
            </a:xfrm>
            <a:prstGeom prst="parallelogram">
              <a:avLst>
                <a:gd name="adj" fmla="val 67925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5" name="Группа 24"/>
          <p:cNvGrpSpPr/>
          <p:nvPr/>
        </p:nvGrpSpPr>
        <p:grpSpPr>
          <a:xfrm>
            <a:off x="5648751" y="1678228"/>
            <a:ext cx="494835" cy="1253297"/>
            <a:chOff x="791570" y="1847845"/>
            <a:chExt cx="781439" cy="197919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6" name="Параллелограмм 25"/>
            <p:cNvSpPr/>
            <p:nvPr/>
          </p:nvSpPr>
          <p:spPr>
            <a:xfrm>
              <a:off x="791570" y="1847845"/>
              <a:ext cx="781439" cy="1979196"/>
            </a:xfrm>
            <a:prstGeom prst="parallelogram">
              <a:avLst>
                <a:gd name="adj" fmla="val 67925"/>
              </a:avLst>
            </a:prstGeom>
            <a:solidFill>
              <a:srgbClr val="3399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Параллелограмм 26"/>
            <p:cNvSpPr/>
            <p:nvPr/>
          </p:nvSpPr>
          <p:spPr>
            <a:xfrm>
              <a:off x="918839" y="1959301"/>
              <a:ext cx="400397" cy="1014108"/>
            </a:xfrm>
            <a:prstGeom prst="parallelogram">
              <a:avLst>
                <a:gd name="adj" fmla="val 67925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9" name="Группа 28"/>
          <p:cNvGrpSpPr/>
          <p:nvPr/>
        </p:nvGrpSpPr>
        <p:grpSpPr>
          <a:xfrm>
            <a:off x="864824" y="1765884"/>
            <a:ext cx="1240727" cy="1119116"/>
            <a:chOff x="4694830" y="0"/>
            <a:chExt cx="1735540" cy="1565430"/>
          </a:xfrm>
        </p:grpSpPr>
        <p:pic>
          <p:nvPicPr>
            <p:cNvPr id="12292" name="Picture 4" descr="C:\Users\Вход\Desktop\0000066.png"/>
            <p:cNvPicPr>
              <a:picLocks noChangeAspect="1" noChangeArrowheads="1"/>
            </p:cNvPicPr>
            <p:nvPr/>
          </p:nvPicPr>
          <p:blipFill>
            <a:blip r:embed="rId11" cstate="print"/>
            <a:srcRect l="5627" t="28986" r="58000" b="29734"/>
            <a:stretch>
              <a:fillRect/>
            </a:stretch>
          </p:blipFill>
          <p:spPr bwMode="auto">
            <a:xfrm>
              <a:off x="4694832" y="0"/>
              <a:ext cx="1201001" cy="908063"/>
            </a:xfrm>
            <a:prstGeom prst="rect">
              <a:avLst/>
            </a:prstGeom>
            <a:noFill/>
          </p:spPr>
        </p:pic>
        <p:pic>
          <p:nvPicPr>
            <p:cNvPr id="28" name="Picture 4" descr="C:\Users\Вход\Desktop\0000066.png"/>
            <p:cNvPicPr>
              <a:picLocks noChangeAspect="1" noChangeArrowheads="1"/>
            </p:cNvPicPr>
            <p:nvPr/>
          </p:nvPicPr>
          <p:blipFill>
            <a:blip r:embed="rId11" cstate="print"/>
            <a:srcRect l="42344" t="40050" r="5095" b="29734"/>
            <a:stretch>
              <a:fillRect/>
            </a:stretch>
          </p:blipFill>
          <p:spPr bwMode="auto">
            <a:xfrm>
              <a:off x="4694830" y="900752"/>
              <a:ext cx="1735540" cy="664678"/>
            </a:xfrm>
            <a:prstGeom prst="rect">
              <a:avLst/>
            </a:prstGeom>
            <a:noFill/>
          </p:spPr>
        </p:pic>
      </p:grpSp>
      <p:grpSp>
        <p:nvGrpSpPr>
          <p:cNvPr id="30" name="Группа 29"/>
          <p:cNvGrpSpPr/>
          <p:nvPr/>
        </p:nvGrpSpPr>
        <p:grpSpPr>
          <a:xfrm>
            <a:off x="2084026" y="1680294"/>
            <a:ext cx="494835" cy="1253297"/>
            <a:chOff x="791570" y="1847845"/>
            <a:chExt cx="781439" cy="197919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1" name="Параллелограмм 30"/>
            <p:cNvSpPr/>
            <p:nvPr/>
          </p:nvSpPr>
          <p:spPr>
            <a:xfrm>
              <a:off x="791570" y="1847845"/>
              <a:ext cx="781439" cy="1979196"/>
            </a:xfrm>
            <a:prstGeom prst="parallelogram">
              <a:avLst>
                <a:gd name="adj" fmla="val 67925"/>
              </a:avLst>
            </a:prstGeom>
            <a:solidFill>
              <a:srgbClr val="3399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Параллелограмм 31"/>
            <p:cNvSpPr/>
            <p:nvPr/>
          </p:nvSpPr>
          <p:spPr>
            <a:xfrm>
              <a:off x="918839" y="1959301"/>
              <a:ext cx="400397" cy="1014108"/>
            </a:xfrm>
            <a:prstGeom prst="parallelogram">
              <a:avLst>
                <a:gd name="adj" fmla="val 67925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3" name="Группа 32"/>
          <p:cNvGrpSpPr/>
          <p:nvPr/>
        </p:nvGrpSpPr>
        <p:grpSpPr>
          <a:xfrm>
            <a:off x="3545600" y="3427338"/>
            <a:ext cx="494835" cy="1253297"/>
            <a:chOff x="791570" y="1847845"/>
            <a:chExt cx="781439" cy="197919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5" name="Параллелограмм 34"/>
            <p:cNvSpPr/>
            <p:nvPr/>
          </p:nvSpPr>
          <p:spPr>
            <a:xfrm>
              <a:off x="791570" y="1847845"/>
              <a:ext cx="781439" cy="1979196"/>
            </a:xfrm>
            <a:prstGeom prst="parallelogram">
              <a:avLst>
                <a:gd name="adj" fmla="val 67925"/>
              </a:avLst>
            </a:prstGeom>
            <a:solidFill>
              <a:srgbClr val="3399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Параллелограмм 35"/>
            <p:cNvSpPr/>
            <p:nvPr/>
          </p:nvSpPr>
          <p:spPr>
            <a:xfrm>
              <a:off x="918839" y="1959301"/>
              <a:ext cx="400397" cy="1014108"/>
            </a:xfrm>
            <a:prstGeom prst="parallelogram">
              <a:avLst>
                <a:gd name="adj" fmla="val 67925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3074" name="Picture 2" descr="C:\Users\Вход\Desktop\c-PCXK0J7y4.jpg"/>
          <p:cNvPicPr>
            <a:picLocks noChangeAspect="1" noChangeArrowheads="1"/>
          </p:cNvPicPr>
          <p:nvPr/>
        </p:nvPicPr>
        <p:blipFill>
          <a:blip r:embed="rId12" cstate="print">
            <a:lum contrast="10000"/>
          </a:blip>
          <a:srcRect t="9497" r="10434"/>
          <a:stretch>
            <a:fillRect/>
          </a:stretch>
        </p:blipFill>
        <p:spPr bwMode="auto">
          <a:xfrm>
            <a:off x="7255022" y="3405310"/>
            <a:ext cx="1846172" cy="1243163"/>
          </a:xfrm>
          <a:prstGeom prst="parallelogram">
            <a:avLst/>
          </a:prstGeom>
          <a:noFill/>
        </p:spPr>
      </p:pic>
      <p:grpSp>
        <p:nvGrpSpPr>
          <p:cNvPr id="40" name="Группа 39"/>
          <p:cNvGrpSpPr/>
          <p:nvPr/>
        </p:nvGrpSpPr>
        <p:grpSpPr>
          <a:xfrm>
            <a:off x="7093694" y="3402682"/>
            <a:ext cx="494835" cy="1253297"/>
            <a:chOff x="791570" y="1847845"/>
            <a:chExt cx="781439" cy="197919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1" name="Параллелограмм 40"/>
            <p:cNvSpPr/>
            <p:nvPr/>
          </p:nvSpPr>
          <p:spPr>
            <a:xfrm>
              <a:off x="791570" y="1847845"/>
              <a:ext cx="781439" cy="1979196"/>
            </a:xfrm>
            <a:prstGeom prst="parallelogram">
              <a:avLst>
                <a:gd name="adj" fmla="val 67925"/>
              </a:avLst>
            </a:prstGeom>
            <a:solidFill>
              <a:srgbClr val="3399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2" name="Параллелограмм 41"/>
            <p:cNvSpPr/>
            <p:nvPr/>
          </p:nvSpPr>
          <p:spPr>
            <a:xfrm>
              <a:off x="918839" y="1959301"/>
              <a:ext cx="400397" cy="1014108"/>
            </a:xfrm>
            <a:prstGeom prst="parallelogram">
              <a:avLst>
                <a:gd name="adj" fmla="val 67925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Номер слайда 3"/>
          <p:cNvSpPr txBox="1">
            <a:spLocks/>
          </p:cNvSpPr>
          <p:nvPr/>
        </p:nvSpPr>
        <p:spPr>
          <a:xfrm>
            <a:off x="8788024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BAF7D-687D-4741-9D74-4576AA8F3B44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9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788024" y="6356350"/>
            <a:ext cx="2743200" cy="365125"/>
          </a:xfrm>
        </p:spPr>
        <p:txBody>
          <a:bodyPr/>
          <a:lstStyle/>
          <a:p>
            <a:fld id="{F23BAF7D-687D-4741-9D74-4576AA8F3B44}" type="slidenum">
              <a:rPr lang="ru-RU" smtClean="0">
                <a:solidFill>
                  <a:schemeClr val="bg1">
                    <a:lumMod val="50000"/>
                  </a:schemeClr>
                </a:solidFill>
              </a:rPr>
              <a:pPr/>
              <a:t>15</a:t>
            </a:fld>
            <a:endParaRPr lang="ru-RU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3077" name="Picture 5" descr="C:\Users\Вход\Desktop\logo-2017-ru.png"/>
          <p:cNvPicPr>
            <a:picLocks noChangeAspect="1" noChangeArrowheads="1"/>
          </p:cNvPicPr>
          <p:nvPr/>
        </p:nvPicPr>
        <p:blipFill>
          <a:blip r:embed="rId1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100000" contrast="-40000"/>
          </a:blip>
          <a:srcRect/>
          <a:stretch>
            <a:fillRect/>
          </a:stretch>
        </p:blipFill>
        <p:spPr bwMode="auto">
          <a:xfrm>
            <a:off x="6910140" y="5374789"/>
            <a:ext cx="1470460" cy="741788"/>
          </a:xfrm>
          <a:prstGeom prst="flowChartPunchedCard">
            <a:avLst/>
          </a:prstGeom>
          <a:noFill/>
        </p:spPr>
      </p:pic>
      <p:pic>
        <p:nvPicPr>
          <p:cNvPr id="3078" name="Picture 6" descr="C:\Users\Вход\Downloads\Startuplab_logo_transparen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450084" y="5177480"/>
            <a:ext cx="1297460" cy="1297460"/>
          </a:xfrm>
          <a:prstGeom prst="rect">
            <a:avLst/>
          </a:prstGeom>
          <a:noFill/>
        </p:spPr>
      </p:pic>
      <p:grpSp>
        <p:nvGrpSpPr>
          <p:cNvPr id="50" name="Группа 49"/>
          <p:cNvGrpSpPr/>
          <p:nvPr/>
        </p:nvGrpSpPr>
        <p:grpSpPr>
          <a:xfrm>
            <a:off x="4871899" y="5173766"/>
            <a:ext cx="494835" cy="1253297"/>
            <a:chOff x="791570" y="1847845"/>
            <a:chExt cx="781439" cy="197919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1" name="Параллелограмм 50"/>
            <p:cNvSpPr/>
            <p:nvPr/>
          </p:nvSpPr>
          <p:spPr>
            <a:xfrm>
              <a:off x="791570" y="1847845"/>
              <a:ext cx="781439" cy="1979196"/>
            </a:xfrm>
            <a:prstGeom prst="parallelogram">
              <a:avLst>
                <a:gd name="adj" fmla="val 67925"/>
              </a:avLst>
            </a:prstGeom>
            <a:solidFill>
              <a:srgbClr val="3399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2" name="Параллелограмм 51"/>
            <p:cNvSpPr/>
            <p:nvPr/>
          </p:nvSpPr>
          <p:spPr>
            <a:xfrm>
              <a:off x="918839" y="1959301"/>
              <a:ext cx="400397" cy="1014108"/>
            </a:xfrm>
            <a:prstGeom prst="parallelogram">
              <a:avLst>
                <a:gd name="adj" fmla="val 67925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15" cstate="print"/>
          <a:srcRect l="18942" t="26520" r="24367" b="5912"/>
          <a:stretch>
            <a:fillRect/>
          </a:stretch>
        </p:blipFill>
        <p:spPr bwMode="auto">
          <a:xfrm>
            <a:off x="8625031" y="5165108"/>
            <a:ext cx="1853514" cy="1242000"/>
          </a:xfrm>
          <a:prstGeom prst="parallelogram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6" name="Группа 45"/>
          <p:cNvGrpSpPr/>
          <p:nvPr/>
        </p:nvGrpSpPr>
        <p:grpSpPr>
          <a:xfrm>
            <a:off x="8469468" y="5161459"/>
            <a:ext cx="494835" cy="1253297"/>
            <a:chOff x="791570" y="1847845"/>
            <a:chExt cx="781439" cy="197919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7" name="Параллелограмм 46"/>
            <p:cNvSpPr/>
            <p:nvPr/>
          </p:nvSpPr>
          <p:spPr>
            <a:xfrm>
              <a:off x="791570" y="1847845"/>
              <a:ext cx="781439" cy="1979196"/>
            </a:xfrm>
            <a:prstGeom prst="parallelogram">
              <a:avLst>
                <a:gd name="adj" fmla="val 67925"/>
              </a:avLst>
            </a:prstGeom>
            <a:solidFill>
              <a:srgbClr val="3399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8" name="Параллелограмм 47"/>
            <p:cNvSpPr/>
            <p:nvPr/>
          </p:nvSpPr>
          <p:spPr>
            <a:xfrm>
              <a:off x="918839" y="1959301"/>
              <a:ext cx="400397" cy="1014108"/>
            </a:xfrm>
            <a:prstGeom prst="parallelogram">
              <a:avLst>
                <a:gd name="adj" fmla="val 67925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5013449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C:\Users\Вход\Desktop\а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05785" y="0"/>
            <a:ext cx="5286215" cy="6858000"/>
          </a:xfrm>
          <a:prstGeom prst="rect">
            <a:avLst/>
          </a:prstGeom>
          <a:noFill/>
        </p:spPr>
      </p:pic>
      <p:sp>
        <p:nvSpPr>
          <p:cNvPr id="6" name="Овал 5"/>
          <p:cNvSpPr/>
          <p:nvPr/>
        </p:nvSpPr>
        <p:spPr>
          <a:xfrm>
            <a:off x="-559559" y="218363"/>
            <a:ext cx="1119117" cy="111911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946260" y="1269235"/>
            <a:ext cx="1080000" cy="1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Заголовок 1"/>
          <p:cNvSpPr txBox="1">
            <a:spLocks/>
          </p:cNvSpPr>
          <p:nvPr/>
        </p:nvSpPr>
        <p:spPr>
          <a:xfrm>
            <a:off x="838200" y="433365"/>
            <a:ext cx="10515600" cy="72289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339933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НАЦИОНАЛЬНАЯ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339933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ТЕХНОЛОГИЧЕСКАЯ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kumimoji="0" lang="ru-RU" sz="28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ИНИЦИАТИВА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58516" y="1699330"/>
            <a:ext cx="6552217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dirty="0">
                <a:latin typeface="Arial" pitchFamily="34" charset="0"/>
                <a:cs typeface="Arial" pitchFamily="34" charset="0"/>
              </a:rPr>
              <a:t>Что такое НТИ? Дорожные карты </a:t>
            </a:r>
          </a:p>
          <a:p>
            <a:pPr>
              <a:buNone/>
            </a:pPr>
            <a:r>
              <a:rPr lang="ru-RU" b="1" dirty="0">
                <a:latin typeface="Arial" pitchFamily="34" charset="0"/>
                <a:cs typeface="Arial" pitchFamily="34" charset="0"/>
              </a:rPr>
              <a:t>и технологические барьеры</a:t>
            </a:r>
          </a:p>
          <a:p>
            <a:pPr>
              <a:buNone/>
            </a:pPr>
            <a:endParaRPr lang="ru-RU" b="1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b="1" dirty="0">
                <a:latin typeface="Arial" pitchFamily="34" charset="0"/>
                <a:cs typeface="Arial" pitchFamily="34" charset="0"/>
              </a:rPr>
              <a:t>Финансирование проектов НТИ</a:t>
            </a:r>
          </a:p>
          <a:p>
            <a:pPr>
              <a:buNone/>
            </a:pPr>
            <a:r>
              <a:rPr lang="ru-RU" b="1" dirty="0">
                <a:latin typeface="Arial" pitchFamily="34" charset="0"/>
                <a:cs typeface="Arial" pitchFamily="34" charset="0"/>
              </a:rPr>
              <a:t>с участием АСИ, РВК, Проектного офиса НТИ</a:t>
            </a:r>
          </a:p>
          <a:p>
            <a:pPr>
              <a:buNone/>
            </a:pPr>
            <a:endParaRPr lang="ru-RU" b="1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b="1" dirty="0" err="1">
                <a:latin typeface="Arial" pitchFamily="34" charset="0"/>
                <a:cs typeface="Arial" pitchFamily="34" charset="0"/>
              </a:rPr>
              <a:t>Вебинар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 по подготовке и подаче проектов </a:t>
            </a:r>
          </a:p>
          <a:p>
            <a:pPr>
              <a:buNone/>
            </a:pPr>
            <a:r>
              <a:rPr lang="ru-RU" b="1" dirty="0">
                <a:latin typeface="Arial" pitchFamily="34" charset="0"/>
                <a:cs typeface="Arial" pitchFamily="34" charset="0"/>
              </a:rPr>
              <a:t>по реализации Дорожных карт НТИ с участием координаторов/представителей рабочих групп НТИ</a:t>
            </a:r>
          </a:p>
          <a:p>
            <a:pPr>
              <a:buNone/>
            </a:pPr>
            <a:endParaRPr lang="ru-RU" b="1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b="1" dirty="0">
                <a:latin typeface="Arial" pitchFamily="34" charset="0"/>
                <a:cs typeface="Arial" pitchFamily="34" charset="0"/>
              </a:rPr>
              <a:t>Деловые встречи с целью презентации разработок </a:t>
            </a:r>
          </a:p>
          <a:p>
            <a:pPr>
              <a:buNone/>
            </a:pPr>
            <a:r>
              <a:rPr lang="ru-RU" b="1" dirty="0">
                <a:latin typeface="Arial" pitchFamily="34" charset="0"/>
                <a:cs typeface="Arial" pitchFamily="34" charset="0"/>
              </a:rPr>
              <a:t>и экспертизы проектов</a:t>
            </a:r>
          </a:p>
          <a:p>
            <a:pPr>
              <a:buNone/>
            </a:pPr>
            <a:endParaRPr lang="ru-RU" b="1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b="1" dirty="0" err="1">
                <a:latin typeface="Arial" pitchFamily="34" charset="0"/>
                <a:cs typeface="Arial" pitchFamily="34" charset="0"/>
              </a:rPr>
              <a:t>Хакатон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 по созданию новых высокотехнологичных решений для цифровой медицины</a:t>
            </a:r>
          </a:p>
        </p:txBody>
      </p:sp>
      <p:grpSp>
        <p:nvGrpSpPr>
          <p:cNvPr id="30" name="Группа 10"/>
          <p:cNvGrpSpPr/>
          <p:nvPr/>
        </p:nvGrpSpPr>
        <p:grpSpPr>
          <a:xfrm>
            <a:off x="6878470" y="0"/>
            <a:ext cx="2292825" cy="6858000"/>
            <a:chOff x="6878470" y="0"/>
            <a:chExt cx="2292825" cy="6858000"/>
          </a:xfrm>
        </p:grpSpPr>
        <p:sp>
          <p:nvSpPr>
            <p:cNvPr id="31" name="Параллелограмм 30"/>
            <p:cNvSpPr/>
            <p:nvPr/>
          </p:nvSpPr>
          <p:spPr>
            <a:xfrm>
              <a:off x="6878470" y="0"/>
              <a:ext cx="2292825" cy="6858000"/>
            </a:xfrm>
            <a:prstGeom prst="parallelogram">
              <a:avLst>
                <a:gd name="adj" fmla="val 85444"/>
              </a:avLst>
            </a:prstGeom>
            <a:solidFill>
              <a:schemeClr val="bg1"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Параллелограмм 31"/>
            <p:cNvSpPr/>
            <p:nvPr/>
          </p:nvSpPr>
          <p:spPr>
            <a:xfrm>
              <a:off x="7506269" y="1319797"/>
              <a:ext cx="1023425" cy="3061135"/>
            </a:xfrm>
            <a:prstGeom prst="parallelogram">
              <a:avLst>
                <a:gd name="adj" fmla="val 85444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Овал 21"/>
          <p:cNvSpPr/>
          <p:nvPr/>
        </p:nvSpPr>
        <p:spPr>
          <a:xfrm>
            <a:off x="350987" y="2621144"/>
            <a:ext cx="315899" cy="300251"/>
          </a:xfrm>
          <a:prstGeom prst="ellipse">
            <a:avLst/>
          </a:prstGeom>
          <a:solidFill>
            <a:srgbClr val="3399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435147" y="2691656"/>
            <a:ext cx="315899" cy="300251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353262" y="1787230"/>
            <a:ext cx="315899" cy="300251"/>
          </a:xfrm>
          <a:prstGeom prst="ellipse">
            <a:avLst/>
          </a:prstGeom>
          <a:solidFill>
            <a:srgbClr val="3399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437422" y="1857742"/>
            <a:ext cx="315899" cy="300251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355103" y="4549632"/>
            <a:ext cx="315899" cy="300251"/>
          </a:xfrm>
          <a:prstGeom prst="ellipse">
            <a:avLst/>
          </a:prstGeom>
          <a:solidFill>
            <a:srgbClr val="3399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Овал 32"/>
          <p:cNvSpPr/>
          <p:nvPr/>
        </p:nvSpPr>
        <p:spPr>
          <a:xfrm>
            <a:off x="439263" y="4620144"/>
            <a:ext cx="315899" cy="300251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Овал 33"/>
          <p:cNvSpPr/>
          <p:nvPr/>
        </p:nvSpPr>
        <p:spPr>
          <a:xfrm>
            <a:off x="357378" y="3345746"/>
            <a:ext cx="315899" cy="300251"/>
          </a:xfrm>
          <a:prstGeom prst="ellipse">
            <a:avLst/>
          </a:prstGeom>
          <a:solidFill>
            <a:srgbClr val="3399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Овал 34"/>
          <p:cNvSpPr/>
          <p:nvPr/>
        </p:nvSpPr>
        <p:spPr>
          <a:xfrm>
            <a:off x="441538" y="3416258"/>
            <a:ext cx="315899" cy="300251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Овал 35"/>
          <p:cNvSpPr/>
          <p:nvPr/>
        </p:nvSpPr>
        <p:spPr>
          <a:xfrm>
            <a:off x="359219" y="5381667"/>
            <a:ext cx="315899" cy="300251"/>
          </a:xfrm>
          <a:prstGeom prst="ellipse">
            <a:avLst/>
          </a:prstGeom>
          <a:solidFill>
            <a:srgbClr val="3399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Овал 36"/>
          <p:cNvSpPr/>
          <p:nvPr/>
        </p:nvSpPr>
        <p:spPr>
          <a:xfrm>
            <a:off x="443379" y="5452179"/>
            <a:ext cx="315899" cy="300251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Номер слайда 3"/>
          <p:cNvSpPr txBox="1">
            <a:spLocks/>
          </p:cNvSpPr>
          <p:nvPr/>
        </p:nvSpPr>
        <p:spPr>
          <a:xfrm>
            <a:off x="8788024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BAF7D-687D-4741-9D74-4576AA8F3B44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0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788024" y="6356350"/>
            <a:ext cx="2743200" cy="365125"/>
          </a:xfrm>
        </p:spPr>
        <p:txBody>
          <a:bodyPr/>
          <a:lstStyle/>
          <a:p>
            <a:fld id="{F23BAF7D-687D-4741-9D74-4576AA8F3B44}" type="slidenum">
              <a:rPr lang="ru-RU" smtClean="0">
                <a:solidFill>
                  <a:schemeClr val="bg1"/>
                </a:solidFill>
              </a:rPr>
              <a:pPr/>
              <a:t>16</a:t>
            </a:fld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8847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Вход\Desktop\уп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10865" y="709466"/>
            <a:ext cx="5140411" cy="5460092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653448" y="1698992"/>
            <a:ext cx="750922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latin typeface="Arial" pitchFamily="34" charset="0"/>
                <a:cs typeface="Arial" pitchFamily="34" charset="0"/>
              </a:rPr>
              <a:t># привлечение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федеральных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институтов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развития </a:t>
            </a:r>
          </a:p>
          <a:p>
            <a:endParaRPr lang="ru-RU" sz="2800" b="1" dirty="0">
              <a:latin typeface="Arial" pitchFamily="34" charset="0"/>
              <a:cs typeface="Arial" pitchFamily="34" charset="0"/>
            </a:endParaRPr>
          </a:p>
          <a:p>
            <a:r>
              <a:rPr lang="ru-RU" sz="2800" b="1" dirty="0">
                <a:latin typeface="Arial" pitchFamily="34" charset="0"/>
                <a:cs typeface="Arial" pitchFamily="34" charset="0"/>
              </a:rPr>
              <a:t># адресное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сопровождение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  <a:p>
            <a:r>
              <a:rPr lang="ru-RU" sz="2800" b="1" dirty="0">
                <a:latin typeface="Arial" pitchFamily="34" charset="0"/>
                <a:cs typeface="Arial" pitchFamily="34" charset="0"/>
              </a:rPr>
              <a:t>проектов </a:t>
            </a:r>
          </a:p>
          <a:p>
            <a:endParaRPr lang="ru-RU" sz="2800" b="1" dirty="0">
              <a:latin typeface="Arial" pitchFamily="34" charset="0"/>
              <a:cs typeface="Arial" pitchFamily="34" charset="0"/>
            </a:endParaRPr>
          </a:p>
          <a:p>
            <a:r>
              <a:rPr lang="ru-RU" sz="2800" b="1" dirty="0">
                <a:latin typeface="Arial" pitchFamily="34" charset="0"/>
                <a:cs typeface="Arial" pitchFamily="34" charset="0"/>
              </a:rPr>
              <a:t># формирование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проектов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для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быстрорастущих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рынков</a:t>
            </a:r>
          </a:p>
        </p:txBody>
      </p:sp>
      <p:sp>
        <p:nvSpPr>
          <p:cNvPr id="10" name="Овал 9"/>
          <p:cNvSpPr/>
          <p:nvPr/>
        </p:nvSpPr>
        <p:spPr>
          <a:xfrm>
            <a:off x="-559559" y="218363"/>
            <a:ext cx="1119117" cy="111911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7257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7914</TotalTime>
  <Words>1109</Words>
  <Application>Microsoft Office PowerPoint</Application>
  <PresentationFormat>Широкоэкранный</PresentationFormat>
  <Paragraphs>354</Paragraphs>
  <Slides>17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Wingdings</vt:lpstr>
      <vt:lpstr>Тема Office</vt:lpstr>
      <vt:lpstr>Инновационная инфраструктура Томской области</vt:lpstr>
      <vt:lpstr>ИННОВАЦИОННАЯ ИНФРАСТРУКТУРА ТОМСКОЙ ОБЛАСТИ</vt:lpstr>
      <vt:lpstr>Презентация PowerPoint</vt:lpstr>
      <vt:lpstr>Презентация PowerPoint</vt:lpstr>
      <vt:lpstr>Презентация PowerPoint</vt:lpstr>
      <vt:lpstr>Презентация PowerPoint</vt:lpstr>
      <vt:lpstr>ОСОБАЯ ЭКОНОМИЧЕСКАЯ ЗОНА </vt:lpstr>
      <vt:lpstr>ОСОБАЯ ЭКОНОМИЧЕСКАЯ ЗОНА </vt:lpstr>
      <vt:lpstr>ОСОБАЯ ЭКОНОМИЧЕСКАЯ ЗОНА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Департамент по инновационной деятельности Администрации Томской области</dc:title>
  <dc:creator>Александра Бюллер</dc:creator>
  <cp:lastModifiedBy>Ефимова Елена Алексеевна</cp:lastModifiedBy>
  <cp:revision>548</cp:revision>
  <dcterms:created xsi:type="dcterms:W3CDTF">2017-11-28T04:08:16Z</dcterms:created>
  <dcterms:modified xsi:type="dcterms:W3CDTF">2019-08-13T08:48:04Z</dcterms:modified>
</cp:coreProperties>
</file>