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6" r:id="rId2"/>
    <p:sldId id="257" r:id="rId3"/>
    <p:sldId id="272" r:id="rId4"/>
    <p:sldId id="274" r:id="rId5"/>
    <p:sldId id="264" r:id="rId6"/>
    <p:sldId id="260" r:id="rId7"/>
    <p:sldId id="279" r:id="rId8"/>
    <p:sldId id="278" r:id="rId9"/>
    <p:sldId id="276" r:id="rId10"/>
    <p:sldId id="277" r:id="rId11"/>
    <p:sldId id="271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4640" autoAdjust="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7485A-4A17-400A-93A1-39CEBCD5B0AD}" type="datetimeFigureOut">
              <a:rPr lang="ru-RU" smtClean="0"/>
              <a:pPr/>
              <a:t>09.04.2013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1ED0E-6386-4D9E-93C0-755D5F4160E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7485A-4A17-400A-93A1-39CEBCD5B0AD}" type="datetimeFigureOut">
              <a:rPr lang="ru-RU" smtClean="0"/>
              <a:pPr/>
              <a:t>09.04.2013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1ED0E-6386-4D9E-93C0-755D5F4160E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7485A-4A17-400A-93A1-39CEBCD5B0AD}" type="datetimeFigureOut">
              <a:rPr lang="ru-RU" smtClean="0"/>
              <a:pPr/>
              <a:t>09.04.2013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1ED0E-6386-4D9E-93C0-755D5F4160E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7485A-4A17-400A-93A1-39CEBCD5B0AD}" type="datetimeFigureOut">
              <a:rPr lang="ru-RU" smtClean="0"/>
              <a:pPr/>
              <a:t>09.04.2013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1ED0E-6386-4D9E-93C0-755D5F4160E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7485A-4A17-400A-93A1-39CEBCD5B0AD}" type="datetimeFigureOut">
              <a:rPr lang="ru-RU" smtClean="0"/>
              <a:pPr/>
              <a:t>09.04.2013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1ED0E-6386-4D9E-93C0-755D5F4160E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7485A-4A17-400A-93A1-39CEBCD5B0AD}" type="datetimeFigureOut">
              <a:rPr lang="ru-RU" smtClean="0"/>
              <a:pPr/>
              <a:t>09.04.2013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1ED0E-6386-4D9E-93C0-755D5F4160E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7485A-4A17-400A-93A1-39CEBCD5B0AD}" type="datetimeFigureOut">
              <a:rPr lang="ru-RU" smtClean="0"/>
              <a:pPr/>
              <a:t>09.04.2013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1ED0E-6386-4D9E-93C0-755D5F4160E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7485A-4A17-400A-93A1-39CEBCD5B0AD}" type="datetimeFigureOut">
              <a:rPr lang="ru-RU" smtClean="0"/>
              <a:pPr/>
              <a:t>09.04.2013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1ED0E-6386-4D9E-93C0-755D5F4160E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7485A-4A17-400A-93A1-39CEBCD5B0AD}" type="datetimeFigureOut">
              <a:rPr lang="ru-RU" smtClean="0"/>
              <a:pPr/>
              <a:t>09.04.2013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1ED0E-6386-4D9E-93C0-755D5F4160E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7485A-4A17-400A-93A1-39CEBCD5B0AD}" type="datetimeFigureOut">
              <a:rPr lang="ru-RU" smtClean="0"/>
              <a:pPr/>
              <a:t>09.04.2013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1ED0E-6386-4D9E-93C0-755D5F4160E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7485A-4A17-400A-93A1-39CEBCD5B0AD}" type="datetimeFigureOut">
              <a:rPr lang="ru-RU" smtClean="0"/>
              <a:pPr/>
              <a:t>09.04.2013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1ED0E-6386-4D9E-93C0-755D5F4160E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3A7485A-4A17-400A-93A1-39CEBCD5B0AD}" type="datetimeFigureOut">
              <a:rPr lang="ru-RU" smtClean="0"/>
              <a:pPr/>
              <a:t>09.04.2013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E21ED0E-6386-4D9E-93C0-755D5F4160E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63688" y="4653136"/>
            <a:ext cx="5637010" cy="882119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/>
              <a:t>Возрождение традиций. Перспективный бизнес.</a:t>
            </a:r>
            <a:endParaRPr lang="ru-RU" sz="24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6" y="6656"/>
            <a:ext cx="7963046" cy="4589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25964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96346" y="4695199"/>
            <a:ext cx="2508101" cy="16141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467544" y="332656"/>
            <a:ext cx="813690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Не использованный потенциал дикоросов в </a:t>
            </a:r>
            <a:r>
              <a:rPr lang="ru-RU" sz="2400" b="1" dirty="0" smtClean="0"/>
              <a:t>России</a:t>
            </a:r>
            <a:endParaRPr lang="ru-RU" sz="2400" dirty="0" smtClean="0"/>
          </a:p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571472" y="1000108"/>
            <a:ext cx="770485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- Сейчас в Томской области заготавливаются грибы, орехи, ягода, но</a:t>
            </a:r>
          </a:p>
          <a:p>
            <a:endParaRPr lang="ru-RU" dirty="0" smtClean="0"/>
          </a:p>
          <a:p>
            <a:r>
              <a:rPr lang="ru-RU" dirty="0" smtClean="0"/>
              <a:t>Ресурс по сбору и переработке разнообразных трав используется чрезвычайно не эффективно.</a:t>
            </a:r>
          </a:p>
          <a:p>
            <a:endParaRPr lang="ru-RU" b="1" dirty="0" smtClean="0"/>
          </a:p>
          <a:p>
            <a:r>
              <a:rPr lang="ru-RU" b="1" dirty="0" smtClean="0"/>
              <a:t>Например</a:t>
            </a:r>
            <a:r>
              <a:rPr lang="ru-RU" b="1" dirty="0" smtClean="0"/>
              <a:t>:</a:t>
            </a:r>
            <a:endParaRPr lang="ru-RU" dirty="0" smtClean="0"/>
          </a:p>
          <a:p>
            <a:r>
              <a:rPr lang="ru-RU" dirty="0" smtClean="0"/>
              <a:t>- В Томской области растут тысячи гектар плантаций кипрея узколистого, в простонародье именуемого“Иван-чай”, из которого можно производить настоящий чай. Произведенный по правильной технологии, Иван-чай может создавать конкуренцию зеленому и черному чаям. </a:t>
            </a:r>
          </a:p>
          <a:p>
            <a:endParaRPr lang="ru-RU" dirty="0" smtClean="0"/>
          </a:p>
          <a:p>
            <a:r>
              <a:rPr lang="ru-RU" dirty="0" smtClean="0"/>
              <a:t>-Сегодня спрос на качественный Иван-чай растет </a:t>
            </a:r>
          </a:p>
          <a:p>
            <a:r>
              <a:rPr lang="ru-RU" dirty="0" smtClean="0"/>
              <a:t>быстрее предложения.</a:t>
            </a:r>
          </a:p>
          <a:p>
            <a:pPr>
              <a:buFontTx/>
              <a:buChar char="-"/>
            </a:pPr>
            <a:endParaRPr lang="ru-RU" dirty="0" smtClean="0"/>
          </a:p>
          <a:p>
            <a:pPr>
              <a:buFontTx/>
              <a:buChar char="-"/>
            </a:pPr>
            <a:r>
              <a:rPr lang="ru-RU" dirty="0" smtClean="0"/>
              <a:t>В Томской области есть еще более 10 видов </a:t>
            </a:r>
          </a:p>
          <a:p>
            <a:r>
              <a:rPr lang="ru-RU" dirty="0" smtClean="0"/>
              <a:t>трав, которые при правильной организации </a:t>
            </a:r>
          </a:p>
          <a:p>
            <a:r>
              <a:rPr lang="ru-RU" dirty="0" smtClean="0"/>
              <a:t>системы сбыта могут быть ощутимо выгодны для </a:t>
            </a:r>
          </a:p>
          <a:p>
            <a:r>
              <a:rPr lang="ru-RU" dirty="0" smtClean="0"/>
              <a:t>з</a:t>
            </a:r>
            <a:r>
              <a:rPr lang="ru-RU" dirty="0" smtClean="0"/>
              <a:t>аготовки </a:t>
            </a:r>
            <a:r>
              <a:rPr lang="ru-RU" dirty="0" smtClean="0"/>
              <a:t>местным населением.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741328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body" idx="1"/>
          </p:nvPr>
        </p:nvSpPr>
        <p:spPr bwMode="auto">
          <a:xfrm>
            <a:off x="323528" y="1544152"/>
            <a:ext cx="8496944" cy="47397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ja-JP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S Mincho" pitchFamily="49" charset="-128"/>
                <a:cs typeface="Times New Roman" pitchFamily="18" charset="0"/>
              </a:rPr>
              <a:t>Проблемы:</a:t>
            </a:r>
            <a:endParaRPr kumimoji="0" lang="ru-RU" altLang="ja-JP" sz="18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MS Mincho" pitchFamily="49" charset="-128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altLang="ja-JP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S Mincho" pitchFamily="49" charset="-128"/>
                <a:cs typeface="Times New Roman" pitchFamily="18" charset="0"/>
              </a:rPr>
              <a:t> Низкая </a:t>
            </a:r>
            <a:r>
              <a:rPr kumimoji="0" lang="ru-RU" altLang="ja-JP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S Mincho" pitchFamily="49" charset="-128"/>
                <a:cs typeface="Times New Roman" pitchFamily="18" charset="0"/>
              </a:rPr>
              <a:t>цена приемки и низкая отпускная цена продажи.</a:t>
            </a:r>
            <a:r>
              <a:rPr kumimoji="0" lang="ru-RU" altLang="ja-JP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S Mincho" pitchFamily="49" charset="-128"/>
                <a:cs typeface="Times New Roman" pitchFamily="18" charset="0"/>
              </a:rPr>
              <a:t> Местным жителям не выгодно заготавливать лекарственные травы</a:t>
            </a:r>
            <a:r>
              <a:rPr kumimoji="0" lang="ru-RU" altLang="ja-JP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S Mincho" pitchFamily="49" charset="-128"/>
                <a:cs typeface="Times New Roman" pitchFamily="18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endParaRPr kumimoji="0" lang="ru-RU" altLang="ja-JP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altLang="ja-JP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S Mincho" pitchFamily="49" charset="-128"/>
                <a:cs typeface="Times New Roman" pitchFamily="18" charset="0"/>
              </a:rPr>
              <a:t> Труднодоступность</a:t>
            </a:r>
            <a:r>
              <a:rPr kumimoji="0" lang="ru-RU" altLang="ja-JP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S Mincho" pitchFamily="49" charset="-128"/>
                <a:cs typeface="Times New Roman" pitchFamily="18" charset="0"/>
              </a:rPr>
              <a:t>, сложность заготовки качественного сырья.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ja-JP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S Mincho" pitchFamily="49" charset="-128"/>
                <a:cs typeface="Times New Roman" pitchFamily="18" charset="0"/>
              </a:rPr>
              <a:t>Решение:</a:t>
            </a:r>
            <a:endParaRPr kumimoji="0" lang="ru-RU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altLang="ja-JP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S Mincho" pitchFamily="49" charset="-128"/>
                <a:cs typeface="Times New Roman" pitchFamily="18" charset="0"/>
              </a:rPr>
              <a:t> Система </a:t>
            </a:r>
            <a:r>
              <a:rPr kumimoji="0" lang="ru-RU" altLang="ja-JP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S Mincho" pitchFamily="49" charset="-128"/>
                <a:cs typeface="Times New Roman" pitchFamily="18" charset="0"/>
              </a:rPr>
              <a:t>сбыта, правильное позиционирование, адекватное качеству ценообразование, </a:t>
            </a:r>
            <a:r>
              <a:rPr kumimoji="0" lang="ru-RU" altLang="ja-JP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S Mincho" pitchFamily="49" charset="-128"/>
                <a:cs typeface="Times New Roman" pitchFamily="18" charset="0"/>
              </a:rPr>
              <a:t>дает </a:t>
            </a:r>
            <a:r>
              <a:rPr kumimoji="0" lang="ru-RU" altLang="ja-JP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S Mincho" pitchFamily="49" charset="-128"/>
                <a:cs typeface="Times New Roman" pitchFamily="18" charset="0"/>
              </a:rPr>
              <a:t>возможность обеспечить высокие заготовительные цены</a:t>
            </a:r>
            <a:r>
              <a:rPr kumimoji="0" lang="ru-RU" altLang="ja-JP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S Mincho" pitchFamily="49" charset="-128"/>
                <a:cs typeface="Times New Roman" pitchFamily="18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endParaRPr kumimoji="0" lang="ru-RU" altLang="ja-JP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altLang="ja-JP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S Mincho" pitchFamily="49" charset="-128"/>
                <a:cs typeface="Times New Roman" pitchFamily="18" charset="0"/>
              </a:rPr>
              <a:t> Создание бизнес - модели </a:t>
            </a:r>
            <a:r>
              <a:rPr kumimoji="0" lang="ru-RU" altLang="ja-JP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S Mincho" pitchFamily="49" charset="-128"/>
                <a:cs typeface="Times New Roman" pitchFamily="18" charset="0"/>
              </a:rPr>
              <a:t>комплексной заготовки либо культивирования лекарственных трав, которую можно передавать желающим из сельской местности</a:t>
            </a:r>
            <a:r>
              <a:rPr kumimoji="0" lang="ru-RU" altLang="ja-JP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S Mincho" pitchFamily="49" charset="-128"/>
                <a:cs typeface="Times New Roman" pitchFamily="18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endParaRPr kumimoji="0" lang="ru-RU" altLang="ja-JP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altLang="ja-JP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S Mincho" pitchFamily="49" charset="-128"/>
                <a:cs typeface="Times New Roman" pitchFamily="18" charset="0"/>
              </a:rPr>
              <a:t> Бренд </a:t>
            </a:r>
            <a:r>
              <a:rPr kumimoji="0" lang="ru-RU" altLang="ja-JP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S Mincho" pitchFamily="49" charset="-128"/>
                <a:cs typeface="Times New Roman" pitchFamily="18" charset="0"/>
              </a:rPr>
              <a:t>«сделано в </a:t>
            </a:r>
            <a:r>
              <a:rPr kumimoji="0" lang="ru-RU" altLang="ja-JP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S Mincho" pitchFamily="49" charset="-128"/>
                <a:cs typeface="Times New Roman" pitchFamily="18" charset="0"/>
              </a:rPr>
              <a:t>Сибири». Сейчас </a:t>
            </a:r>
            <a:r>
              <a:rPr kumimoji="0" lang="ru-RU" altLang="ja-JP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S Mincho" pitchFamily="49" charset="-128"/>
                <a:cs typeface="Times New Roman" pitchFamily="18" charset="0"/>
              </a:rPr>
              <a:t>наблюдается большой спрос в регионах европейской части России и зарубежных странах на Сибирскую продукцию, которая </a:t>
            </a:r>
            <a:r>
              <a:rPr kumimoji="0" lang="ru-RU" altLang="ja-JP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S Mincho" pitchFamily="49" charset="-128"/>
                <a:cs typeface="Times New Roman" pitchFamily="18" charset="0"/>
              </a:rPr>
              <a:t>воспринимается населением как относящаяся к </a:t>
            </a:r>
            <a:r>
              <a:rPr kumimoji="0" lang="ru-RU" altLang="ja-JP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S Mincho" pitchFamily="49" charset="-128"/>
                <a:cs typeface="Times New Roman" pitchFamily="18" charset="0"/>
              </a:rPr>
              <a:t>категории ЗОЖ</a:t>
            </a:r>
            <a:r>
              <a:rPr kumimoji="0" lang="ru-RU" altLang="ja-JP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S Mincho" pitchFamily="49" charset="-128"/>
                <a:cs typeface="Times New Roman" pitchFamily="18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endParaRPr kumimoji="0" lang="ru-RU" altLang="ja-JP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altLang="ja-JP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S Mincho" pitchFamily="49" charset="-128"/>
                <a:cs typeface="Times New Roman" pitchFamily="18" charset="0"/>
              </a:rPr>
              <a:t>Выделение </a:t>
            </a:r>
            <a:r>
              <a:rPr kumimoji="0" lang="ru-RU" altLang="ja-JP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MS Mincho" pitchFamily="49" charset="-128"/>
                <a:cs typeface="Times New Roman" pitchFamily="18" charset="0"/>
              </a:rPr>
              <a:t>земель в тайге желающим семьям для сбора, культивирования и заготовки лекарственных трав.</a:t>
            </a:r>
            <a:endParaRPr kumimoji="0" lang="ru-RU" altLang="ja-JP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7544" y="260648"/>
            <a:ext cx="81369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Как повысить объемы заготовки лекарственных растительного сырья</a:t>
            </a:r>
            <a:r>
              <a:rPr lang="ru-RU" sz="3200" dirty="0" smtClean="0"/>
              <a:t>?</a:t>
            </a:r>
            <a:endParaRPr lang="ru-RU" sz="3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2192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dirty="0" smtClean="0"/>
              <a:t>Опыт “Сибирского чая” </a:t>
            </a:r>
            <a:br>
              <a:rPr lang="ru-RU" sz="4000" dirty="0" smtClean="0"/>
            </a:br>
            <a:r>
              <a:rPr lang="ru-RU" sz="1800" b="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kovaya Compressed" pitchFamily="34" charset="0"/>
              </a:rPr>
              <a:t>Возрождение технологии</a:t>
            </a:r>
            <a:endParaRPr lang="ru-RU" sz="1800" b="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kovaya Compressed" pitchFamily="34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>
          <a:xfrm>
            <a:off x="467544" y="1340768"/>
            <a:ext cx="8229600" cy="4572000"/>
          </a:xfrm>
        </p:spPr>
        <p:txBody>
          <a:bodyPr>
            <a:normAutofit/>
          </a:bodyPr>
          <a:lstStyle/>
          <a:p>
            <a:pPr lvl="0"/>
            <a:r>
              <a:rPr lang="ru-RU" sz="1800" b="1" dirty="0" smtClean="0"/>
              <a:t>ООО “Сибирский чай” </a:t>
            </a:r>
            <a:r>
              <a:rPr lang="ru-RU" sz="1800" dirty="0" smtClean="0"/>
              <a:t>занимается производством Иван-чая  в г.Томске с 2009 года (уже более трех лет).  За это время предприятие вышло на лидирующие позиции по производству русского чая, вывело на рынок ассортимент продукции под маркой “Сибирский Иван-чай”, достигло объема продаж на </a:t>
            </a:r>
            <a:r>
              <a:rPr lang="ru-RU" sz="1800" b="1" dirty="0" smtClean="0"/>
              <a:t>1,5 млн. </a:t>
            </a:r>
            <a:r>
              <a:rPr lang="ru-RU" sz="1800" dirty="0" smtClean="0"/>
              <a:t>рублей в месяц с ежемесячным приростом за последний год в </a:t>
            </a:r>
            <a:r>
              <a:rPr lang="ru-RU" sz="1800" b="1" dirty="0" smtClean="0"/>
              <a:t>20-30%. </a:t>
            </a:r>
            <a:endParaRPr lang="ru-RU" sz="1800" dirty="0" smtClean="0"/>
          </a:p>
          <a:p>
            <a:pPr lvl="0"/>
            <a:r>
              <a:rPr lang="ru-RU" sz="1800" dirty="0" smtClean="0"/>
              <a:t>В </a:t>
            </a:r>
            <a:r>
              <a:rPr lang="ru-RU" sz="1800" b="1" dirty="0" smtClean="0"/>
              <a:t>2012 </a:t>
            </a:r>
            <a:r>
              <a:rPr lang="ru-RU" sz="1800" dirty="0" smtClean="0"/>
              <a:t>году  ООО «Сибирский чай» заготовил более </a:t>
            </a:r>
            <a:r>
              <a:rPr lang="ru-RU" sz="1800" b="1" dirty="0" smtClean="0"/>
              <a:t>10 тонн </a:t>
            </a:r>
            <a:r>
              <a:rPr lang="ru-RU" sz="1800" dirty="0" smtClean="0"/>
              <a:t>чая и  этот объем на сегодняшний день практически распродан .</a:t>
            </a:r>
          </a:p>
          <a:p>
            <a:pPr lvl="0"/>
            <a:r>
              <a:rPr lang="ru-RU" sz="1800" dirty="0" smtClean="0"/>
              <a:t>Как показал опыт, спрос на русский чай значительно превышает предложение.</a:t>
            </a:r>
          </a:p>
          <a:p>
            <a:pPr marL="0" indent="0" algn="r">
              <a:buNone/>
            </a:pPr>
            <a:endParaRPr lang="ru-RU" sz="1800" dirty="0">
              <a:latin typeface="Agatha-Modern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33435" y="5968751"/>
            <a:ext cx="1203061" cy="77261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9592" y="4293096"/>
            <a:ext cx="3011355" cy="22585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99992" y="4365104"/>
            <a:ext cx="3057533" cy="22931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587701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2192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b="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kovaya Compressed" pitchFamily="34" charset="0"/>
              </a:rPr>
              <a:t>История забвения</a:t>
            </a:r>
            <a:endParaRPr lang="ru-RU" sz="4000" b="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kovaya Compressed" pitchFamily="34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>
          <a:xfrm>
            <a:off x="467544" y="980728"/>
            <a:ext cx="8229600" cy="4572000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1600" i="1" dirty="0" smtClean="0">
                <a:solidFill>
                  <a:schemeClr val="tx1"/>
                </a:solidFill>
                <a:latin typeface="Bruskovaya Compressed" pitchFamily="34" charset="0"/>
              </a:rPr>
              <a:t> С </a:t>
            </a:r>
            <a:r>
              <a:rPr lang="ru-RU" sz="1600" i="1" dirty="0">
                <a:solidFill>
                  <a:schemeClr val="tx1"/>
                </a:solidFill>
                <a:latin typeface="Bruskovaya Compressed" pitchFamily="34" charset="0"/>
              </a:rPr>
              <a:t>начала своего существования вся Русь пила замечательный и на диво полезный отвар из листьев кипрея, в </a:t>
            </a:r>
            <a:r>
              <a:rPr lang="ru-RU" sz="1600" i="1" dirty="0" err="1">
                <a:solidFill>
                  <a:schemeClr val="tx1"/>
                </a:solidFill>
                <a:latin typeface="Bruskovaya Compressed" pitchFamily="34" charset="0"/>
              </a:rPr>
              <a:t>простонародии</a:t>
            </a:r>
            <a:r>
              <a:rPr lang="ru-RU" sz="1600" i="1" dirty="0">
                <a:solidFill>
                  <a:schemeClr val="tx1"/>
                </a:solidFill>
                <a:latin typeface="Bruskovaya Compressed" pitchFamily="34" charset="0"/>
              </a:rPr>
              <a:t> – Иван-чай. И еще сто лет назад его готовили чуть ли не в каждой избе. </a:t>
            </a:r>
          </a:p>
          <a:p>
            <a:pPr marL="0" indent="0" algn="r">
              <a:buNone/>
            </a:pPr>
            <a:endParaRPr lang="ru-RU" sz="18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29996" y="5973018"/>
            <a:ext cx="1206500" cy="7683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27984" y="1772816"/>
            <a:ext cx="1916442" cy="1944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755576" y="3861048"/>
            <a:ext cx="7560840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В конце XIX века популярность русского чая стала настолько велика, что даже стала подрывать финансовое могущество </a:t>
            </a:r>
            <a:r>
              <a:rPr lang="ru-RU" sz="1600" dirty="0" smtClean="0"/>
              <a:t>Ост-Индской </a:t>
            </a:r>
            <a:r>
              <a:rPr lang="ru-RU" sz="1600" dirty="0" smtClean="0"/>
              <a:t>чайной </a:t>
            </a:r>
            <a:r>
              <a:rPr lang="ru-RU" sz="1600" dirty="0" smtClean="0"/>
              <a:t>компании</a:t>
            </a:r>
            <a:r>
              <a:rPr lang="ru-RU" sz="1600" dirty="0" smtClean="0"/>
              <a:t>, торговавшей индийским чаем! Пережить такое англичане не смогли спокойно и раздули скандал на весь мир, обвинив русских купцов в том, что они якобы перетирали чай белой глиной – очень вредной для здоровья. </a:t>
            </a:r>
          </a:p>
          <a:p>
            <a:endParaRPr lang="ru-RU" sz="1600" dirty="0" smtClean="0"/>
          </a:p>
          <a:p>
            <a:r>
              <a:rPr lang="ru-RU" sz="1600" dirty="0" smtClean="0"/>
              <a:t>После революции в России 1917 года закуп и производство чая в России прекратился.</a:t>
            </a:r>
            <a:r>
              <a:rPr lang="ru-RU" dirty="0" smtClean="0"/>
              <a:t> </a:t>
            </a:r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00192" y="1844824"/>
            <a:ext cx="2135315" cy="1944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2" descr="http://blog.ok2go.ru/images/articles/tea-hous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1772817"/>
            <a:ext cx="3875514" cy="194421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237178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43702" y="1500174"/>
            <a:ext cx="2248777" cy="31417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1228" y="332656"/>
            <a:ext cx="8229600" cy="12192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kovaya Compressed" pitchFamily="34" charset="0"/>
              </a:rPr>
              <a:t>Напиток русского богатырского здоровья</a:t>
            </a:r>
          </a:p>
        </p:txBody>
      </p:sp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>
          <a:xfrm>
            <a:off x="285720" y="1571612"/>
            <a:ext cx="8229600" cy="4572000"/>
          </a:xfrm>
        </p:spPr>
        <p:txBody>
          <a:bodyPr>
            <a:noAutofit/>
          </a:bodyPr>
          <a:lstStyle/>
          <a:p>
            <a:pPr marL="45720" indent="0" algn="r">
              <a:buNone/>
            </a:pPr>
            <a:r>
              <a:rPr lang="ru-RU" sz="1600" b="1" i="1" dirty="0" smtClean="0">
                <a:solidFill>
                  <a:schemeClr val="tx1"/>
                </a:solidFill>
                <a:latin typeface="Bruskovaya Compressed" pitchFamily="34" charset="0"/>
              </a:rPr>
              <a:t>В старину говорили, что </a:t>
            </a:r>
            <a:r>
              <a:rPr lang="ru-RU" sz="1600" b="1" i="1" dirty="0" smtClean="0">
                <a:solidFill>
                  <a:schemeClr val="tx1"/>
                </a:solidFill>
                <a:latin typeface="Bruskovaya Compressed" pitchFamily="34" charset="0"/>
              </a:rPr>
              <a:t>иван-чай </a:t>
            </a:r>
            <a:r>
              <a:rPr lang="ru-RU" sz="1600" b="1" i="1" dirty="0" smtClean="0">
                <a:solidFill>
                  <a:schemeClr val="tx1"/>
                </a:solidFill>
                <a:latin typeface="Bruskovaya Compressed" pitchFamily="34" charset="0"/>
              </a:rPr>
              <a:t>не только излечивает тело, но проясняет ум и поднимает дух…</a:t>
            </a:r>
            <a:endParaRPr lang="ru-RU" sz="1600" b="1" i="1" dirty="0">
              <a:solidFill>
                <a:schemeClr val="tx1"/>
              </a:solidFill>
              <a:latin typeface="Bruskovaya Compressed" pitchFamily="34" charset="0"/>
            </a:endParaRPr>
          </a:p>
          <a:p>
            <a:pPr marL="45720" indent="0"/>
            <a:r>
              <a:rPr lang="ru-RU" sz="1600" dirty="0" smtClean="0">
                <a:solidFill>
                  <a:schemeClr val="tx1"/>
                </a:solidFill>
                <a:latin typeface="Bruskovaya Compressed" pitchFamily="34" charset="0"/>
              </a:rPr>
              <a:t> способен </a:t>
            </a:r>
            <a:r>
              <a:rPr lang="ru-RU" sz="1600" dirty="0">
                <a:solidFill>
                  <a:schemeClr val="tx1"/>
                </a:solidFill>
                <a:latin typeface="Bruskovaya Compressed" pitchFamily="34" charset="0"/>
              </a:rPr>
              <a:t>восстанавливать силы при истощении;</a:t>
            </a:r>
          </a:p>
          <a:p>
            <a:pPr marL="0" indent="0"/>
            <a:r>
              <a:rPr lang="ru-RU" sz="1600" dirty="0" smtClean="0">
                <a:solidFill>
                  <a:schemeClr val="tx1"/>
                </a:solidFill>
                <a:latin typeface="Bruskovaya Compressed" pitchFamily="34" charset="0"/>
              </a:rPr>
              <a:t>  микроэлементов </a:t>
            </a:r>
            <a:r>
              <a:rPr lang="ru-RU" sz="1600" dirty="0" smtClean="0">
                <a:solidFill>
                  <a:schemeClr val="tx1"/>
                </a:solidFill>
                <a:latin typeface="Bruskovaya Compressed" pitchFamily="34" charset="0"/>
              </a:rPr>
              <a:t>больше чем в морской капусте;</a:t>
            </a:r>
            <a:endParaRPr lang="ru-RU" sz="1600" dirty="0">
              <a:solidFill>
                <a:schemeClr val="tx1"/>
              </a:solidFill>
              <a:latin typeface="Bruskovaya Compressed" pitchFamily="34" charset="0"/>
            </a:endParaRPr>
          </a:p>
          <a:p>
            <a:pPr marL="0" indent="0"/>
            <a:r>
              <a:rPr lang="ru-RU" sz="1600" dirty="0" smtClean="0">
                <a:solidFill>
                  <a:schemeClr val="tx1"/>
                </a:solidFill>
                <a:latin typeface="Bruskovaya Compressed" pitchFamily="34" charset="0"/>
              </a:rPr>
              <a:t>  очищает </a:t>
            </a:r>
            <a:r>
              <a:rPr lang="ru-RU" sz="1600" dirty="0">
                <a:solidFill>
                  <a:schemeClr val="tx1"/>
                </a:solidFill>
                <a:latin typeface="Bruskovaya Compressed" pitchFamily="34" charset="0"/>
              </a:rPr>
              <a:t>организм, в том числе и выводит </a:t>
            </a:r>
            <a:r>
              <a:rPr lang="ru-RU" sz="1600" dirty="0">
                <a:solidFill>
                  <a:schemeClr val="tx1"/>
                </a:solidFill>
                <a:latin typeface="+mj-lt"/>
              </a:rPr>
              <a:t>алкоголь из организма;</a:t>
            </a:r>
          </a:p>
          <a:p>
            <a:pPr marL="0" indent="0"/>
            <a:r>
              <a:rPr lang="ru-RU" sz="1600" dirty="0" smtClean="0">
                <a:solidFill>
                  <a:schemeClr val="tx1"/>
                </a:solidFill>
                <a:latin typeface="+mj-lt"/>
              </a:rPr>
              <a:t>  улучшает </a:t>
            </a:r>
            <a:r>
              <a:rPr lang="ru-RU" sz="1600" dirty="0">
                <a:solidFill>
                  <a:schemeClr val="tx1"/>
                </a:solidFill>
                <a:latin typeface="+mj-lt"/>
              </a:rPr>
              <a:t>состав </a:t>
            </a:r>
            <a:r>
              <a:rPr lang="ru-RU" sz="1600" dirty="0" smtClean="0">
                <a:solidFill>
                  <a:schemeClr val="tx1"/>
                </a:solidFill>
                <a:latin typeface="+mj-lt"/>
              </a:rPr>
              <a:t>крови; </a:t>
            </a:r>
          </a:p>
          <a:p>
            <a:pPr marL="0" indent="0"/>
            <a:r>
              <a:rPr lang="ru-RU" sz="1600" dirty="0" smtClean="0">
                <a:solidFill>
                  <a:schemeClr val="tx1"/>
                </a:solidFill>
                <a:latin typeface="+mj-lt"/>
              </a:rPr>
              <a:t> </a:t>
            </a:r>
            <a:r>
              <a:rPr lang="ru-RU" sz="1600" dirty="0" smtClean="0">
                <a:solidFill>
                  <a:schemeClr val="tx1"/>
                </a:solidFill>
                <a:latin typeface="+mj-lt"/>
              </a:rPr>
              <a:t> </a:t>
            </a:r>
            <a:r>
              <a:rPr lang="ru-RU" sz="1600" dirty="0" smtClean="0">
                <a:solidFill>
                  <a:schemeClr val="tx1"/>
                </a:solidFill>
                <a:latin typeface="+mj-lt"/>
              </a:rPr>
              <a:t>повышает иммунитет</a:t>
            </a:r>
            <a:r>
              <a:rPr lang="ru-RU" sz="1600" dirty="0" smtClean="0">
                <a:solidFill>
                  <a:schemeClr val="tx1"/>
                </a:solidFill>
                <a:latin typeface="+mj-lt"/>
              </a:rPr>
              <a:t>;</a:t>
            </a:r>
            <a:endParaRPr lang="ru-RU" sz="1600" dirty="0" smtClean="0">
              <a:solidFill>
                <a:schemeClr val="tx1"/>
              </a:solidFill>
              <a:latin typeface="+mj-lt"/>
            </a:endParaRPr>
          </a:p>
          <a:p>
            <a:pPr marL="0" indent="0"/>
            <a:r>
              <a:rPr lang="ru-RU" sz="1600" dirty="0" smtClean="0">
                <a:solidFill>
                  <a:schemeClr val="tx1"/>
                </a:solidFill>
                <a:latin typeface="+mj-lt"/>
              </a:rPr>
              <a:t>  мощная профилактика простатита</a:t>
            </a:r>
            <a:r>
              <a:rPr lang="ru-RU" sz="1600" dirty="0" smtClean="0">
                <a:solidFill>
                  <a:schemeClr val="tx1"/>
                </a:solidFill>
                <a:latin typeface="+mj-lt"/>
              </a:rPr>
              <a:t>, улучшает потенцию; </a:t>
            </a:r>
            <a:endParaRPr lang="ru-RU" sz="1600" dirty="0">
              <a:solidFill>
                <a:schemeClr val="tx1"/>
              </a:solidFill>
              <a:latin typeface="+mj-lt"/>
            </a:endParaRPr>
          </a:p>
          <a:p>
            <a:pPr marL="0" indent="0"/>
            <a:r>
              <a:rPr lang="ru-RU" sz="1600" dirty="0" smtClean="0">
                <a:solidFill>
                  <a:schemeClr val="tx1"/>
                </a:solidFill>
                <a:latin typeface="Bruskovaya Compressed" pitchFamily="34" charset="0"/>
              </a:rPr>
              <a:t>  предохраняет </a:t>
            </a:r>
            <a:r>
              <a:rPr lang="ru-RU" sz="1600" dirty="0">
                <a:solidFill>
                  <a:schemeClr val="tx1"/>
                </a:solidFill>
                <a:latin typeface="Bruskovaya Compressed" pitchFamily="34" charset="0"/>
              </a:rPr>
              <a:t>от появления кариеса;</a:t>
            </a:r>
          </a:p>
          <a:p>
            <a:pPr marL="0" indent="0"/>
            <a:r>
              <a:rPr lang="ru-RU" sz="1600" dirty="0" smtClean="0">
                <a:solidFill>
                  <a:schemeClr val="tx1"/>
                </a:solidFill>
                <a:latin typeface="Bruskovaya Compressed" pitchFamily="34" charset="0"/>
              </a:rPr>
              <a:t>  </a:t>
            </a:r>
            <a:r>
              <a:rPr lang="ru-RU" sz="1600" dirty="0" smtClean="0">
                <a:solidFill>
                  <a:schemeClr val="tx1"/>
                </a:solidFill>
                <a:latin typeface="Bruskovaya Compressed" pitchFamily="34" charset="0"/>
              </a:rPr>
              <a:t>лучшее </a:t>
            </a:r>
            <a:r>
              <a:rPr lang="ru-RU" sz="1600" dirty="0">
                <a:solidFill>
                  <a:schemeClr val="tx1"/>
                </a:solidFill>
                <a:latin typeface="Bruskovaya Compressed" pitchFamily="34" charset="0"/>
              </a:rPr>
              <a:t>снотворное (при неврозах и других расстройствах психики), не вызывающее зависимости;</a:t>
            </a:r>
          </a:p>
          <a:p>
            <a:pPr marL="0" indent="0"/>
            <a:r>
              <a:rPr lang="ru-RU" sz="1600" dirty="0" smtClean="0">
                <a:solidFill>
                  <a:schemeClr val="tx1"/>
                </a:solidFill>
                <a:latin typeface="Bruskovaya Compressed" pitchFamily="34" charset="0"/>
              </a:rPr>
              <a:t>  </a:t>
            </a:r>
            <a:r>
              <a:rPr lang="ru-RU" sz="1600" dirty="0" smtClean="0">
                <a:solidFill>
                  <a:schemeClr val="tx1"/>
                </a:solidFill>
                <a:latin typeface="Bruskovaya Compressed" pitchFamily="34" charset="0"/>
              </a:rPr>
              <a:t>обладает </a:t>
            </a:r>
            <a:r>
              <a:rPr lang="ru-RU" sz="1600" dirty="0">
                <a:solidFill>
                  <a:schemeClr val="tx1"/>
                </a:solidFill>
                <a:latin typeface="Bruskovaya Compressed" pitchFamily="34" charset="0"/>
              </a:rPr>
              <a:t>успокаивающим, противовоспалительным, общеукрепляющим, болеутоляющим действием</a:t>
            </a:r>
            <a:r>
              <a:rPr lang="ru-RU" sz="1600" dirty="0" smtClean="0">
                <a:solidFill>
                  <a:schemeClr val="tx1"/>
                </a:solidFill>
                <a:latin typeface="Bruskovaya Compressed" pitchFamily="34" charset="0"/>
              </a:rPr>
              <a:t>.</a:t>
            </a:r>
          </a:p>
          <a:p>
            <a:pPr fontAlgn="base"/>
            <a:r>
              <a:rPr lang="ru-RU" sz="1600" dirty="0" smtClean="0">
                <a:solidFill>
                  <a:schemeClr val="tx1"/>
                </a:solidFill>
              </a:rPr>
              <a:t>устраняет </a:t>
            </a:r>
            <a:r>
              <a:rPr lang="ru-RU" sz="1600" dirty="0" smtClean="0">
                <a:solidFill>
                  <a:schemeClr val="tx1"/>
                </a:solidFill>
              </a:rPr>
              <a:t>головную боль и нормализует давление;</a:t>
            </a:r>
          </a:p>
          <a:p>
            <a:pPr fontAlgn="base"/>
            <a:r>
              <a:rPr lang="ru-RU" sz="1600" dirty="0" smtClean="0">
                <a:solidFill>
                  <a:schemeClr val="tx1"/>
                </a:solidFill>
                <a:latin typeface="Bruskovaya Compressed" pitchFamily="34" charset="0"/>
              </a:rPr>
              <a:t> </a:t>
            </a:r>
            <a:r>
              <a:rPr lang="ru-RU" sz="1600" dirty="0" smtClean="0">
                <a:solidFill>
                  <a:schemeClr val="tx1"/>
                </a:solidFill>
                <a:latin typeface="Bruskovaya Compressed" pitchFamily="34" charset="0"/>
              </a:rPr>
              <a:t>п</a:t>
            </a:r>
            <a:r>
              <a:rPr lang="ru-RU" sz="1600" dirty="0" smtClean="0">
                <a:solidFill>
                  <a:schemeClr val="tx1"/>
                </a:solidFill>
              </a:rPr>
              <a:t>овышает </a:t>
            </a:r>
            <a:r>
              <a:rPr lang="ru-RU" sz="1600" dirty="0" smtClean="0">
                <a:solidFill>
                  <a:schemeClr val="tx1"/>
                </a:solidFill>
              </a:rPr>
              <a:t>работоспособность, восстанавливает силы при </a:t>
            </a:r>
            <a:r>
              <a:rPr lang="ru-RU" sz="1600" dirty="0" smtClean="0">
                <a:solidFill>
                  <a:schemeClr val="tx1"/>
                </a:solidFill>
              </a:rPr>
              <a:t>истощении.</a:t>
            </a:r>
            <a:endParaRPr lang="ru-RU" sz="1600" dirty="0" smtClean="0">
              <a:solidFill>
                <a:schemeClr val="tx1"/>
              </a:solidFill>
            </a:endParaRPr>
          </a:p>
          <a:p>
            <a:pPr fontAlgn="base">
              <a:buNone/>
            </a:pPr>
            <a:r>
              <a:rPr lang="ru-RU" sz="1400" dirty="0" smtClean="0">
                <a:solidFill>
                  <a:schemeClr val="tx1"/>
                </a:solidFill>
              </a:rPr>
              <a:t>………………………………..</a:t>
            </a:r>
          </a:p>
          <a:p>
            <a:pPr marL="0" indent="0">
              <a:buNone/>
            </a:pPr>
            <a:endParaRPr lang="ru-RU" sz="1400" dirty="0">
              <a:solidFill>
                <a:schemeClr val="tx1"/>
              </a:solidFill>
              <a:latin typeface="Bruskovaya Compressed" pitchFamily="34" charset="0"/>
            </a:endParaRPr>
          </a:p>
          <a:p>
            <a:endParaRPr lang="ru-RU" sz="18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29996" y="5949280"/>
            <a:ext cx="1206500" cy="7683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619985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43240" y="214290"/>
            <a:ext cx="5576407" cy="936104"/>
          </a:xfrm>
        </p:spPr>
        <p:txBody>
          <a:bodyPr/>
          <a:lstStyle/>
          <a:p>
            <a:pPr>
              <a:buNone/>
            </a:pPr>
            <a:r>
              <a:rPr lang="ru-RU" sz="3200" dirty="0" smtClean="0"/>
              <a:t>О</a:t>
            </a:r>
            <a:r>
              <a:rPr lang="ru-RU" sz="3200" dirty="0" smtClean="0"/>
              <a:t>п</a:t>
            </a:r>
            <a:r>
              <a:rPr lang="ru-RU" sz="3200" dirty="0" smtClean="0"/>
              <a:t>исание </a:t>
            </a:r>
            <a:r>
              <a:rPr lang="ru-RU" sz="3200" dirty="0" smtClean="0"/>
              <a:t>проекта по созданию завода</a:t>
            </a:r>
            <a:br>
              <a:rPr lang="ru-RU" sz="3200" dirty="0" smtClean="0"/>
            </a:b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395536" y="1428736"/>
            <a:ext cx="8352928" cy="571504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Мощность производства 500 тонн/год</a:t>
            </a:r>
          </a:p>
          <a:p>
            <a:pPr>
              <a:buNone/>
            </a:pPr>
            <a:r>
              <a:rPr lang="ru-RU" dirty="0" smtClean="0"/>
              <a:t>Строительство помещений – 4000 м2</a:t>
            </a:r>
          </a:p>
          <a:p>
            <a:pPr>
              <a:buNone/>
            </a:pPr>
            <a:r>
              <a:rPr lang="ru-RU" dirty="0" smtClean="0"/>
              <a:t>Организация сбора и приемки у населения 2500 тонн сырого листа</a:t>
            </a:r>
          </a:p>
          <a:p>
            <a:pPr>
              <a:buNone/>
            </a:pPr>
            <a:r>
              <a:rPr lang="ru-RU" dirty="0" smtClean="0"/>
              <a:t>Четыре линии (из Японии и Китая) по производству разных видов чая из листа кипрея</a:t>
            </a:r>
          </a:p>
          <a:p>
            <a:pPr>
              <a:buNone/>
            </a:pPr>
            <a:endParaRPr lang="ru-RU" sz="1800" b="1" dirty="0" smtClean="0"/>
          </a:p>
          <a:p>
            <a:pPr>
              <a:buNone/>
            </a:pPr>
            <a:r>
              <a:rPr lang="ru-RU" sz="1800" b="1" dirty="0" smtClean="0"/>
              <a:t>На </a:t>
            </a:r>
            <a:r>
              <a:rPr lang="ru-RU" sz="1800" b="1" dirty="0" smtClean="0"/>
              <a:t>заводе планируются к применению инновационные </a:t>
            </a:r>
            <a:r>
              <a:rPr lang="ru-RU" sz="1800" b="1" dirty="0" err="1" smtClean="0"/>
              <a:t>эко-технологии</a:t>
            </a:r>
            <a:r>
              <a:rPr lang="ru-RU" sz="1800" b="1" dirty="0" smtClean="0"/>
              <a:t>:</a:t>
            </a:r>
            <a:endParaRPr lang="ru-RU" sz="1800" dirty="0" smtClean="0"/>
          </a:p>
          <a:p>
            <a:pPr lvl="0"/>
            <a:r>
              <a:rPr lang="ru-RU" sz="1600" dirty="0" smtClean="0"/>
              <a:t>Комплекс для получения бензина, газа, тепла из переработанных отходов </a:t>
            </a:r>
            <a:r>
              <a:rPr lang="ru-RU" sz="1600" dirty="0" smtClean="0"/>
              <a:t>пластмассы</a:t>
            </a:r>
            <a:endParaRPr lang="ru-RU" sz="1600" dirty="0" smtClean="0"/>
          </a:p>
          <a:p>
            <a:pPr lvl="0"/>
            <a:r>
              <a:rPr lang="ru-RU" sz="1600" dirty="0" smtClean="0"/>
              <a:t>Обогрев с использованием </a:t>
            </a:r>
            <a:r>
              <a:rPr lang="ru-RU" sz="1600" dirty="0" err="1" smtClean="0"/>
              <a:t>геотепла</a:t>
            </a:r>
            <a:endParaRPr lang="ru-RU" sz="1600" dirty="0" smtClean="0"/>
          </a:p>
          <a:p>
            <a:pPr lvl="0"/>
            <a:r>
              <a:rPr lang="ru-RU" sz="1600" dirty="0" smtClean="0"/>
              <a:t>Дизельная электростанция работающая на продуктах переработки </a:t>
            </a:r>
            <a:r>
              <a:rPr lang="ru-RU" sz="1600" dirty="0" smtClean="0"/>
              <a:t>отходов </a:t>
            </a:r>
            <a:endParaRPr lang="ru-RU" sz="1600" dirty="0" smtClean="0"/>
          </a:p>
          <a:p>
            <a:pPr lvl="0"/>
            <a:r>
              <a:rPr lang="ru-RU" sz="1600" dirty="0" smtClean="0"/>
              <a:t>Строительство административных зданий с использованием </a:t>
            </a:r>
            <a:r>
              <a:rPr lang="ru-RU" sz="1600" dirty="0" err="1" smtClean="0"/>
              <a:t>экоутпелителей</a:t>
            </a:r>
            <a:r>
              <a:rPr lang="ru-RU" sz="1600" dirty="0" smtClean="0"/>
              <a:t> -</a:t>
            </a:r>
            <a:r>
              <a:rPr lang="ru-RU" sz="1600" dirty="0" err="1" smtClean="0"/>
              <a:t>эковата</a:t>
            </a:r>
            <a:endParaRPr lang="ru-RU" sz="1600" dirty="0" smtClean="0"/>
          </a:p>
          <a:p>
            <a:pPr lvl="0"/>
            <a:endParaRPr lang="ru-RU" sz="1600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43240" y="214290"/>
            <a:ext cx="5576407" cy="936104"/>
          </a:xfrm>
        </p:spPr>
        <p:txBody>
          <a:bodyPr/>
          <a:lstStyle/>
          <a:p>
            <a:pPr>
              <a:buNone/>
            </a:pPr>
            <a:r>
              <a:rPr lang="ru-RU" sz="3200" dirty="0" smtClean="0"/>
              <a:t>Стратегия развития</a:t>
            </a:r>
            <a:br>
              <a:rPr lang="ru-RU" sz="3200" dirty="0" smtClean="0"/>
            </a:b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395536" y="1052736"/>
            <a:ext cx="8352928" cy="5544616"/>
          </a:xfrm>
        </p:spPr>
        <p:txBody>
          <a:bodyPr>
            <a:normAutofit fontScale="70000" lnSpcReduction="20000"/>
          </a:bodyPr>
          <a:lstStyle/>
          <a:p>
            <a:pPr lvl="1">
              <a:buNone/>
            </a:pPr>
            <a:r>
              <a:rPr lang="ru-RU" sz="2900" b="1" dirty="0" smtClean="0"/>
              <a:t>На  2013 год:</a:t>
            </a:r>
            <a:endParaRPr lang="ru-RU" sz="2900" dirty="0" smtClean="0"/>
          </a:p>
          <a:p>
            <a:pPr lvl="0"/>
            <a:r>
              <a:rPr lang="ru-RU" sz="2400" dirty="0" smtClean="0"/>
              <a:t>Расширение рынка сбыта продукции под собственной маркой. Производство и продажа 50-80 тонн продукции за сезон лето </a:t>
            </a:r>
            <a:r>
              <a:rPr lang="ru-RU" sz="2400" dirty="0" smtClean="0"/>
              <a:t>2013.</a:t>
            </a:r>
            <a:endParaRPr lang="ru-RU" sz="2400" dirty="0" smtClean="0"/>
          </a:p>
          <a:p>
            <a:pPr lvl="0"/>
            <a:r>
              <a:rPr lang="ru-RU" sz="2400" dirty="0" smtClean="0"/>
              <a:t>Основной канал сбыта – формирование дистрибьюторской сети и выход в федеральные розничные сети) </a:t>
            </a:r>
          </a:p>
          <a:p>
            <a:pPr lvl="0"/>
            <a:r>
              <a:rPr lang="ru-RU" sz="2400" dirty="0" smtClean="0"/>
              <a:t>30 </a:t>
            </a:r>
            <a:r>
              <a:rPr lang="ru-RU" sz="2400" dirty="0" smtClean="0"/>
              <a:t>тонн сухого листа должны быть проданы в качестве весового чая производителям. </a:t>
            </a:r>
          </a:p>
          <a:p>
            <a:pPr lvl="0"/>
            <a:r>
              <a:rPr lang="ru-RU" sz="2400" dirty="0" smtClean="0"/>
              <a:t>Пробный вывод через каналы сбыта другой экологически чистой продукции под маркой “Сибирский Иван-чай”</a:t>
            </a:r>
          </a:p>
          <a:p>
            <a:pPr lvl="0"/>
            <a:r>
              <a:rPr lang="ru-RU" sz="2400" dirty="0" smtClean="0"/>
              <a:t>Подготовка к строительству завода на </a:t>
            </a:r>
            <a:r>
              <a:rPr lang="ru-RU" sz="2400" dirty="0" smtClean="0"/>
              <a:t>500 </a:t>
            </a:r>
            <a:r>
              <a:rPr lang="ru-RU" sz="2400" dirty="0" smtClean="0"/>
              <a:t>тонн чая.</a:t>
            </a:r>
          </a:p>
          <a:p>
            <a:pPr lvl="0"/>
            <a:r>
              <a:rPr lang="ru-RU" sz="2400" dirty="0" smtClean="0"/>
              <a:t>Подготовка территории и самого завода к сертификации под маркой БИО.</a:t>
            </a:r>
          </a:p>
          <a:p>
            <a:endParaRPr lang="ru-RU" sz="2400" dirty="0" smtClean="0"/>
          </a:p>
          <a:p>
            <a:pPr lvl="1">
              <a:buNone/>
            </a:pPr>
            <a:r>
              <a:rPr lang="ru-RU" sz="2600" b="1" dirty="0" smtClean="0"/>
              <a:t>На 2014-2016 года: </a:t>
            </a:r>
            <a:endParaRPr lang="ru-RU" sz="2600" dirty="0" smtClean="0"/>
          </a:p>
          <a:p>
            <a:pPr lvl="0"/>
            <a:r>
              <a:rPr lang="ru-RU" sz="2400" dirty="0" smtClean="0"/>
              <a:t>Увеличить объем производства до </a:t>
            </a:r>
            <a:r>
              <a:rPr lang="ru-RU" sz="2400" dirty="0" smtClean="0"/>
              <a:t>500 </a:t>
            </a:r>
            <a:r>
              <a:rPr lang="ru-RU" sz="2400" dirty="0" smtClean="0"/>
              <a:t>тонн в год. Для этого необходимо проработать и организовать механизмы расширения сбора и заготовки Иван-чая (франшиза либо филиальная структура, либо партнерская программа). </a:t>
            </a:r>
          </a:p>
          <a:p>
            <a:pPr lvl="0"/>
            <a:r>
              <a:rPr lang="ru-RU" sz="2400" dirty="0" smtClean="0"/>
              <a:t>Ввести в ассортимент продукцию других </a:t>
            </a:r>
            <a:r>
              <a:rPr lang="ru-RU" sz="2400" dirty="0" err="1" smtClean="0"/>
              <a:t>экопроизводителей</a:t>
            </a:r>
            <a:r>
              <a:rPr lang="ru-RU" sz="2400" dirty="0" smtClean="0"/>
              <a:t>.</a:t>
            </a:r>
          </a:p>
          <a:p>
            <a:pPr lvl="0"/>
            <a:r>
              <a:rPr lang="ru-RU" sz="2400" dirty="0" smtClean="0"/>
              <a:t>Создать международную систему сбыта (выйти на рынки дальнего зарубежья)</a:t>
            </a:r>
          </a:p>
          <a:p>
            <a:pPr lvl="0"/>
            <a:r>
              <a:rPr lang="ru-RU" sz="2400" dirty="0" smtClean="0"/>
              <a:t>Вывод на рынок продукции под маркой БИО.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00232" y="214290"/>
            <a:ext cx="6883167" cy="713016"/>
          </a:xfrm>
        </p:spPr>
        <p:txBody>
          <a:bodyPr/>
          <a:lstStyle/>
          <a:p>
            <a:pPr>
              <a:buNone/>
            </a:pPr>
            <a:r>
              <a:rPr lang="ru-RU" sz="2800" dirty="0" smtClean="0"/>
              <a:t>В чем необходима поддержка?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500034" y="357166"/>
            <a:ext cx="7920880" cy="4608512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1. Земля</a:t>
            </a:r>
          </a:p>
          <a:p>
            <a:pPr>
              <a:buNone/>
            </a:pPr>
            <a:r>
              <a:rPr lang="ru-RU" dirty="0" smtClean="0"/>
              <a:t>2. Строительство</a:t>
            </a:r>
          </a:p>
          <a:p>
            <a:pPr>
              <a:buNone/>
            </a:pPr>
            <a:r>
              <a:rPr lang="ru-RU" dirty="0" smtClean="0"/>
              <a:t>3. Оборудование 40 млн. в этом году.</a:t>
            </a:r>
          </a:p>
          <a:p>
            <a:pPr>
              <a:buNone/>
            </a:pPr>
            <a:r>
              <a:rPr lang="ru-RU" dirty="0" smtClean="0"/>
              <a:t>4. </a:t>
            </a:r>
            <a:r>
              <a:rPr lang="ru-RU" dirty="0" smtClean="0"/>
              <a:t>Продвижение</a:t>
            </a:r>
          </a:p>
          <a:p>
            <a:pPr>
              <a:buNone/>
            </a:pPr>
            <a:r>
              <a:rPr lang="ru-RU" dirty="0" smtClean="0"/>
              <a:t>5. Научные исследования: клинические испытания, разработка способов хранения и транспортировки сырого чайного листа</a:t>
            </a:r>
            <a:endParaRPr lang="ru-RU" dirty="0"/>
          </a:p>
        </p:txBody>
      </p:sp>
      <p:pic>
        <p:nvPicPr>
          <p:cNvPr id="29698" name="Picture 2" descr="http://sdelanounas.ru/images/img/www.podvalchik.ru/uploads_post-3-12783557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86182" y="3000372"/>
            <a:ext cx="4429156" cy="3320274"/>
          </a:xfrm>
          <a:prstGeom prst="rect">
            <a:avLst/>
          </a:prstGeom>
          <a:noFill/>
        </p:spPr>
      </p:pic>
      <p:pic>
        <p:nvPicPr>
          <p:cNvPr id="29700" name="Picture 4" descr="http://www.nebokubani.ru/img_cache/image.php/cms/files/articles/nebo_784_4.jpg?width=486&amp;height=486&amp;cropratio=1:1&amp;image=/cms/files/articles/nebo_784_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3211714"/>
            <a:ext cx="3357586" cy="33506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224" y="357166"/>
            <a:ext cx="7920880" cy="1080120"/>
          </a:xfrm>
        </p:spPr>
        <p:txBody>
          <a:bodyPr/>
          <a:lstStyle/>
          <a:p>
            <a:pPr>
              <a:buNone/>
            </a:pPr>
            <a:r>
              <a:rPr lang="ru-RU" sz="3600" dirty="0" smtClean="0"/>
              <a:t>Преимущества завода для Томской области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642910" y="1643050"/>
            <a:ext cx="8105554" cy="5000660"/>
          </a:xfrm>
        </p:spPr>
        <p:txBody>
          <a:bodyPr>
            <a:normAutofit fontScale="62500" lnSpcReduction="20000"/>
          </a:bodyPr>
          <a:lstStyle/>
          <a:p>
            <a:r>
              <a:rPr lang="ru-RU" sz="2600" dirty="0" smtClean="0"/>
              <a:t>появление </a:t>
            </a:r>
            <a:r>
              <a:rPr lang="ru-RU" sz="2600" dirty="0" smtClean="0"/>
              <a:t>новых рабочих </a:t>
            </a:r>
            <a:r>
              <a:rPr lang="ru-RU" sz="2600" dirty="0" smtClean="0"/>
              <a:t>мест, обеспечение занятости людей из сельской местности;</a:t>
            </a:r>
            <a:endParaRPr lang="ru-RU" sz="2600" dirty="0" smtClean="0"/>
          </a:p>
          <a:p>
            <a:r>
              <a:rPr lang="ru-RU" sz="2600" dirty="0" smtClean="0"/>
              <a:t>рост </a:t>
            </a:r>
            <a:r>
              <a:rPr lang="ru-RU" sz="2600" dirty="0" smtClean="0"/>
              <a:t>налоговых отчислений в местный и федеральный бюджеты;</a:t>
            </a:r>
          </a:p>
          <a:p>
            <a:r>
              <a:rPr lang="ru-RU" sz="2600" dirty="0" smtClean="0"/>
              <a:t>влияние </a:t>
            </a:r>
            <a:r>
              <a:rPr lang="ru-RU" sz="2600" dirty="0" smtClean="0"/>
              <a:t>на формирование имиджа Томской области как первого чайного региона и региона, в котором развивается и усиленно поддерживается экологически чистый здоровый образ жизни.  </a:t>
            </a:r>
          </a:p>
          <a:p>
            <a:pPr>
              <a:buNone/>
            </a:pPr>
            <a:endParaRPr lang="ru-RU" sz="2600" dirty="0" smtClean="0"/>
          </a:p>
          <a:p>
            <a:pPr>
              <a:buNone/>
            </a:pPr>
            <a:r>
              <a:rPr lang="ru-RU" sz="2600" b="1" dirty="0" smtClean="0"/>
              <a:t>Предлагаемый нами завод может стать основой и градостроительной</a:t>
            </a:r>
          </a:p>
          <a:p>
            <a:pPr>
              <a:buNone/>
            </a:pPr>
            <a:r>
              <a:rPr lang="ru-RU" sz="2600" b="1" dirty="0" smtClean="0"/>
              <a:t>составляющей для создания экологического </a:t>
            </a:r>
            <a:r>
              <a:rPr lang="ru-RU" sz="2600" b="1" dirty="0" err="1" smtClean="0"/>
              <a:t>инновационно</a:t>
            </a:r>
            <a:r>
              <a:rPr lang="ru-RU" sz="2600" b="1" dirty="0" smtClean="0"/>
              <a:t> - </a:t>
            </a:r>
            <a:r>
              <a:rPr lang="ru-RU" sz="2600" b="1" dirty="0" err="1" smtClean="0"/>
              <a:t>ивестиционного</a:t>
            </a:r>
            <a:endParaRPr lang="ru-RU" sz="2600" b="1" dirty="0" smtClean="0"/>
          </a:p>
          <a:p>
            <a:pPr>
              <a:buNone/>
            </a:pPr>
            <a:r>
              <a:rPr lang="ru-RU" sz="2600" b="1" dirty="0" smtClean="0"/>
              <a:t>комплекса на территории Томской области, который будет включать: </a:t>
            </a:r>
            <a:endParaRPr lang="ru-RU" sz="2600" dirty="0" smtClean="0"/>
          </a:p>
          <a:p>
            <a:pPr lvl="0">
              <a:buNone/>
            </a:pPr>
            <a:endParaRPr lang="ru-RU" sz="2600" dirty="0" smtClean="0"/>
          </a:p>
          <a:p>
            <a:pPr lvl="0"/>
            <a:r>
              <a:rPr lang="ru-RU" sz="2600" dirty="0" smtClean="0"/>
              <a:t>экологический поселок для проживания людей, предпочитающих жизнь на природе и работать на экологически чистых производствах. Поселок может создаваться с использованием дешевых и экономичных технологий строительства </a:t>
            </a:r>
            <a:r>
              <a:rPr lang="ru-RU" sz="2600" dirty="0" err="1" smtClean="0"/>
              <a:t>экодомов</a:t>
            </a:r>
            <a:r>
              <a:rPr lang="ru-RU" sz="2600" dirty="0" smtClean="0"/>
              <a:t>; </a:t>
            </a:r>
          </a:p>
          <a:p>
            <a:pPr lvl="0"/>
            <a:r>
              <a:rPr lang="ru-RU" sz="2600" dirty="0" smtClean="0"/>
              <a:t>другие производства экологически чистых продуктов питания: продукция из кедра, дикоросов, тыквы, репы, меда и прочих сельскохозяйственных культур.</a:t>
            </a:r>
          </a:p>
          <a:p>
            <a:pPr lvl="0"/>
            <a:r>
              <a:rPr lang="ru-RU" sz="2600" dirty="0" smtClean="0"/>
              <a:t>питомник семян и саженцев;</a:t>
            </a:r>
          </a:p>
          <a:p>
            <a:pPr lvl="0"/>
            <a:r>
              <a:rPr lang="ru-RU" sz="2600" dirty="0" err="1" smtClean="0"/>
              <a:t>туристическо-оздоровительный</a:t>
            </a:r>
            <a:r>
              <a:rPr lang="ru-RU" sz="2600" dirty="0" smtClean="0"/>
              <a:t> комплекс, включая гостиницу, санаторий, парковую зону, чистые </a:t>
            </a:r>
            <a:r>
              <a:rPr lang="ru-RU" sz="2600" dirty="0" smtClean="0"/>
              <a:t>водоемы.</a:t>
            </a:r>
            <a:endParaRPr lang="ru-RU" sz="2600" dirty="0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115616" y="836712"/>
            <a:ext cx="6512511" cy="11430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kovaya Compressed" pitchFamily="34" charset="0"/>
              </a:rPr>
              <a:t>  </a:t>
            </a:r>
            <a:r>
              <a:rPr lang="ru-RU" sz="4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kovaya Compressed" pitchFamily="34" charset="0"/>
              </a:rPr>
              <a:t>Наши контакты: </a:t>
            </a:r>
            <a:endParaRPr lang="ru-RU" sz="48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kovaya Compressed" pitchFamily="34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>
          <a:xfrm>
            <a:off x="457200" y="2060848"/>
            <a:ext cx="8229600" cy="4572000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2800" b="1" dirty="0" smtClean="0">
                <a:solidFill>
                  <a:schemeClr val="tx1"/>
                </a:solidFill>
                <a:latin typeface="Bruskovaya Compressed" pitchFamily="34" charset="0"/>
              </a:rPr>
              <a:t>Компания «Сибирский чай»</a:t>
            </a:r>
          </a:p>
          <a:p>
            <a:pPr marL="45720" indent="0" algn="ctr">
              <a:buNone/>
            </a:pPr>
            <a:r>
              <a:rPr lang="ru-RU" sz="2800" b="1" dirty="0" smtClean="0">
                <a:solidFill>
                  <a:schemeClr val="tx1"/>
                </a:solidFill>
                <a:latin typeface="Bruskovaya Compressed" pitchFamily="34" charset="0"/>
              </a:rPr>
              <a:t>Наш </a:t>
            </a:r>
            <a:r>
              <a:rPr lang="ru-RU" sz="2800" b="1" dirty="0">
                <a:solidFill>
                  <a:schemeClr val="tx1"/>
                </a:solidFill>
                <a:latin typeface="Bruskovaya Compressed" pitchFamily="34" charset="0"/>
              </a:rPr>
              <a:t>сайт: </a:t>
            </a:r>
            <a:r>
              <a:rPr lang="ru-RU" sz="2800" b="1" dirty="0" smtClean="0">
                <a:solidFill>
                  <a:schemeClr val="tx1"/>
                </a:solidFill>
                <a:latin typeface="Bruskovaya Compressed" pitchFamily="34" charset="0"/>
              </a:rPr>
              <a:t> </a:t>
            </a:r>
            <a:r>
              <a:rPr lang="ru-RU" sz="2800" dirty="0" smtClean="0">
                <a:solidFill>
                  <a:schemeClr val="tx1"/>
                </a:solidFill>
                <a:latin typeface="Bruskovaya Compressed" pitchFamily="34" charset="0"/>
              </a:rPr>
              <a:t>http</a:t>
            </a:r>
            <a:r>
              <a:rPr lang="ru-RU" sz="2800" dirty="0">
                <a:solidFill>
                  <a:schemeClr val="tx1"/>
                </a:solidFill>
                <a:latin typeface="Bruskovaya Compressed" pitchFamily="34" charset="0"/>
              </a:rPr>
              <a:t>://siberian-tea.com/</a:t>
            </a:r>
          </a:p>
          <a:p>
            <a:pPr marL="45720" indent="0" algn="ctr">
              <a:buNone/>
            </a:pPr>
            <a:r>
              <a:rPr lang="ru-RU" sz="2800" b="1" dirty="0">
                <a:solidFill>
                  <a:schemeClr val="tx1"/>
                </a:solidFill>
                <a:latin typeface="Bruskovaya Compressed" pitchFamily="34" charset="0"/>
              </a:rPr>
              <a:t>Наши телефоны:  </a:t>
            </a:r>
            <a:r>
              <a:rPr lang="ru-RU" sz="2800" b="1" dirty="0" smtClean="0">
                <a:solidFill>
                  <a:schemeClr val="tx1"/>
                </a:solidFill>
                <a:latin typeface="Bruskovaya Compressed" pitchFamily="34" charset="0"/>
              </a:rPr>
              <a:t> </a:t>
            </a:r>
            <a:r>
              <a:rPr lang="ru-RU" sz="2800" dirty="0" smtClean="0">
                <a:solidFill>
                  <a:schemeClr val="tx1"/>
                </a:solidFill>
                <a:latin typeface="Bruskovaya Compressed" pitchFamily="34" charset="0"/>
              </a:rPr>
              <a:t>+</a:t>
            </a:r>
            <a:r>
              <a:rPr lang="ru-RU" sz="2800" dirty="0">
                <a:solidFill>
                  <a:schemeClr val="tx1"/>
                </a:solidFill>
                <a:latin typeface="Bruskovaya Compressed" pitchFamily="34" charset="0"/>
              </a:rPr>
              <a:t>7-952-893-7238; +</a:t>
            </a:r>
            <a:r>
              <a:rPr lang="ru-RU" sz="2800" dirty="0" smtClean="0">
                <a:solidFill>
                  <a:schemeClr val="tx1"/>
                </a:solidFill>
                <a:latin typeface="Bruskovaya Compressed" pitchFamily="34" charset="0"/>
              </a:rPr>
              <a:t>7-913-806-00-66;</a:t>
            </a:r>
            <a:endParaRPr lang="ru-RU" sz="2800" dirty="0">
              <a:solidFill>
                <a:schemeClr val="tx1"/>
              </a:solidFill>
              <a:latin typeface="Bruskovaya Compressed" pitchFamily="34" charset="0"/>
            </a:endParaRPr>
          </a:p>
          <a:p>
            <a:pPr marL="45720" indent="0" algn="ctr">
              <a:buNone/>
            </a:pPr>
            <a:r>
              <a:rPr lang="ru-RU" sz="2800" b="1" dirty="0">
                <a:solidFill>
                  <a:schemeClr val="tx1"/>
                </a:solidFill>
                <a:latin typeface="Bruskovaya Compressed" pitchFamily="34" charset="0"/>
              </a:rPr>
              <a:t>E-</a:t>
            </a:r>
            <a:r>
              <a:rPr lang="ru-RU" sz="2800" b="1" dirty="0" err="1">
                <a:solidFill>
                  <a:schemeClr val="tx1"/>
                </a:solidFill>
                <a:latin typeface="Bruskovaya Compressed" pitchFamily="34" charset="0"/>
              </a:rPr>
              <a:t>mail</a:t>
            </a:r>
            <a:r>
              <a:rPr lang="ru-RU" sz="2800" b="1" dirty="0">
                <a:solidFill>
                  <a:schemeClr val="tx1"/>
                </a:solidFill>
                <a:latin typeface="Bruskovaya Compressed" pitchFamily="34" charset="0"/>
              </a:rPr>
              <a:t>: </a:t>
            </a:r>
            <a:r>
              <a:rPr lang="ru-RU" sz="2800" b="1" dirty="0" smtClean="0">
                <a:solidFill>
                  <a:schemeClr val="tx1"/>
                </a:solidFill>
                <a:latin typeface="Bruskovaya Compressed" pitchFamily="34" charset="0"/>
              </a:rPr>
              <a:t> </a:t>
            </a:r>
            <a:r>
              <a:rPr lang="ru-RU" sz="2800" dirty="0" smtClean="0">
                <a:solidFill>
                  <a:schemeClr val="tx1"/>
                </a:solidFill>
                <a:latin typeface="Bruskovaya Compressed" pitchFamily="34" charset="0"/>
              </a:rPr>
              <a:t>eco.pos@mail.ru</a:t>
            </a:r>
          </a:p>
          <a:p>
            <a:pPr algn="ctr"/>
            <a:endParaRPr lang="ru-RU" sz="2800" dirty="0">
              <a:latin typeface="Bruskovaya Compressed" pitchFamily="34" charset="0"/>
            </a:endParaRPr>
          </a:p>
          <a:p>
            <a:pPr marL="0" indent="0" algn="ctr">
              <a:buNone/>
            </a:pPr>
            <a:r>
              <a:rPr lang="ru-RU" sz="4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kovaya Compressed" pitchFamily="34" charset="0"/>
              </a:rPr>
              <a:t>Приятного чаепития!</a:t>
            </a:r>
            <a:endParaRPr lang="ru-RU" sz="48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kovaya Compressed" pitchFamily="34" charset="0"/>
            </a:endParaRPr>
          </a:p>
          <a:p>
            <a:pPr marL="0" indent="0">
              <a:buNone/>
            </a:pP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90436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931</TotalTime>
  <Words>1005</Words>
  <Application>Microsoft Office PowerPoint</Application>
  <PresentationFormat>Экран (4:3)</PresentationFormat>
  <Paragraphs>104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Воздушный поток</vt:lpstr>
      <vt:lpstr>Слайд 1</vt:lpstr>
      <vt:lpstr>Слайд 2</vt:lpstr>
      <vt:lpstr>Слайд 3</vt:lpstr>
      <vt:lpstr>Опыт “Сибирского чая”  Возрождение технологии</vt:lpstr>
      <vt:lpstr>История забвения</vt:lpstr>
      <vt:lpstr>Напиток русского богатырского здоровья</vt:lpstr>
      <vt:lpstr>Описание проекта по созданию завода </vt:lpstr>
      <vt:lpstr>Стратегия развития </vt:lpstr>
      <vt:lpstr>В чем необходима поддержка?</vt:lpstr>
      <vt:lpstr>Преимущества завода для Томской области</vt:lpstr>
      <vt:lpstr>  Наши контакты: 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Мидгард</dc:creator>
  <cp:lastModifiedBy>пользователь</cp:lastModifiedBy>
  <cp:revision>110</cp:revision>
  <dcterms:created xsi:type="dcterms:W3CDTF">2012-12-10T01:34:49Z</dcterms:created>
  <dcterms:modified xsi:type="dcterms:W3CDTF">2013-04-09T01:23:00Z</dcterms:modified>
</cp:coreProperties>
</file>