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4" r:id="rId1"/>
  </p:sldMasterIdLst>
  <p:notesMasterIdLst>
    <p:notesMasterId r:id="rId6"/>
  </p:notesMasterIdLst>
  <p:sldIdLst>
    <p:sldId id="332" r:id="rId2"/>
    <p:sldId id="333" r:id="rId3"/>
    <p:sldId id="336" r:id="rId4"/>
    <p:sldId id="335" r:id="rId5"/>
  </p:sldIdLst>
  <p:sldSz cx="12192000" cy="6858000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4F5"/>
    <a:srgbClr val="00B3AF"/>
    <a:srgbClr val="CEEFFE"/>
    <a:srgbClr val="00A4C3"/>
    <a:srgbClr val="F0F3F4"/>
    <a:srgbClr val="F0F0F0"/>
    <a:srgbClr val="BEEAFE"/>
    <a:srgbClr val="A5E2FD"/>
    <a:srgbClr val="00BEDE"/>
    <a:srgbClr val="00A5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632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41363"/>
            <a:ext cx="658177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65" tIns="45533" rIns="91065" bIns="455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6"/>
            <a:ext cx="5438140" cy="4442698"/>
          </a:xfrm>
          <a:prstGeom prst="rect">
            <a:avLst/>
          </a:prstGeom>
        </p:spPr>
        <p:txBody>
          <a:bodyPr vert="horz" lIns="91065" tIns="45533" rIns="91065" bIns="4553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8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41363"/>
            <a:ext cx="658177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41363"/>
            <a:ext cx="658177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3180" y="1287541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0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600" b="0" strike="noStrike" spc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92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31" Type="http://schemas.openxmlformats.org/officeDocument/2006/relationships/image" Target="../media/image426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1" Type="http://schemas.openxmlformats.org/officeDocument/2006/relationships/image" Target="../media/image41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8" Type="http://schemas.openxmlformats.org/officeDocument/2006/relationships/image" Target="../media/image7.png"/><Relationship Id="rId57" Type="http://schemas.openxmlformats.org/officeDocument/2006/relationships/image" Target="../media/image450.svg"/><Relationship Id="rId22" Type="http://schemas.openxmlformats.org/officeDocument/2006/relationships/image" Target="../media/image6.png"/><Relationship Id="rId9" Type="http://schemas.openxmlformats.org/officeDocument/2006/relationships/image" Target="../media/image40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188075" y="2691524"/>
            <a:ext cx="121920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ВНЕДРЕНИЕ ЗАКОНА О КОНТРОЛЕ</a:t>
            </a: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endParaRPr lang="ru-RU" sz="2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611951" y="5005536"/>
            <a:ext cx="10995304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229284" y="5372530"/>
            <a:ext cx="5760640" cy="1034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endParaRPr lang="ru-RU" sz="800" dirty="0" smtClean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начальника Департамента экономики</a:t>
            </a:r>
          </a:p>
          <a:p>
            <a:pPr algn="ctr">
              <a:lnSpc>
                <a:spcPct val="90000"/>
              </a:lnSpc>
            </a:pPr>
            <a:endParaRPr lang="ru-R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.2021</a:t>
            </a:r>
            <a:endParaRPr lang="ru-R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4771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171523"/>
            <a:ext cx="1272601" cy="113628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27941" y="322454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КОНТРОЛЬНО-НАДЗОРНАЯ ДЕЯТЕЛЬНОСТЬ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1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957"/>
          <p:cNvSpPr/>
          <p:nvPr/>
        </p:nvSpPr>
        <p:spPr>
          <a:xfrm>
            <a:off x="728751" y="255044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 smtClean="0">
                <a:solidFill>
                  <a:schemeClr val="bg1"/>
                </a:solidFill>
              </a:rPr>
              <a:t>Внедрение Федерального закона о контроле 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4" name="Shape 982"/>
          <p:cNvSpPr/>
          <p:nvPr/>
        </p:nvSpPr>
        <p:spPr>
          <a:xfrm>
            <a:off x="1453805" y="1501249"/>
            <a:ext cx="7555807" cy="7089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125639" y="1720347"/>
            <a:ext cx="64595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Федеральный  контроль (переданные полномочия)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836096" y="5247201"/>
            <a:ext cx="8744981" cy="369332"/>
          </a:xfrm>
          <a:prstGeom prst="rect">
            <a:avLst/>
          </a:prstGeom>
          <a:solidFill>
            <a:srgbClr val="F1F4F5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Департамент экономики Администрации Томской </a:t>
            </a:r>
            <a:endParaRPr lang="ru-RU" b="1" u="sng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65" name="Shape 982"/>
          <p:cNvSpPr/>
          <p:nvPr/>
        </p:nvSpPr>
        <p:spPr>
          <a:xfrm>
            <a:off x="9539655" y="875367"/>
            <a:ext cx="2531815" cy="558109"/>
          </a:xfrm>
          <a:prstGeom prst="roundRect">
            <a:avLst>
              <a:gd name="adj" fmla="val 50000"/>
            </a:avLst>
          </a:prstGeom>
          <a:solidFill>
            <a:srgbClr val="BEEAF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i="0" u="none" strike="noStrike" cap="none" dirty="0" smtClean="0">
                <a:solidFill>
                  <a:srgbClr val="00A4C3"/>
                </a:solidFill>
                <a:ea typeface="Calibri"/>
                <a:cs typeface="Calibri"/>
                <a:sym typeface="Calibri"/>
              </a:rPr>
              <a:t>Томская область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66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3926" y="972987"/>
            <a:ext cx="406398" cy="36286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68" name="Shape 982"/>
          <p:cNvSpPr/>
          <p:nvPr/>
        </p:nvSpPr>
        <p:spPr>
          <a:xfrm>
            <a:off x="1378134" y="1501250"/>
            <a:ext cx="1752386" cy="7089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0" i="0" u="none" strike="noStrike" cap="none" dirty="0" smtClean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5 видов</a:t>
            </a:r>
            <a:endParaRPr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69" name="Shape 982"/>
          <p:cNvSpPr/>
          <p:nvPr/>
        </p:nvSpPr>
        <p:spPr>
          <a:xfrm>
            <a:off x="1453805" y="2603675"/>
            <a:ext cx="7555807" cy="7089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125639" y="2785769"/>
            <a:ext cx="5032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Региональный государственный контроль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1" name="Shape 982"/>
          <p:cNvSpPr/>
          <p:nvPr/>
        </p:nvSpPr>
        <p:spPr>
          <a:xfrm>
            <a:off x="1378134" y="2603675"/>
            <a:ext cx="1752386" cy="7089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0" i="0" u="none" strike="noStrike" cap="none" dirty="0" smtClean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28 видов</a:t>
            </a:r>
            <a:endParaRPr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2" name="Shape 982"/>
          <p:cNvSpPr/>
          <p:nvPr/>
        </p:nvSpPr>
        <p:spPr>
          <a:xfrm>
            <a:off x="1378133" y="3644456"/>
            <a:ext cx="7631479" cy="7089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125640" y="3826550"/>
            <a:ext cx="5032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Муниципальный контроль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4" name="Shape 982"/>
          <p:cNvSpPr/>
          <p:nvPr/>
        </p:nvSpPr>
        <p:spPr>
          <a:xfrm>
            <a:off x="1378134" y="3644456"/>
            <a:ext cx="1752386" cy="7089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0" i="0" u="none" strike="noStrike" cap="none" dirty="0" smtClean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7 видов</a:t>
            </a:r>
            <a:endParaRPr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5" name="Shape 982"/>
          <p:cNvSpPr/>
          <p:nvPr/>
        </p:nvSpPr>
        <p:spPr>
          <a:xfrm>
            <a:off x="8788338" y="1576664"/>
            <a:ext cx="2097578" cy="55810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4 ИОГВ ТО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7" name="Shape 982"/>
          <p:cNvSpPr/>
          <p:nvPr/>
        </p:nvSpPr>
        <p:spPr>
          <a:xfrm>
            <a:off x="8788337" y="2679089"/>
            <a:ext cx="2097578" cy="55810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18 ИОГВ ТО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8" name="Shape 982"/>
          <p:cNvSpPr/>
          <p:nvPr/>
        </p:nvSpPr>
        <p:spPr>
          <a:xfrm>
            <a:off x="8788336" y="3719870"/>
            <a:ext cx="2097578" cy="55810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135 ОМСУ ТО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1" name="Правая фигурная скобка 20"/>
          <p:cNvSpPr/>
          <p:nvPr/>
        </p:nvSpPr>
        <p:spPr>
          <a:xfrm rot="5400000">
            <a:off x="5696979" y="-743507"/>
            <a:ext cx="1023216" cy="10901548"/>
          </a:xfrm>
          <a:prstGeom prst="righ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1836096" y="6241539"/>
            <a:ext cx="8744981" cy="369332"/>
          </a:xfrm>
          <a:prstGeom prst="rect">
            <a:avLst/>
          </a:prstGeom>
          <a:solidFill>
            <a:srgbClr val="F1F4F5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b="1" dirty="0" smtClean="0">
                <a:solidFill>
                  <a:srgbClr val="00B3AF"/>
                </a:solidFill>
                <a:ea typeface="Calibri"/>
                <a:cs typeface="Calibri"/>
                <a:sym typeface="Calibri"/>
              </a:rPr>
              <a:t>Минэкономразвития России</a:t>
            </a:r>
            <a:endParaRPr lang="ru-RU" b="1" dirty="0">
              <a:solidFill>
                <a:srgbClr val="00B3AF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6031459" y="5670200"/>
            <a:ext cx="358468" cy="547919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86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192001" cy="117284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0" y="197027"/>
            <a:ext cx="11288422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77D82"/>
                </a:solidFill>
              </a:rPr>
              <a:t>ВИДЫ КОНТРОЛЯ</a:t>
            </a:r>
          </a:p>
        </p:txBody>
      </p:sp>
      <p:sp>
        <p:nvSpPr>
          <p:cNvPr id="12" name="Поле 6"/>
          <p:cNvSpPr txBox="1"/>
          <p:nvPr/>
        </p:nvSpPr>
        <p:spPr>
          <a:xfrm>
            <a:off x="1029321" y="1424659"/>
            <a:ext cx="4284315" cy="465455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tx1"/>
                </a:solidFill>
                <a:effectLst/>
                <a:ea typeface="Calibri"/>
                <a:cs typeface="Times New Roman"/>
              </a:rPr>
              <a:t>Федеральный закон о контроле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ea typeface="Calibri"/>
                <a:cs typeface="Times New Roman"/>
              </a:rPr>
              <a:t>от 31.07.2020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ea typeface="Calibri"/>
                <a:cs typeface="Times New Roman"/>
              </a:rPr>
              <a:t>№ 248-ФЗ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66759" y="1476190"/>
            <a:ext cx="4755646" cy="1251244"/>
          </a:xfrm>
          <a:prstGeom prst="roundRect">
            <a:avLst/>
          </a:prstGeom>
          <a:gradFill>
            <a:gsLst>
              <a:gs pos="13755">
                <a:srgbClr val="E0E4D8"/>
              </a:gs>
              <a:gs pos="0">
                <a:schemeClr val="accent3">
                  <a:lumMod val="20000"/>
                  <a:lumOff val="8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000" b="1" dirty="0">
                <a:effectLst/>
                <a:ea typeface="Calibri"/>
                <a:cs typeface="Times New Roman"/>
              </a:rPr>
              <a:t>7 видов </a:t>
            </a:r>
            <a:endParaRPr lang="ru-RU" sz="2000" b="1" dirty="0" smtClean="0">
              <a:effectLst/>
              <a:ea typeface="Calibri"/>
              <a:cs typeface="Times New Roman"/>
            </a:endParaRPr>
          </a:p>
          <a:p>
            <a:pPr algn="ctr"/>
            <a:r>
              <a:rPr lang="ru-RU" dirty="0" smtClean="0">
                <a:effectLst/>
                <a:ea typeface="Calibri"/>
                <a:cs typeface="Times New Roman"/>
              </a:rPr>
              <a:t>муниципального </a:t>
            </a:r>
            <a:r>
              <a:rPr lang="ru-RU" dirty="0">
                <a:effectLst/>
                <a:ea typeface="Calibri"/>
                <a:cs typeface="Times New Roman"/>
              </a:rPr>
              <a:t>контроля (надзора</a:t>
            </a:r>
            <a:r>
              <a:rPr lang="ru-RU" sz="1400" dirty="0">
                <a:effectLst/>
                <a:latin typeface="PT Astra Serif"/>
                <a:ea typeface="Calibri"/>
                <a:cs typeface="Times New Roman"/>
              </a:rPr>
              <a:t>)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851338" y="2202465"/>
            <a:ext cx="4639352" cy="206375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498589" y="2532049"/>
            <a:ext cx="2246722" cy="84177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  <a:effectLst/>
                <a:ea typeface="Calibri"/>
                <a:cs typeface="Times New Roman"/>
              </a:rPr>
              <a:t>с </a:t>
            </a:r>
            <a:r>
              <a:rPr lang="ru-RU" sz="1600" b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01.01.2022 </a:t>
            </a:r>
            <a:r>
              <a:rPr lang="ru-RU" sz="1600" b="1" dirty="0">
                <a:solidFill>
                  <a:srgbClr val="C00000"/>
                </a:solidFill>
                <a:effectLst/>
                <a:ea typeface="Calibri"/>
                <a:cs typeface="Times New Roman"/>
              </a:rPr>
              <a:t>года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33204"/>
              </p:ext>
            </p:extLst>
          </p:nvPr>
        </p:nvGraphicFramePr>
        <p:xfrm>
          <a:off x="851338" y="3499942"/>
          <a:ext cx="10893973" cy="3011216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85888"/>
                <a:gridCol w="10408085"/>
              </a:tblGrid>
              <a:tr h="614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 п/п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Наименование вида муниципального контроля (надзора) с 01.01.2022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9703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контроль на автомобильном транспорте и в дорожном </a:t>
                      </a:r>
                      <a:r>
                        <a:rPr lang="ru-RU" sz="1400" dirty="0" smtClean="0">
                          <a:effectLst/>
                        </a:rPr>
                        <a:t>хозяйстве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3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жилищный </a:t>
                      </a:r>
                      <a:r>
                        <a:rPr lang="ru-RU" sz="1400" dirty="0" smtClean="0">
                          <a:effectLst/>
                        </a:rPr>
                        <a:t>контроль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3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effectLst/>
                        </a:rPr>
                        <a:t> 3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земельный </a:t>
                      </a:r>
                      <a:r>
                        <a:rPr lang="ru-RU" sz="1400" dirty="0" smtClean="0">
                          <a:effectLst/>
                        </a:rPr>
                        <a:t>контроль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3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effectLst/>
                        </a:rPr>
                        <a:t> 4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контроль в области охраны и использования особо охраняемых природных </a:t>
                      </a:r>
                      <a:r>
                        <a:rPr lang="ru-RU" sz="1400" dirty="0" smtClean="0">
                          <a:effectLst/>
                        </a:rPr>
                        <a:t>территорий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3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effectLst/>
                        </a:rPr>
                        <a:t> 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контроль в сфере </a:t>
                      </a:r>
                      <a:r>
                        <a:rPr lang="ru-RU" sz="1400" dirty="0" smtClean="0">
                          <a:effectLst/>
                        </a:rPr>
                        <a:t>благоустройства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451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effectLst/>
                        </a:rPr>
                        <a:t> 6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контроль за исполнением единой теплоснабжающей организацией обязательств по строительству, реконструкции и (или) модернизации объектов теплоснабжения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703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 smtClean="0">
                          <a:effectLst/>
                        </a:rPr>
                        <a:t>  7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Муниципальный лесной </a:t>
                      </a:r>
                      <a:r>
                        <a:rPr lang="ru-RU" sz="1400" dirty="0" smtClean="0">
                          <a:effectLst/>
                        </a:rPr>
                        <a:t>контроль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6" name="Рисунок 15" descr="Целевая аудитория">
            <a:extLst>
              <a:ext uri="{FF2B5EF4-FFF2-40B4-BE49-F238E27FC236}">
                <a16:creationId xmlns:a16="http://schemas.microsoft.com/office/drawing/2014/main" xmlns="" id="{B481A99E-D294-4C71-BD87-087CBAC9D7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1"/>
              </a:ext>
            </a:extLst>
          </a:blip>
          <a:stretch>
            <a:fillRect/>
          </a:stretch>
        </p:blipFill>
        <p:spPr>
          <a:xfrm>
            <a:off x="3530233" y="138350"/>
            <a:ext cx="893102" cy="103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02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 smtClean="0">
                <a:solidFill>
                  <a:schemeClr val="bg1"/>
                </a:solidFill>
              </a:rPr>
              <a:t>Внедрение Федерального закона о контроле 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3" name="Shape 982"/>
          <p:cNvSpPr/>
          <p:nvPr/>
        </p:nvSpPr>
        <p:spPr>
          <a:xfrm>
            <a:off x="9902798" y="865212"/>
            <a:ext cx="2021580" cy="558109"/>
          </a:xfrm>
          <a:prstGeom prst="roundRect">
            <a:avLst>
              <a:gd name="adj" fmla="val 50000"/>
            </a:avLst>
          </a:prstGeom>
          <a:solidFill>
            <a:srgbClr val="BEEAF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1" i="0" u="none" strike="noStrike" cap="none" dirty="0" smtClean="0">
                <a:solidFill>
                  <a:srgbClr val="00A4C3"/>
                </a:solidFill>
                <a:ea typeface="Calibri"/>
                <a:cs typeface="Calibri"/>
                <a:sym typeface="Calibri"/>
              </a:rPr>
              <a:t>2021 год</a:t>
            </a:r>
            <a:endParaRPr b="1"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4" name="Shape 982"/>
          <p:cNvSpPr/>
          <p:nvPr/>
        </p:nvSpPr>
        <p:spPr>
          <a:xfrm>
            <a:off x="1045680" y="1547372"/>
            <a:ext cx="4291199" cy="120201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144678" y="2456994"/>
            <a:ext cx="4047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237  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НПА регионального уровня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ru-RU" sz="1600" dirty="0" smtClean="0">
                <a:solidFill>
                  <a:srgbClr val="C00000"/>
                </a:solidFill>
              </a:rPr>
              <a:t>3958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НПА муниципального уровня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66887" y="2148377"/>
            <a:ext cx="44030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Информационная система </a:t>
            </a:r>
            <a:r>
              <a:rPr lang="ru-RU" sz="1600" dirty="0">
                <a:solidFill>
                  <a:srgbClr val="00A4C3"/>
                </a:solidFill>
              </a:rPr>
              <a:t>«</a:t>
            </a:r>
            <a:r>
              <a:rPr lang="en-US" sz="1600" dirty="0">
                <a:solidFill>
                  <a:srgbClr val="00A4C3"/>
                </a:solidFill>
              </a:rPr>
              <a:t>Monitoring</a:t>
            </a:r>
            <a:r>
              <a:rPr lang="ru-RU" sz="1600" dirty="0">
                <a:solidFill>
                  <a:srgbClr val="00A4C3"/>
                </a:solidFill>
              </a:rPr>
              <a:t>»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368499" y="1547372"/>
            <a:ext cx="4799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Распоряжение Губернатора Томской области</a:t>
            </a:r>
          </a:p>
          <a:p>
            <a:pPr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   от 09.04.2021 № 77-р</a:t>
            </a:r>
            <a:endParaRPr lang="ru-RU" sz="1600" dirty="0">
              <a:solidFill>
                <a:srgbClr val="00A4C3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904815" y="1663130"/>
            <a:ext cx="32707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Разработан План-график реализации </a:t>
            </a: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закона о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контроле</a:t>
            </a:r>
          </a:p>
        </p:txBody>
      </p:sp>
      <p:sp>
        <p:nvSpPr>
          <p:cNvPr id="34" name="Shape 982"/>
          <p:cNvSpPr/>
          <p:nvPr/>
        </p:nvSpPr>
        <p:spPr>
          <a:xfrm>
            <a:off x="1045680" y="3173326"/>
            <a:ext cx="4291199" cy="120201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866692" y="3359351"/>
            <a:ext cx="32707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Создана рабочая группа </a:t>
            </a: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по реализации </a:t>
            </a: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закона о контроле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37" name="Рисунок 36" descr="Собрание">
            <a:extLst>
              <a:ext uri="{FF2B5EF4-FFF2-40B4-BE49-F238E27FC236}">
                <a16:creationId xmlns:a16="http://schemas.microsoft.com/office/drawing/2014/main" xmlns="" id="{B5B066CC-0A31-4C67-A9FA-6765E74B0B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1250037" y="3446942"/>
            <a:ext cx="654778" cy="654778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5371421" y="3207336"/>
            <a:ext cx="4799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Распоряжение Губернатора Томской области</a:t>
            </a:r>
          </a:p>
          <a:p>
            <a:pPr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   от 09.04.2021 № 77-р</a:t>
            </a:r>
            <a:endParaRPr lang="ru-RU" sz="1600" dirty="0">
              <a:solidFill>
                <a:srgbClr val="00A4C3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144678" y="3599554"/>
            <a:ext cx="3779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42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члена рабочей группы –   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ответственные за региональный     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/муниципальный вид контроля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58496" y="3082118"/>
            <a:ext cx="1165555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9" name="Прямоугольник 48"/>
          <p:cNvSpPr/>
          <p:nvPr/>
        </p:nvSpPr>
        <p:spPr>
          <a:xfrm rot="16200000">
            <a:off x="-182923" y="1943204"/>
            <a:ext cx="16361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b="1" dirty="0" smtClean="0">
                <a:solidFill>
                  <a:srgbClr val="C00000"/>
                </a:solidFill>
              </a:rPr>
              <a:t>март - апрель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 rot="16200000">
            <a:off x="178838" y="3605054"/>
            <a:ext cx="9716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b="1" dirty="0" smtClean="0">
                <a:solidFill>
                  <a:srgbClr val="C00000"/>
                </a:solidFill>
              </a:rPr>
              <a:t>апрель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3" name="Shape 982"/>
          <p:cNvSpPr/>
          <p:nvPr/>
        </p:nvSpPr>
        <p:spPr>
          <a:xfrm>
            <a:off x="1097872" y="5306181"/>
            <a:ext cx="4291199" cy="120201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175327" y="4430551"/>
            <a:ext cx="1165555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55" name="Рисунок 54" descr="Ежедневник">
            <a:extLst>
              <a:ext uri="{FF2B5EF4-FFF2-40B4-BE49-F238E27FC236}">
                <a16:creationId xmlns:a16="http://schemas.microsoft.com/office/drawing/2014/main" xmlns="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7"/>
              </a:ext>
            </a:extLst>
          </a:blip>
          <a:stretch>
            <a:fillRect/>
          </a:stretch>
        </p:blipFill>
        <p:spPr>
          <a:xfrm>
            <a:off x="1250037" y="1797406"/>
            <a:ext cx="654778" cy="654778"/>
          </a:xfrm>
          <a:prstGeom prst="rect">
            <a:avLst/>
          </a:prstGeom>
        </p:spPr>
      </p:pic>
      <p:pic>
        <p:nvPicPr>
          <p:cNvPr id="56" name="Рисунок 55" descr="Документ">
            <a:extLst>
              <a:ext uri="{FF2B5EF4-FFF2-40B4-BE49-F238E27FC236}">
                <a16:creationId xmlns:a16="http://schemas.microsoft.com/office/drawing/2014/main" xmlns="" id="{8B23C7E5-F49E-4C76-B552-2DAD8033068B}"/>
              </a:ext>
            </a:extLst>
          </p:cNvPr>
          <p:cNvPicPr>
            <a:picLocks noChangeAspect="1"/>
          </p:cNvPicPr>
          <p:nvPr/>
        </p:nvPicPr>
        <p:blipFill>
          <a:blip r:embed="rId5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250037" y="5540507"/>
            <a:ext cx="654778" cy="654778"/>
          </a:xfrm>
          <a:prstGeom prst="rect">
            <a:avLst/>
          </a:prstGeom>
        </p:spPr>
      </p:pic>
      <p:sp>
        <p:nvSpPr>
          <p:cNvPr id="57" name="Прямоугольник 56"/>
          <p:cNvSpPr/>
          <p:nvPr/>
        </p:nvSpPr>
        <p:spPr>
          <a:xfrm>
            <a:off x="1597344" y="5452397"/>
            <a:ext cx="3578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Разработка и утверждение Положений </a:t>
            </a: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о виде контроля </a:t>
            </a:r>
          </a:p>
        </p:txBody>
      </p:sp>
      <p:sp>
        <p:nvSpPr>
          <p:cNvPr id="61" name="Прямоугольник 60"/>
          <p:cNvSpPr/>
          <p:nvPr/>
        </p:nvSpPr>
        <p:spPr>
          <a:xfrm rot="16200000">
            <a:off x="-268934" y="5698619"/>
            <a:ext cx="19179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b="1" dirty="0" smtClean="0">
                <a:solidFill>
                  <a:srgbClr val="C00000"/>
                </a:solidFill>
              </a:rPr>
              <a:t>июнь - сентябрь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5327" y="4502047"/>
            <a:ext cx="1181404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</a:t>
            </a:r>
            <a:r>
              <a:rPr lang="ru-RU" sz="1400" b="1" dirty="0" smtClean="0">
                <a:solidFill>
                  <a:srgbClr val="C00000"/>
                </a:solidFill>
              </a:rPr>
              <a:t>ЗАКОН – СПУТНИК </a:t>
            </a:r>
            <a:r>
              <a:rPr lang="ru-RU" sz="1300" dirty="0" smtClean="0">
                <a:solidFill>
                  <a:srgbClr val="C00000"/>
                </a:solidFill>
              </a:rPr>
              <a:t>Федеральный </a:t>
            </a:r>
            <a:r>
              <a:rPr lang="ru-RU" sz="1300" dirty="0">
                <a:solidFill>
                  <a:srgbClr val="C00000"/>
                </a:solidFill>
              </a:rPr>
              <a:t>закон от </a:t>
            </a:r>
            <a:r>
              <a:rPr lang="ru-RU" sz="1300" b="1" dirty="0">
                <a:solidFill>
                  <a:srgbClr val="C00000"/>
                </a:solidFill>
              </a:rPr>
              <a:t>11.06.2021 N 170-ФЗ </a:t>
            </a:r>
            <a:r>
              <a:rPr lang="ru-RU" sz="1300" dirty="0">
                <a:solidFill>
                  <a:srgbClr val="C00000"/>
                </a:solidFill>
              </a:rPr>
              <a:t>"О внесении изменений в отдельные законодательные акты Российской Федерации в связи с принятием Федерального закона "О государственном контроле (надзоре) и муниципальном контроле в Российской Федерации"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254575" y="5009878"/>
            <a:ext cx="1165555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8" name="Shape 982"/>
          <p:cNvSpPr/>
          <p:nvPr/>
        </p:nvSpPr>
        <p:spPr>
          <a:xfrm>
            <a:off x="6910471" y="5481202"/>
            <a:ext cx="2236590" cy="64735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</a:t>
            </a:r>
            <a:r>
              <a:rPr lang="en-US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Monitoring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»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5671580" y="5695703"/>
            <a:ext cx="978602" cy="218359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47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12373</TotalTime>
  <Words>276</Words>
  <Application>Microsoft Office PowerPoint</Application>
  <PresentationFormat>Произвольный</PresentationFormat>
  <Paragraphs>69</Paragraphs>
  <Slides>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Татьяна Владимировна Панова</cp:lastModifiedBy>
  <cp:revision>389</cp:revision>
  <cp:lastPrinted>2021-08-25T02:25:22Z</cp:lastPrinted>
  <dcterms:created xsi:type="dcterms:W3CDTF">2020-05-09T12:46:18Z</dcterms:created>
  <dcterms:modified xsi:type="dcterms:W3CDTF">2021-08-25T10:56:33Z</dcterms:modified>
</cp:coreProperties>
</file>