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64" r:id="rId1"/>
  </p:sldMasterIdLst>
  <p:notesMasterIdLst>
    <p:notesMasterId r:id="rId28"/>
  </p:notesMasterIdLst>
  <p:sldIdLst>
    <p:sldId id="332" r:id="rId2"/>
    <p:sldId id="335" r:id="rId3"/>
    <p:sldId id="336" r:id="rId4"/>
    <p:sldId id="343" r:id="rId5"/>
    <p:sldId id="337" r:id="rId6"/>
    <p:sldId id="341" r:id="rId7"/>
    <p:sldId id="342" r:id="rId8"/>
    <p:sldId id="345" r:id="rId9"/>
    <p:sldId id="344" r:id="rId10"/>
    <p:sldId id="338" r:id="rId11"/>
    <p:sldId id="346" r:id="rId12"/>
    <p:sldId id="357" r:id="rId13"/>
    <p:sldId id="339" r:id="rId14"/>
    <p:sldId id="340" r:id="rId15"/>
    <p:sldId id="333" r:id="rId16"/>
    <p:sldId id="347" r:id="rId17"/>
    <p:sldId id="348" r:id="rId18"/>
    <p:sldId id="349" r:id="rId19"/>
    <p:sldId id="350" r:id="rId20"/>
    <p:sldId id="351" r:id="rId21"/>
    <p:sldId id="352" r:id="rId22"/>
    <p:sldId id="334" r:id="rId23"/>
    <p:sldId id="353" r:id="rId24"/>
    <p:sldId id="355" r:id="rId25"/>
    <p:sldId id="358" r:id="rId26"/>
    <p:sldId id="356" r:id="rId27"/>
  </p:sldIdLst>
  <p:sldSz cx="12192000" cy="6858000"/>
  <p:notesSz cx="6819900" cy="99187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рченко Екатерина Николаевна" initials="МЕН" lastIdx="6" clrIdx="0">
    <p:extLst/>
  </p:cmAuthor>
  <p:cmAuthor id="2" name="Марченко Георгий Николаевич" initials="МГН" lastIdx="3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5C2"/>
    <a:srgbClr val="ABD3D5"/>
    <a:srgbClr val="F0F3F4"/>
    <a:srgbClr val="F1F4F5"/>
    <a:srgbClr val="F0F0F0"/>
    <a:srgbClr val="BEEAFE"/>
    <a:srgbClr val="A5E2FD"/>
    <a:srgbClr val="00BEDE"/>
    <a:srgbClr val="00B3AF"/>
    <a:srgbClr val="00A4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59" autoAdjust="0"/>
    <p:restoredTop sz="94660"/>
  </p:normalViewPr>
  <p:slideViewPr>
    <p:cSldViewPr snapToGrid="0">
      <p:cViewPr>
        <p:scale>
          <a:sx n="59" d="100"/>
          <a:sy n="59" d="100"/>
        </p:scale>
        <p:origin x="1594" y="59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63032" y="0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66B89B-9980-44CC-B850-FEFB51BB73D7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44538"/>
            <a:ext cx="6610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990" y="4711383"/>
            <a:ext cx="5455920" cy="4463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63032" y="9421044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0CF31-48BA-4C25-B373-C335479AA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786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3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4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5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6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7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8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9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10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11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4975" y="1239838"/>
            <a:ext cx="5949950" cy="3346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12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13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14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24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25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2524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44538"/>
            <a:ext cx="6610350" cy="37195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30644" indent="-2795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22968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74060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23565" indent="-223959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81012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38457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95903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53350" indent="-22395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26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3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60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840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26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860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0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97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27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268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178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930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3180" y="1287541"/>
            <a:ext cx="10985400" cy="23239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200" b="0" strike="noStrike" spc="0">
              <a:solidFill>
                <a:srgbClr val="5E5E5E"/>
              </a:solidFill>
              <a:latin typeface="Helvetica Neue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600660" y="5929920"/>
            <a:ext cx="10985400" cy="318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600" b="0" strike="noStrike" spc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092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49754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hyperlink" Target="https://cloud.mail.ru/public/VJDi/48FMFsgiT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youtu.be/uI_BRnybLwE" TargetMode="External"/><Relationship Id="rId5" Type="http://schemas.openxmlformats.org/officeDocument/2006/relationships/hyperlink" Target="https://youtu.be/zV6ok3bOYZw" TargetMode="Externa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5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.emf"/><Relationship Id="rId7" Type="http://schemas.openxmlformats.org/officeDocument/2006/relationships/image" Target="../media/image26.png"/><Relationship Id="rId12" Type="http://schemas.openxmlformats.org/officeDocument/2006/relationships/image" Target="../media/image31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5.sv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svg"/><Relationship Id="rId4" Type="http://schemas.openxmlformats.org/officeDocument/2006/relationships/hyperlink" Target="https://t.me/munkontrol" TargetMode="External"/><Relationship Id="rId9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.emf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2.png"/><Relationship Id="rId5" Type="http://schemas.openxmlformats.org/officeDocument/2006/relationships/image" Target="../media/image25.svg"/><Relationship Id="rId10" Type="http://schemas.openxmlformats.org/officeDocument/2006/relationships/image" Target="../media/image36.png"/><Relationship Id="rId4" Type="http://schemas.openxmlformats.org/officeDocument/2006/relationships/image" Target="../media/image24.png"/><Relationship Id="rId9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Text Box 6"/>
          <p:cNvSpPr txBox="1">
            <a:spLocks noChangeArrowheads="1"/>
          </p:cNvSpPr>
          <p:nvPr/>
        </p:nvSpPr>
        <p:spPr bwMode="auto">
          <a:xfrm>
            <a:off x="188076" y="2337581"/>
            <a:ext cx="12192001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АКТУАЛЬНЫЕ ВОПРОСЫ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ВНЕДРЕНИЯ ЗАКОНА О КОНТРОЛЕ</a:t>
            </a: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611951" y="5005536"/>
            <a:ext cx="10995304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229284" y="5372530"/>
            <a:ext cx="57606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Панова Татьяна Владимировна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комитета регуляторной политики</a:t>
            </a:r>
          </a:p>
          <a:p>
            <a:pPr algn="ctr">
              <a:lnSpc>
                <a:spcPct val="90000"/>
              </a:lnSpc>
            </a:pPr>
            <a:endParaRPr lang="ru-RU" sz="1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.0</a:t>
            </a:r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.2021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" contrast="-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47710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 32">
            <a:extLst>
              <a:ext uri="{FF2B5EF4-FFF2-40B4-BE49-F238E27FC236}">
                <a16:creationId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1" y="171523"/>
            <a:ext cx="1272601" cy="1136287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427941" y="322454"/>
            <a:ext cx="12195003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Департамент экономики Администрации Томской области</a:t>
            </a:r>
          </a:p>
          <a:p>
            <a:pPr algn="ctr"/>
            <a:r>
              <a:rPr lang="ru-RU" b="1" dirty="0">
                <a:solidFill>
                  <a:schemeClr val="bg1"/>
                </a:solidFill>
              </a:rPr>
              <a:t>КОНТРОЛЬНО-НАДЗОРНАЯ ДЕЯТЕЛЬНОСТЬ</a:t>
            </a:r>
          </a:p>
        </p:txBody>
      </p:sp>
    </p:spTree>
    <p:extLst>
      <p:ext uri="{BB962C8B-B14F-4D97-AF65-F5344CB8AC3E}">
        <p14:creationId xmlns:p14="http://schemas.microsoft.com/office/powerpoint/2010/main" val="3652911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 flipV="1">
            <a:off x="3202745" y="0"/>
            <a:ext cx="0" cy="685800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36472" y="2607236"/>
            <a:ext cx="2702150" cy="1865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+mj-lt"/>
                <a:cs typeface="Arial" panose="020B0604020202020204" pitchFamily="34" charset="0"/>
              </a:rPr>
              <a:t>Распоряжение Правительства РФ от 29.04.2021 № 1139-р </a:t>
            </a:r>
          </a:p>
          <a:p>
            <a:pPr algn="ctr">
              <a:lnSpc>
                <a:spcPct val="90000"/>
              </a:lnSpc>
            </a:pPr>
            <a:br>
              <a:rPr lang="ru-RU" sz="1600" dirty="0">
                <a:solidFill>
                  <a:schemeClr val="accent5">
                    <a:lumMod val="75000"/>
                  </a:schemeClr>
                </a:solidFill>
                <a:latin typeface="+mj-lt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+mj-lt"/>
                <a:cs typeface="Arial" panose="020B0604020202020204" pitchFamily="34" charset="0"/>
              </a:rPr>
              <a:t>«О внесении изменений в распоряжение Правительства РФ от 31.01.2017 № 147-р»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206238" y="1879869"/>
            <a:ext cx="7171673" cy="2139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Целевая модель</a:t>
            </a:r>
          </a:p>
          <a:p>
            <a:pPr algn="ctr">
              <a:spcBef>
                <a:spcPts val="0"/>
              </a:spcBef>
              <a:buNone/>
            </a:pPr>
            <a:endParaRPr lang="ru-RU" sz="9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8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«Осуществление контрольно-надзорной деятельности в субъектах Российской Федерации»</a:t>
            </a: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57971" y="1879869"/>
            <a:ext cx="459151" cy="46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2643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432616" y="5518002"/>
            <a:ext cx="11235761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1174658" y="5764071"/>
            <a:ext cx="10834530" cy="6047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Порядок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организации и осуществления регионального государственного контроля</a:t>
            </a:r>
          </a:p>
          <a:p>
            <a:pPr>
              <a:lnSpc>
                <a:spcPct val="90000"/>
              </a:lnSpc>
            </a:pPr>
            <a:endParaRPr lang="ru-RU" sz="5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Административные регламенты</a:t>
            </a: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осуществления видов контроля (региональные, переданные федеральные)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" contrast="-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20468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532268" y="2508403"/>
            <a:ext cx="111546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Целевая модель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«Осуществление контрольно-надзорной деятельности в субъектах Российской Федерации»</a:t>
            </a:r>
            <a:r>
              <a:rPr lang="ru-RU" altLang="ru-RU" sz="1800" b="1" dirty="0">
                <a:solidFill>
                  <a:schemeClr val="bg1"/>
                </a:solidFill>
                <a:latin typeface="+mn-lt"/>
              </a:rPr>
              <a:t> </a:t>
            </a:r>
            <a:endParaRPr lang="ru-RU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11951" y="265413"/>
            <a:ext cx="1131544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800" b="1" u="sng" dirty="0">
                <a:solidFill>
                  <a:schemeClr val="bg1"/>
                </a:solidFill>
                <a:latin typeface="+mn-lt"/>
              </a:rPr>
              <a:t>Раздел 1</a:t>
            </a:r>
            <a:r>
              <a:rPr lang="ru-RU" sz="1800" b="1" dirty="0">
                <a:solidFill>
                  <a:schemeClr val="bg1"/>
                </a:solidFill>
                <a:latin typeface="+mn-lt"/>
              </a:rPr>
              <a:t>   Нормативно-правовое регулирование организации и проведения государственного    </a:t>
            </a:r>
          </a:p>
          <a:p>
            <a:pPr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                   контроля (надзора) в субъектах Российской Федерации</a:t>
            </a:r>
            <a:r>
              <a:rPr lang="ru-RU" altLang="ru-RU" sz="1800" b="1" dirty="0">
                <a:solidFill>
                  <a:schemeClr val="bg1"/>
                </a:solidFill>
                <a:latin typeface="+mn-lt"/>
              </a:rPr>
              <a:t>  </a:t>
            </a: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2100382"/>
              </p:ext>
            </p:extLst>
          </p:nvPr>
        </p:nvGraphicFramePr>
        <p:xfrm>
          <a:off x="432614" y="1395993"/>
          <a:ext cx="11408403" cy="404206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971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62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836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16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04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92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7169">
                <a:tc rowSpan="2">
                  <a:txBody>
                    <a:bodyPr/>
                    <a:lstStyle/>
                    <a:p>
                      <a:r>
                        <a:rPr lang="ru-RU" sz="1500" b="1" i="0" u="none" strike="noStrike" cap="none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№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500" b="1" i="0" u="none" strike="noStrike" cap="none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Фактор (этап) реализации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500" b="1" i="0" u="none" strike="noStrike" cap="none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Показатели, характеризующие степень достижения результата 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500" b="1" i="0" u="none" strike="noStrike" baseline="0" dirty="0">
                          <a:latin typeface="+mn-lt"/>
                        </a:rPr>
                        <a:t>Целевое значение показателей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+mn-lt"/>
                        </a:rPr>
                        <a:t>31.12.2021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+mn-lt"/>
                        </a:rPr>
                        <a:t>31.12.2022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+mn-lt"/>
                        </a:rPr>
                        <a:t>31.12.2023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3692">
                <a:tc>
                  <a:txBody>
                    <a:bodyPr/>
                    <a:lstStyle/>
                    <a:p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1.1.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Принятие положений о видах регионального государственного контроля (надзора), осуществляемых в субъекте Российской Федерации уполномоченными органами исполнительной власти субъекта Российской Федерации</a:t>
                      </a:r>
                      <a:endParaRPr lang="ru-RU" sz="15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доля видов регионального государственного контроля (надзора), в отношении которых приняты положения, процентов</a:t>
                      </a:r>
                    </a:p>
                    <a:p>
                      <a:endParaRPr lang="ru-RU" sz="1500" b="0" i="0" u="none" strike="noStrike" cap="none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+mn-lt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+mn-lt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+mn-lt"/>
                        </a:rPr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1.2.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Принятие положений о видах федерального государственного контроля (надзора), полномочия по осуществлению которых переданы для осуществления уполномоченным органам исполнительной власти субъекта Российской Федерации</a:t>
                      </a:r>
                      <a:endParaRPr lang="ru-RU" sz="15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доля переданных видов государственного контроля (надзора), по которым приняты положения, процентов</a:t>
                      </a:r>
                    </a:p>
                    <a:p>
                      <a:endParaRPr lang="ru-RU" sz="1500" b="0" i="0" u="none" strike="noStrike" cap="none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+mn-lt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+mn-lt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+mn-lt"/>
                        </a:rPr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30" name="Picture 6" descr="https://www.megaflag.ru/sites/default/files/images/shop/products/victo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16" y="5820048"/>
            <a:ext cx="598300" cy="499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7862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" y="-14068"/>
            <a:ext cx="2827607" cy="6872067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2827606" y="-57435"/>
            <a:ext cx="0" cy="685800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125456" y="2297747"/>
            <a:ext cx="2702150" cy="1865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dirty="0">
                <a:solidFill>
                  <a:schemeClr val="dk1"/>
                </a:solidFill>
                <a:sym typeface="Arial"/>
              </a:rPr>
              <a:t>Принятие Положений о видах регионального государственного контроля (надзора)</a:t>
            </a:r>
          </a:p>
          <a:p>
            <a:pPr algn="ctr">
              <a:lnSpc>
                <a:spcPct val="90000"/>
              </a:lnSpc>
            </a:pPr>
            <a:endParaRPr lang="ru-RU" sz="1600" dirty="0">
              <a:solidFill>
                <a:schemeClr val="dk1"/>
              </a:solidFill>
              <a:latin typeface="+mj-lt"/>
              <a:cs typeface="Arial" panose="020B0604020202020204" pitchFamily="34" charset="0"/>
              <a:sym typeface="Arial"/>
            </a:endParaRPr>
          </a:p>
          <a:p>
            <a:pPr algn="ctr">
              <a:lnSpc>
                <a:spcPct val="90000"/>
              </a:lnSpc>
            </a:pPr>
            <a:r>
              <a:rPr lang="ru-RU" sz="1600" dirty="0">
                <a:solidFill>
                  <a:schemeClr val="dk1"/>
                </a:solidFill>
                <a:latin typeface="+mj-lt"/>
                <a:cs typeface="Arial" panose="020B0604020202020204" pitchFamily="34" charset="0"/>
                <a:sym typeface="Arial"/>
              </a:rPr>
              <a:t>(постановление Администрации Томской области)</a:t>
            </a:r>
            <a:endParaRPr lang="ru-RU" sz="1600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7" name="Изображение 32">
            <a:extLst>
              <a:ext uri="{FF2B5EF4-FFF2-40B4-BE49-F238E27FC236}">
                <a16:creationId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381" y="1270902"/>
            <a:ext cx="636300" cy="568143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4" name="Стрелка вправо 3"/>
          <p:cNvSpPr/>
          <p:nvPr/>
        </p:nvSpPr>
        <p:spPr>
          <a:xfrm>
            <a:off x="3080826" y="476820"/>
            <a:ext cx="815926" cy="24231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4051494" y="320368"/>
            <a:ext cx="798576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Письмо Директора Департамента обеспечения регуляторной политики Правительства РФ от 06.08.2021 № П36 - 54494</a:t>
            </a:r>
            <a:endParaRPr lang="ru-RU" sz="18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Выноска 1 5"/>
          <p:cNvSpPr/>
          <p:nvPr/>
        </p:nvSpPr>
        <p:spPr>
          <a:xfrm flipH="1">
            <a:off x="5863388" y="1369300"/>
            <a:ext cx="5840934" cy="1395295"/>
          </a:xfrm>
          <a:prstGeom prst="borderCallout1">
            <a:avLst>
              <a:gd name="adj1" fmla="val 22342"/>
              <a:gd name="adj2" fmla="val 106394"/>
              <a:gd name="adj3" fmla="val -16818"/>
              <a:gd name="adj4" fmla="val 12820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6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«…разработать и принять положения о видах регионального государственного контроля (надзора) до 1 октября 2021г. с датой их вступления в силу в период с указанной даты до 1 января 2022 г., а также внесения соответствующих сведений в ЕРВК….»</a:t>
            </a:r>
          </a:p>
        </p:txBody>
      </p:sp>
      <p:sp>
        <p:nvSpPr>
          <p:cNvPr id="12" name="Стрелка вправо 11"/>
          <p:cNvSpPr/>
          <p:nvPr/>
        </p:nvSpPr>
        <p:spPr>
          <a:xfrm>
            <a:off x="3080825" y="3620032"/>
            <a:ext cx="815926" cy="24231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4051493" y="3463580"/>
            <a:ext cx="798576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Протокол совещания у статс-секретаря – заместителя Министра экономического развития РФ от 13.08.2021 № 84 - АХ</a:t>
            </a:r>
            <a:endParaRPr lang="ru-RU" sz="18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Выноска 1 15"/>
          <p:cNvSpPr/>
          <p:nvPr/>
        </p:nvSpPr>
        <p:spPr>
          <a:xfrm flipH="1">
            <a:off x="5863387" y="4512512"/>
            <a:ext cx="5840934" cy="1395295"/>
          </a:xfrm>
          <a:prstGeom prst="borderCallout1">
            <a:avLst>
              <a:gd name="adj1" fmla="val 22342"/>
              <a:gd name="adj2" fmla="val 106394"/>
              <a:gd name="adj3" fmla="val -16818"/>
              <a:gd name="adj4" fmla="val 12820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6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«п.9 утвердить положение о виде регионального государственного контроля (надзора), муниципального контроля до 1 октября 2021 г.</a:t>
            </a: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4127449" y="2835519"/>
            <a:ext cx="757687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Предоставить информацию в Департамент экономики АТО до 27.09.20201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4127449" y="6092473"/>
            <a:ext cx="757687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Внести сведения в ЕРВК, в ИС «</a:t>
            </a:r>
            <a:r>
              <a:rPr lang="en-US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235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386520" y="5581115"/>
            <a:ext cx="11486612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86520" y="5747439"/>
            <a:ext cx="11622668" cy="881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Ежеквартальные публичные мероприятия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 в отчет о выполнении программы профилактики</a:t>
            </a:r>
          </a:p>
          <a:p>
            <a:pPr>
              <a:lnSpc>
                <a:spcPct val="90000"/>
              </a:lnSpc>
            </a:pPr>
            <a:endParaRPr lang="ru-RU" sz="9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Руководства по соблюдению обязательных требований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 ст. 46 Информирование</a:t>
            </a:r>
            <a:endParaRPr lang="ru-RU" sz="1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Доклады, содержащие результаты обобщения правоприменительной практики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 ст. 46 Информирование</a:t>
            </a:r>
            <a:endParaRPr lang="ru-RU" sz="1600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" contrast="-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6"/>
            <a:ext cx="12219211" cy="11278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532268" y="2508403"/>
            <a:ext cx="111546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Целевая модель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«Осуществление контрольно-надзорной деятельности в субъектах Российской Федерации»</a:t>
            </a:r>
            <a:r>
              <a:rPr lang="ru-RU" altLang="ru-RU" sz="1800" b="1" dirty="0">
                <a:solidFill>
                  <a:schemeClr val="bg1"/>
                </a:solidFill>
                <a:latin typeface="+mn-lt"/>
              </a:rPr>
              <a:t> </a:t>
            </a:r>
            <a:endParaRPr lang="ru-RU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93746" y="302484"/>
            <a:ext cx="1131544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800" b="1" u="sng" dirty="0">
                <a:solidFill>
                  <a:schemeClr val="bg1"/>
                </a:solidFill>
                <a:latin typeface="+mn-lt"/>
              </a:rPr>
              <a:t>Раздел 2</a:t>
            </a:r>
            <a:r>
              <a:rPr lang="ru-RU" sz="1800" b="1" dirty="0">
                <a:solidFill>
                  <a:schemeClr val="bg1"/>
                </a:solidFill>
                <a:latin typeface="+mn-lt"/>
              </a:rPr>
              <a:t>  Проведение мероприятий по профилактике нарушений обязательных требований</a:t>
            </a:r>
            <a:r>
              <a:rPr lang="ru-RU" altLang="ru-RU" sz="1800" b="1" dirty="0">
                <a:solidFill>
                  <a:schemeClr val="bg1"/>
                </a:solidFill>
                <a:latin typeface="+mn-lt"/>
              </a:rPr>
              <a:t>  </a:t>
            </a: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7483381"/>
              </p:ext>
            </p:extLst>
          </p:nvPr>
        </p:nvGraphicFramePr>
        <p:xfrm>
          <a:off x="377883" y="1281081"/>
          <a:ext cx="11490844" cy="4566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00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4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014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98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82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65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9315">
                <a:tc rowSpan="2">
                  <a:txBody>
                    <a:bodyPr/>
                    <a:lstStyle/>
                    <a:p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№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Фактор (этап) реализации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Показатели, характеризующие степень достижения результата 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Целевое значение показателей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49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3745">
                <a:tc>
                  <a:txBody>
                    <a:bodyPr/>
                    <a:lstStyle/>
                    <a:p>
                      <a:r>
                        <a:rPr lang="en-US" sz="14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2</a:t>
                      </a:r>
                      <a:r>
                        <a:rPr lang="ru-RU" sz="14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.1.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Утверждение программы профилактики рисков причинения вреда (ущерба) охраняемым законом ценностям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Доля видов регионального государственного контроля (надзора) и переданных видов государственного контроля (надзора), по которым утверждены программы профилактики, %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8049">
                <a:tc>
                  <a:txBody>
                    <a:bodyPr/>
                    <a:lstStyle/>
                    <a:p>
                      <a:r>
                        <a:rPr lang="en-US" sz="14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2</a:t>
                      </a:r>
                      <a:r>
                        <a:rPr lang="ru-RU" sz="14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.2.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Осуществление информирования контролируемых лиц и иных заинтересованных лиц по вопросам соблюдения обязательных требований путем размещения и поддержания в актуальном состоянии соответствующих сведений на официальном сайте контрольного (надзорного) органа в информационно-телекоммуникационную сети «Интернет»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Доля видов регионального государственного контроля (надзора) и переданных видов государственного контроля (надзора), по которым осуществляется информирование контролируемых лиц и иных заинтересованных лиц по вопросам соблюдения обязательных требований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603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" y="-14068"/>
            <a:ext cx="3202745" cy="6872067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3202745" y="0"/>
            <a:ext cx="0" cy="685800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36472" y="2297747"/>
            <a:ext cx="2702150" cy="2973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dirty="0">
                <a:latin typeface="+mj-lt"/>
                <a:cs typeface="Arial" panose="020B0604020202020204" pitchFamily="34" charset="0"/>
              </a:rPr>
              <a:t>Постановление Правительства РФ от 25.06.2021 N 990 </a:t>
            </a:r>
          </a:p>
          <a:p>
            <a:pPr algn="ctr">
              <a:lnSpc>
                <a:spcPct val="90000"/>
              </a:lnSpc>
            </a:pPr>
            <a:endParaRPr lang="ru-RU" sz="1600" dirty="0">
              <a:latin typeface="+mj-lt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600" dirty="0">
                <a:latin typeface="+mj-lt"/>
                <a:cs typeface="Arial" panose="020B0604020202020204" pitchFamily="34" charset="0"/>
              </a:rPr>
              <a:t>«Об утверждении Правил разработки и утверждения контрольными (надзорными) органами программы профилактики рисков причинения вреда (ущерба) охраняемым законом ценностям»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206237" y="2312347"/>
            <a:ext cx="7171673" cy="170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Программа профилактики</a:t>
            </a:r>
          </a:p>
          <a:p>
            <a:pPr algn="ctr">
              <a:spcBef>
                <a:spcPts val="0"/>
              </a:spcBef>
              <a:buNone/>
            </a:pPr>
            <a:endParaRPr lang="ru-RU" sz="900" b="1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8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рисков причинения вреда (ущерба) охраняемым законом ценностям</a:t>
            </a:r>
            <a:r>
              <a:rPr lang="ru-RU" altLang="ru-RU" sz="28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57971" y="1412885"/>
            <a:ext cx="459151" cy="46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833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07964" y="192877"/>
            <a:ext cx="11437034" cy="103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28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Программа профилактики</a:t>
            </a:r>
          </a:p>
          <a:p>
            <a:pPr algn="ctr">
              <a:spcBef>
                <a:spcPts val="0"/>
              </a:spcBef>
              <a:buNone/>
            </a:pPr>
            <a:endParaRPr lang="ru-RU" sz="900" b="1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400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рисков причинения вреда (ущерба) охраняемым законом ценностям</a:t>
            </a:r>
            <a:r>
              <a:rPr lang="ru-RU" altLang="ru-RU" sz="2400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982"/>
          <p:cNvSpPr/>
          <p:nvPr/>
        </p:nvSpPr>
        <p:spPr>
          <a:xfrm>
            <a:off x="295422" y="1870492"/>
            <a:ext cx="2050857" cy="898633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Проект программы профилактики на </a:t>
            </a:r>
            <a:r>
              <a:rPr lang="ru-RU" sz="1400" b="0" i="0" u="none" strike="noStrike" cap="none" dirty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2022 год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" name="Shape 982"/>
          <p:cNvSpPr/>
          <p:nvPr/>
        </p:nvSpPr>
        <p:spPr>
          <a:xfrm>
            <a:off x="6354364" y="1888969"/>
            <a:ext cx="1706425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Общественное обсуждение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2" name="Стрелка вправо 1"/>
          <p:cNvSpPr/>
          <p:nvPr/>
        </p:nvSpPr>
        <p:spPr>
          <a:xfrm>
            <a:off x="2346279" y="2258612"/>
            <a:ext cx="984911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Shape 982"/>
          <p:cNvSpPr/>
          <p:nvPr/>
        </p:nvSpPr>
        <p:spPr>
          <a:xfrm>
            <a:off x="3331190" y="1870492"/>
            <a:ext cx="185978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Размещение на официальном сайте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5190979" y="2283797"/>
            <a:ext cx="1125960" cy="236433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 1 3"/>
          <p:cNvSpPr/>
          <p:nvPr/>
        </p:nvSpPr>
        <p:spPr>
          <a:xfrm>
            <a:off x="4419646" y="3136945"/>
            <a:ext cx="130617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C00000"/>
                </a:solidFill>
              </a:rPr>
              <a:t>до 1 октября 2021 года</a:t>
            </a:r>
          </a:p>
        </p:txBody>
      </p:sp>
      <p:sp>
        <p:nvSpPr>
          <p:cNvPr id="16" name="Выноска 1 15"/>
          <p:cNvSpPr/>
          <p:nvPr/>
        </p:nvSpPr>
        <p:spPr>
          <a:xfrm>
            <a:off x="7407700" y="3136945"/>
            <a:ext cx="130617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с 1 октября по 1 ноября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2021 года</a:t>
            </a:r>
          </a:p>
        </p:txBody>
      </p:sp>
      <p:sp>
        <p:nvSpPr>
          <p:cNvPr id="17" name="Shape 982"/>
          <p:cNvSpPr/>
          <p:nvPr/>
        </p:nvSpPr>
        <p:spPr>
          <a:xfrm>
            <a:off x="9034239" y="1888969"/>
            <a:ext cx="226082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Общественный совет при контрольном (надзорном) органе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8060789" y="2277088"/>
            <a:ext cx="943458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1" y="1359235"/>
            <a:ext cx="12191999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Левая фигурная скобка 22"/>
          <p:cNvSpPr/>
          <p:nvPr/>
        </p:nvSpPr>
        <p:spPr>
          <a:xfrm rot="16200000">
            <a:off x="5494686" y="-1602149"/>
            <a:ext cx="1038512" cy="11211953"/>
          </a:xfrm>
          <a:prstGeom prst="leftBrace">
            <a:avLst>
              <a:gd name="adj1" fmla="val 8333"/>
              <a:gd name="adj2" fmla="val 21518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Shape 982"/>
          <p:cNvSpPr/>
          <p:nvPr/>
        </p:nvSpPr>
        <p:spPr>
          <a:xfrm>
            <a:off x="644173" y="4641639"/>
            <a:ext cx="3995225" cy="593823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Размещение на официальном сайте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результатов общественного обсуждения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26" name="Выноска 1 25"/>
          <p:cNvSpPr/>
          <p:nvPr/>
        </p:nvSpPr>
        <p:spPr>
          <a:xfrm>
            <a:off x="1769589" y="5542457"/>
            <a:ext cx="156721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до 10.12.2021</a:t>
            </a:r>
          </a:p>
        </p:txBody>
      </p:sp>
      <p:sp>
        <p:nvSpPr>
          <p:cNvPr id="27" name="Стрелка вправо 26"/>
          <p:cNvSpPr/>
          <p:nvPr/>
        </p:nvSpPr>
        <p:spPr>
          <a:xfrm>
            <a:off x="4658296" y="4813996"/>
            <a:ext cx="984911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Shape 982"/>
          <p:cNvSpPr/>
          <p:nvPr/>
        </p:nvSpPr>
        <p:spPr>
          <a:xfrm>
            <a:off x="5643207" y="4523084"/>
            <a:ext cx="226082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400" b="0" i="0" u="none" strike="noStrike" cap="none" dirty="0">
                <a:ea typeface="Calibri"/>
                <a:cs typeface="Calibri"/>
                <a:sym typeface="Calibri"/>
              </a:rPr>
              <a:t>Утверждение программы профилактики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29" name="Shape 982"/>
          <p:cNvSpPr/>
          <p:nvPr/>
        </p:nvSpPr>
        <p:spPr>
          <a:xfrm>
            <a:off x="8854990" y="4523084"/>
            <a:ext cx="2260829" cy="97065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dirty="0">
                <a:ea typeface="Calibri"/>
                <a:cs typeface="Calibri"/>
                <a:sym typeface="Calibri"/>
              </a:rPr>
              <a:t>Размещение на официальном сайте</a:t>
            </a:r>
            <a:endParaRPr lang="ru-RU" sz="1200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0" name="Стрелка вправо 29"/>
          <p:cNvSpPr/>
          <p:nvPr/>
        </p:nvSpPr>
        <p:spPr>
          <a:xfrm>
            <a:off x="7911532" y="4841341"/>
            <a:ext cx="943458" cy="19441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Выноска 1 30"/>
          <p:cNvSpPr/>
          <p:nvPr/>
        </p:nvSpPr>
        <p:spPr>
          <a:xfrm>
            <a:off x="6816044" y="5747749"/>
            <a:ext cx="156721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до 20.12.2021</a:t>
            </a:r>
          </a:p>
        </p:txBody>
      </p:sp>
      <p:sp>
        <p:nvSpPr>
          <p:cNvPr id="32" name="Выноска 1 31"/>
          <p:cNvSpPr/>
          <p:nvPr/>
        </p:nvSpPr>
        <p:spPr>
          <a:xfrm>
            <a:off x="10052701" y="5747749"/>
            <a:ext cx="1567217" cy="612648"/>
          </a:xfrm>
          <a:prstGeom prst="borderCallout1">
            <a:avLst>
              <a:gd name="adj1" fmla="val 18750"/>
              <a:gd name="adj2" fmla="val -8333"/>
              <a:gd name="adj3" fmla="val -52827"/>
              <a:gd name="adj4" fmla="val -6294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C00000"/>
                </a:solidFill>
                <a:cs typeface="Arial" panose="020B0604020202020204" pitchFamily="34" charset="0"/>
              </a:rPr>
              <a:t>в течение 5 дней со дня утверждения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-1" y="-14068"/>
            <a:ext cx="12192001" cy="1373303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068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4" y="-14067"/>
            <a:ext cx="4149970" cy="6872067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4149969" y="118657"/>
            <a:ext cx="0" cy="685800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487591" y="1085941"/>
            <a:ext cx="7171673" cy="4752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ru-RU" sz="40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Информирование</a:t>
            </a:r>
          </a:p>
          <a:p>
            <a:pPr algn="ctr">
              <a:buNone/>
            </a:pPr>
            <a:endParaRPr lang="ru-RU" sz="900" b="1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800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контролируемых лиц и иных заинтересованных лиц по вопросам соблюдения обязательных требований путем размещения и поддержания в актуальном состоянии соответствующих сведений на официальном сайте контрольного (надзорного) органа в информационно-телекоммуникационную сети «Интернет»</a:t>
            </a:r>
            <a:endParaRPr lang="ru-RU" sz="2800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3641" y="2029047"/>
            <a:ext cx="388268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/>
          </a:p>
          <a:p>
            <a:pPr algn="ctr"/>
            <a:endParaRPr lang="ru-RU" sz="1600" dirty="0"/>
          </a:p>
          <a:p>
            <a:pPr algn="ctr"/>
            <a:endParaRPr lang="ru-RU" sz="1600" dirty="0"/>
          </a:p>
          <a:p>
            <a:pPr algn="ctr"/>
            <a:r>
              <a:rPr lang="ru-RU" sz="1600" dirty="0"/>
              <a:t>ст. 46 Федерального закона от 31.07.2020 № 248-ФЗ </a:t>
            </a:r>
          </a:p>
          <a:p>
            <a:pPr algn="ctr"/>
            <a:r>
              <a:rPr lang="ru-RU" sz="1600" dirty="0"/>
              <a:t>«О государственном контроле (надзоре) и муниципальном контроле в Российской Федерации»</a:t>
            </a:r>
          </a:p>
        </p:txBody>
      </p:sp>
      <p:pic>
        <p:nvPicPr>
          <p:cNvPr id="11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45405" y="1795555"/>
            <a:ext cx="459151" cy="46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3508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982"/>
          <p:cNvSpPr/>
          <p:nvPr/>
        </p:nvSpPr>
        <p:spPr>
          <a:xfrm>
            <a:off x="295422" y="1870492"/>
            <a:ext cx="2686929" cy="1562025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dirty="0"/>
              <a:t>официальный сайт контрольного (надзорного) органа </a:t>
            </a:r>
          </a:p>
          <a:p>
            <a:pPr lvl="0" algn="ctr">
              <a:buClr>
                <a:srgbClr val="000000"/>
              </a:buClr>
            </a:pPr>
            <a:r>
              <a:rPr lang="ru-RU" sz="1400" dirty="0"/>
              <a:t>в сети "Интернет"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" name="Shape 982"/>
          <p:cNvSpPr/>
          <p:nvPr/>
        </p:nvSpPr>
        <p:spPr>
          <a:xfrm>
            <a:off x="6231989" y="1870490"/>
            <a:ext cx="2686929" cy="1562025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dirty="0"/>
              <a:t>личные кабинеты контролируемых лиц в государственных информационных системах </a:t>
            </a:r>
          </a:p>
          <a:p>
            <a:pPr lvl="0" algn="ctr">
              <a:buClr>
                <a:srgbClr val="000000"/>
              </a:buClr>
            </a:pPr>
            <a:r>
              <a:rPr lang="ru-RU" sz="1400" dirty="0"/>
              <a:t>(при их наличии)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11" name="Shape 982"/>
          <p:cNvSpPr/>
          <p:nvPr/>
        </p:nvSpPr>
        <p:spPr>
          <a:xfrm>
            <a:off x="3249638" y="1926759"/>
            <a:ext cx="2686929" cy="1543548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dirty="0"/>
              <a:t>средства массовой информации</a:t>
            </a:r>
            <a:endParaRPr sz="1200"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17" name="Shape 982"/>
          <p:cNvSpPr/>
          <p:nvPr/>
        </p:nvSpPr>
        <p:spPr>
          <a:xfrm>
            <a:off x="9355016" y="1888969"/>
            <a:ext cx="2686929" cy="156202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dirty="0"/>
              <a:t>иные формы</a:t>
            </a:r>
            <a:endParaRPr sz="1200" b="0" i="0" u="none" strike="noStrike" cap="none" dirty="0">
              <a:ea typeface="Calibri"/>
              <a:cs typeface="Calibri"/>
              <a:sym typeface="Calibri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37515" y="1446550"/>
            <a:ext cx="12191999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-1" y="0"/>
            <a:ext cx="12192001" cy="1446550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54745" y="0"/>
            <a:ext cx="11887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Информирование</a:t>
            </a:r>
          </a:p>
          <a:p>
            <a:pPr algn="ctr"/>
            <a:r>
              <a:rPr lang="ru-RU" sz="2400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ru-RU" dirty="0">
                <a:solidFill>
                  <a:srgbClr val="00A5C2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контролируемых лиц и иных заинтересованных лиц по вопросам соблюдения обязательных требований путем размещения и поддержания в актуальном состоянии соответствующих сведений на официальном сайте контрольного (надзорного) органа в информационно-телекоммуникационную сети «Интернет»</a:t>
            </a:r>
            <a:endParaRPr lang="ru-RU" dirty="0">
              <a:solidFill>
                <a:srgbClr val="00A5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610772" y="4223404"/>
            <a:ext cx="93128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Протокол совещания у статс-секретаря – заместителя Министра экономического развития РФ от 13.08.2021 № 84 – АХ (пункт 18 плана-графика):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492369" y="5091712"/>
            <a:ext cx="754028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Размещение на официальном сайте в сети «Интернет» сведений, предусмотренных статьёй 46 Федерального закона </a:t>
            </a:r>
            <a:b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№ 248-ФЗ, при наличии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 Box 6"/>
          <p:cNvSpPr txBox="1">
            <a:spLocks noChangeArrowheads="1"/>
          </p:cNvSpPr>
          <p:nvPr/>
        </p:nvSpPr>
        <p:spPr bwMode="auto">
          <a:xfrm>
            <a:off x="8142849" y="5091711"/>
            <a:ext cx="356146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600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</a:t>
            </a:r>
          </a:p>
          <a:p>
            <a:pPr>
              <a:spcBef>
                <a:spcPts val="0"/>
              </a:spcBef>
              <a:buNone/>
            </a:pP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01.07.2021, </a:t>
            </a:r>
          </a:p>
          <a:p>
            <a:pPr>
              <a:spcBef>
                <a:spcPts val="0"/>
              </a:spcBef>
              <a:buNone/>
            </a:pPr>
            <a:r>
              <a:rPr lang="ru-RU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далее – по мере необходимости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4594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366298" y="5623319"/>
            <a:ext cx="11486612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532268" y="5900813"/>
            <a:ext cx="11352506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Индикаторы риска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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методические материалы по подготовке проектов НПА, утверждающих перечень </a:t>
            </a:r>
          </a:p>
          <a:p>
            <a:pPr>
              <a:lnSpc>
                <a:spcPct val="90000"/>
              </a:lnSpc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                                       индикаторов риска нарушения обязательных требований</a:t>
            </a:r>
            <a:endParaRPr lang="ru-RU" sz="9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" contrast="-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6"/>
            <a:ext cx="12219211" cy="11278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532268" y="2508403"/>
            <a:ext cx="111546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Целевая модель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«Осуществление контрольно-надзорной деятельности в субъектах Российской Федерации»</a:t>
            </a:r>
            <a:r>
              <a:rPr lang="ru-RU" altLang="ru-RU" sz="1800" b="1" dirty="0">
                <a:solidFill>
                  <a:schemeClr val="bg1"/>
                </a:solidFill>
                <a:latin typeface="+mn-lt"/>
              </a:rPr>
              <a:t> </a:t>
            </a:r>
            <a:endParaRPr lang="ru-RU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386520" y="302484"/>
            <a:ext cx="114982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800" b="1" u="sng" dirty="0">
                <a:solidFill>
                  <a:schemeClr val="bg1"/>
                </a:solidFill>
                <a:latin typeface="+mn-lt"/>
              </a:rPr>
              <a:t>Раздел 3</a:t>
            </a:r>
            <a:r>
              <a:rPr lang="ru-RU" sz="1800" b="1" dirty="0">
                <a:solidFill>
                  <a:schemeClr val="bg1"/>
                </a:solidFill>
                <a:latin typeface="+mn-lt"/>
              </a:rPr>
              <a:t> Применение системы оценки и управления рисками причинения вреда (ущерба)  </a:t>
            </a:r>
          </a:p>
          <a:p>
            <a:pPr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                 охраняемым законом ценностям при организации государственного контроля (надзора)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382720"/>
              </p:ext>
            </p:extLst>
          </p:nvPr>
        </p:nvGraphicFramePr>
        <p:xfrm>
          <a:off x="364181" y="1407690"/>
          <a:ext cx="11490844" cy="407798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00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4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014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98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82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65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0564">
                <a:tc rowSpan="2">
                  <a:txBody>
                    <a:bodyPr/>
                    <a:lstStyle/>
                    <a:p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№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Фактор (этап) реализации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Показатели, характеризующие степень достижения результата 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Целевое значение показателей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97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7468">
                <a:tc>
                  <a:txBody>
                    <a:bodyPr/>
                    <a:lstStyle/>
                    <a:p>
                      <a:r>
                        <a:rPr lang="en-US" sz="14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2</a:t>
                      </a:r>
                      <a:r>
                        <a:rPr lang="ru-RU" sz="14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.1.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Составление плана проверок на основании утвержденных критериев отнесения объектов контроля (надзора) к определенной категории риска причинения вреда (</a:t>
                      </a:r>
                      <a:r>
                        <a:rPr lang="ru-RU" sz="1500" b="0" i="0" u="none" strike="noStrike" cap="none" baseline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ущерба)</a:t>
                      </a:r>
                      <a:endParaRPr lang="ru-RU" sz="1500" b="0" i="0" u="none" strike="noStrike" cap="none" baseline="0" dirty="0">
                        <a:solidFill>
                          <a:schemeClr val="dk1"/>
                        </a:solidFill>
                        <a:latin typeface="PT Astra Serif"/>
                        <a:ea typeface="+mn-ea"/>
                        <a:cs typeface="+mn-cs"/>
                        <a:sym typeface="Arial"/>
                      </a:endParaRPr>
                    </a:p>
                    <a:p>
                      <a:pPr algn="l"/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	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доля видов регионального государственного контроля (надзора) и переданных видов государственного контроля (надзора), по которым план проверок составлен на основании утвержденных критериев, процентов	</a:t>
                      </a:r>
                    </a:p>
                    <a:p>
                      <a:pPr algn="l"/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	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9520">
                <a:tc>
                  <a:txBody>
                    <a:bodyPr/>
                    <a:lstStyle/>
                    <a:p>
                      <a:r>
                        <a:rPr lang="en-US" sz="14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2</a:t>
                      </a:r>
                      <a:r>
                        <a:rPr lang="ru-RU" sz="14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.2.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Утверждение индикаторов риска нарушения обязательных требований (далее - индикаторы риска) для видов регионального государственного контроля (надзора)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виды регионального государственного контроля (надзора), по которым утверждены индикаторы риска, процентов	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26" name="Picture 2" descr="http://qrcoder.ru/code/?https%3A%2F%2Ftomsk.gov.ru%2Ffiles%2Ffront%2Fdownload%2Fid%2F299290&amp;4&amp;0">
            <a:extLst>
              <a:ext uri="{FF2B5EF4-FFF2-40B4-BE49-F238E27FC236}">
                <a16:creationId xmlns:a16="http://schemas.microsoft.com/office/drawing/2014/main" id="{4C38038D-C750-44DE-A492-AEAD2F2D0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664" y="5773614"/>
            <a:ext cx="1085246" cy="1085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8349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4" y="-14067"/>
            <a:ext cx="2433715" cy="6872067"/>
          </a:xfrm>
          <a:prstGeom prst="rect">
            <a:avLst/>
          </a:prstGeom>
          <a:solidFill>
            <a:srgbClr val="ABD3D5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2461846" y="0"/>
            <a:ext cx="0" cy="685800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133641" y="2029047"/>
            <a:ext cx="2173461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/>
          </a:p>
          <a:p>
            <a:pPr algn="ctr"/>
            <a:endParaRPr lang="ru-RU" sz="1600" dirty="0"/>
          </a:p>
          <a:p>
            <a:pPr algn="ctr"/>
            <a:endParaRPr lang="ru-RU" sz="1600" dirty="0"/>
          </a:p>
          <a:p>
            <a:pPr algn="ctr"/>
            <a:r>
              <a:rPr lang="ru-RU" sz="2000" dirty="0">
                <a:solidFill>
                  <a:schemeClr val="dk1"/>
                </a:solidFill>
                <a:sym typeface="Arial"/>
              </a:rPr>
              <a:t>План проверок </a:t>
            </a:r>
          </a:p>
          <a:p>
            <a:pPr algn="ctr"/>
            <a:r>
              <a:rPr lang="ru-RU" sz="1600" dirty="0">
                <a:solidFill>
                  <a:schemeClr val="dk1"/>
                </a:solidFill>
                <a:sym typeface="Arial"/>
              </a:rPr>
              <a:t>на основании утвержденных критериев отнесения объектов контроля (надзора) к определенной категории риска причинения вреда (ущерба)</a:t>
            </a:r>
          </a:p>
        </p:txBody>
      </p:sp>
      <p:pic>
        <p:nvPicPr>
          <p:cNvPr id="7" name="Рисунок 6" descr="Список (справа налево)">
            <a:extLst>
              <a:ext uri="{FF2B5EF4-FFF2-40B4-BE49-F238E27FC236}">
                <a16:creationId xmlns:a16="http://schemas.microsoft.com/office/drawing/2014/main" id="{B0032271-6D8A-4714-AF8B-AB54233C8D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2982" y="1901145"/>
            <a:ext cx="654778" cy="654778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000421"/>
              </p:ext>
            </p:extLst>
          </p:nvPr>
        </p:nvGraphicFramePr>
        <p:xfrm>
          <a:off x="2616592" y="206115"/>
          <a:ext cx="9369082" cy="68309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4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048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62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1600" dirty="0"/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1400" dirty="0"/>
                        <a:t>Положением предусмотрено</a:t>
                      </a:r>
                      <a:r>
                        <a:rPr lang="ru-RU" sz="1400" baseline="0" dirty="0"/>
                        <a:t> проведение плановых проверок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829">
                <a:tc>
                  <a:txBody>
                    <a:bodyPr/>
                    <a:lstStyle/>
                    <a:p>
                      <a:pPr marL="46038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на автомобильном транспорте, городском наземном электрическом транспорте и в дорожном хозяйстве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6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геологический контроль (надзор)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6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экологический контроль (надзор)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6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надзор в области защиты населения и территорий от чрезвычайных ситуаций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829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за соблюдением законодательства об архивном деле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6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Региональный государственный контроль (надзор) за состоянием Музейного фонда Российской Федерации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7829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надзор в области технического состояния и эксплуатации самоходных машин и других видов техники, аттракционов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6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за приемом на работу инвалидов в пределах установленной квоты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56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в сфере социального обслуживания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7829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в области регулирования тарифов в сфере обращения с твердыми коммунальными отходами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56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в области регулирования цен (тарифов) в сфере теплоснабжения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56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в области регулирования тарифов в сфере водоснабжения и водоотведения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56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в сферах естественных монополий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56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за регулируемыми государством ценами (тарифами) в электроэнергетике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57829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за соблюдением предельных размеров платы за проведение технического осмотра транспортных средств и размеров платы за выдачу дубликата диагностической карты на бумажном носителе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57829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за установлением и (или) применением регулируемых государством цен (тарифов) в области газоснабжения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57829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за достоверностью, актуальностью и полнотой сведений об организациях отдыха детей и их оздоровления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3562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PT Astra Serif"/>
                          <a:ea typeface="Calibri"/>
                          <a:cs typeface="Times New Roman"/>
                        </a:rPr>
                        <a:t>Региональный государственный контроль (надзор) в области обращения с животными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2513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3374781" cy="5096823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>
              <a:solidFill>
                <a:srgbClr val="35555D"/>
              </a:solidFill>
            </a:endParaRPr>
          </a:p>
          <a:p>
            <a:pPr algn="ctr"/>
            <a:endParaRPr lang="ru-RU" sz="1600" dirty="0">
              <a:solidFill>
                <a:srgbClr val="35555D"/>
              </a:solidFill>
            </a:endParaRPr>
          </a:p>
          <a:p>
            <a:pPr algn="ctr"/>
            <a:endParaRPr lang="ru-RU" sz="1600" dirty="0">
              <a:solidFill>
                <a:srgbClr val="35555D"/>
              </a:solidFill>
            </a:endParaRPr>
          </a:p>
          <a:p>
            <a:pPr algn="ctr"/>
            <a:endParaRPr lang="ru-RU" sz="1600" dirty="0">
              <a:solidFill>
                <a:srgbClr val="35555D"/>
              </a:solidFill>
            </a:endParaRPr>
          </a:p>
          <a:p>
            <a:pPr algn="ctr"/>
            <a:endParaRPr lang="ru-RU" sz="1600" dirty="0">
              <a:solidFill>
                <a:srgbClr val="35555D"/>
              </a:solidFill>
            </a:endParaRPr>
          </a:p>
          <a:p>
            <a:pPr algn="ctr"/>
            <a:endParaRPr lang="ru-RU" sz="1600" dirty="0">
              <a:solidFill>
                <a:srgbClr val="35555D"/>
              </a:solidFill>
            </a:endParaRPr>
          </a:p>
          <a:p>
            <a:pPr algn="ctr"/>
            <a:r>
              <a:rPr lang="ru-RU" sz="1600" dirty="0">
                <a:solidFill>
                  <a:srgbClr val="35555D"/>
                </a:solidFill>
              </a:rPr>
              <a:t>Видеозапись </a:t>
            </a:r>
          </a:p>
          <a:p>
            <a:pPr algn="ctr"/>
            <a:r>
              <a:rPr lang="ru-RU" sz="1600" b="1" dirty="0">
                <a:solidFill>
                  <a:srgbClr val="35555D"/>
                </a:solidFill>
              </a:rPr>
              <a:t>Описание загрузки планов контрольных (надзорных) мероприятий </a:t>
            </a:r>
            <a:r>
              <a:rPr lang="ru-RU" dirty="0"/>
              <a:t>  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-410781" y="837549"/>
            <a:ext cx="42101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Видеозапись</a:t>
            </a:r>
          </a:p>
          <a:p>
            <a:pPr lvl="0" algn="ctr"/>
            <a:r>
              <a:rPr lang="ru-RU" sz="1600" b="1" dirty="0">
                <a:solidFill>
                  <a:srgbClr val="35555D"/>
                </a:solidFill>
              </a:rPr>
              <a:t>Общее описание работы </a:t>
            </a:r>
          </a:p>
          <a:p>
            <a:pPr lvl="0" algn="ctr"/>
            <a:r>
              <a:rPr lang="ru-RU" sz="1600" b="1" dirty="0">
                <a:solidFill>
                  <a:srgbClr val="35555D"/>
                </a:solidFill>
              </a:rPr>
              <a:t>ЕРКНМ</a:t>
            </a:r>
            <a:endParaRPr lang="ru-RU" b="1" dirty="0">
              <a:solidFill>
                <a:srgbClr val="35555D"/>
              </a:solidFill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392151" y="403645"/>
            <a:ext cx="0" cy="5096823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9" t="15947" r="31912" b="20001"/>
          <a:stretch/>
        </p:blipFill>
        <p:spPr bwMode="auto">
          <a:xfrm>
            <a:off x="4289613" y="847398"/>
            <a:ext cx="1492390" cy="1492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6683188" y="403645"/>
            <a:ext cx="0" cy="5135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6844552" y="1622724"/>
            <a:ext cx="52174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>
                <a:solidFill>
                  <a:srgbClr val="35555D"/>
                </a:solidFill>
              </a:rPr>
              <a:t>https://tomsk.gov.ru/files/front/download/id/295071</a:t>
            </a:r>
            <a:endParaRPr lang="ru-RU" b="1" dirty="0">
              <a:solidFill>
                <a:srgbClr val="35555D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87" t="15228" r="31642" b="19673"/>
          <a:stretch/>
        </p:blipFill>
        <p:spPr bwMode="auto">
          <a:xfrm>
            <a:off x="4319695" y="3727445"/>
            <a:ext cx="1462308" cy="1468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6844551" y="4512044"/>
            <a:ext cx="52174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>
                <a:solidFill>
                  <a:srgbClr val="35555D"/>
                </a:solidFill>
              </a:rPr>
              <a:t>https://tomsk.gov.ru/files/front/download/id/295072</a:t>
            </a:r>
            <a:endParaRPr lang="ru-RU" b="1" dirty="0">
              <a:solidFill>
                <a:srgbClr val="35555D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6093" y="837549"/>
            <a:ext cx="3365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u="sng" dirty="0">
                <a:hlinkClick r:id="rId5"/>
              </a:rPr>
              <a:t>https://youtu.be/zV6ok3bOYZw</a:t>
            </a:r>
            <a:endParaRPr lang="ru-RU" dirty="0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H="1">
            <a:off x="-1" y="2956245"/>
            <a:ext cx="12192000" cy="201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7132646" y="3737299"/>
            <a:ext cx="32880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6"/>
              </a:rPr>
              <a:t>https://youtu.be/uI_BRnybLwE</a:t>
            </a:r>
            <a:endParaRPr lang="ru-RU" dirty="0"/>
          </a:p>
          <a:p>
            <a:endParaRPr lang="ru-RU" dirty="0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-1" y="5538913"/>
            <a:ext cx="12192001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344151" y="5778464"/>
            <a:ext cx="7505622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Times New Roman"/>
              </a:rPr>
              <a:t>14.07.2021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Times New Roman"/>
              </a:rPr>
              <a:t> Прокуратура ТО совместно с Департаментом экономики</a:t>
            </a:r>
          </a:p>
          <a:p>
            <a:endParaRPr lang="ru-RU" sz="1100" dirty="0">
              <a:ea typeface="Calibri"/>
              <a:cs typeface="Times New Roman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911233" y="6232192"/>
            <a:ext cx="45680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u="sng" dirty="0">
                <a:solidFill>
                  <a:srgbClr val="000000"/>
                </a:solidFill>
                <a:hlinkClick r:id="rId7"/>
              </a:rPr>
              <a:t>https://cloud.mail.ru/public/VJDi/48FMFsgiT</a:t>
            </a:r>
            <a:endParaRPr lang="ru-RU" sz="1400" u="sng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245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366298" y="5623319"/>
            <a:ext cx="11486612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532268" y="5900813"/>
            <a:ext cx="11352506" cy="660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01.01.2022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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распоряжение Правительства РФ от 29.04.2021 №1139-р</a:t>
            </a:r>
            <a:endParaRPr lang="ru-RU" sz="9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sz="9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01.02.2022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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Протокол Минэкономразвития от 13.08.2021 № 84-АХ</a:t>
            </a:r>
            <a:endParaRPr lang="ru-RU" sz="9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" contrast="-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6"/>
            <a:ext cx="12219211" cy="11278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532268" y="2508403"/>
            <a:ext cx="111546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Целевая модель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«Осуществление контрольно-надзорной деятельности в субъектах Российской Федерации»</a:t>
            </a:r>
            <a:r>
              <a:rPr lang="ru-RU" altLang="ru-RU" sz="1800" b="1" dirty="0">
                <a:solidFill>
                  <a:schemeClr val="bg1"/>
                </a:solidFill>
                <a:latin typeface="+mn-lt"/>
              </a:rPr>
              <a:t> </a:t>
            </a:r>
            <a:endParaRPr lang="ru-RU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93746" y="302484"/>
            <a:ext cx="114982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800" b="1" u="sng" dirty="0">
                <a:solidFill>
                  <a:schemeClr val="bg1"/>
                </a:solidFill>
                <a:latin typeface="+mn-lt"/>
              </a:rPr>
              <a:t>Раздел 4</a:t>
            </a:r>
            <a:r>
              <a:rPr lang="ru-RU" sz="1800" b="1" dirty="0">
                <a:solidFill>
                  <a:schemeClr val="bg1"/>
                </a:solidFill>
                <a:latin typeface="+mn-lt"/>
              </a:rPr>
              <a:t>  Оценка результативности деятельности контрольных (надзорных) органов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023891"/>
              </p:ext>
            </p:extLst>
          </p:nvPr>
        </p:nvGraphicFramePr>
        <p:xfrm>
          <a:off x="364181" y="1407690"/>
          <a:ext cx="11490844" cy="347286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00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887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66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98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82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65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0564">
                <a:tc rowSpan="2">
                  <a:txBody>
                    <a:bodyPr/>
                    <a:lstStyle/>
                    <a:p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№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Фактор (этап) реализации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Показатели, характеризующие степень достижения результата 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Целевое значение показателей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97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7468">
                <a:tc>
                  <a:txBody>
                    <a:bodyPr/>
                    <a:lstStyle/>
                    <a:p>
                      <a:r>
                        <a:rPr lang="ru-RU" sz="14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4.1.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Утверждение ключевых показателей результативности деятельности контрольных (надзорных) органов, по видам регионального государственного контроля (надзора), отражающих уровень минимизации вреда (ущерба) охраняемым законом ценностям, уровень устранения риска причинения вреда (ущерба) в соответствующей сфере деятельности, по которым устанавливаются целевые значения и достижение которых должен обеспечить соответствующий контрольный (надзорный) орган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доля видов регионального государственного контроля (надзора), по которым утверждены ключевые показатели, процентов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74365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366297" y="4877731"/>
            <a:ext cx="11486612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" contrast="-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6"/>
            <a:ext cx="12219211" cy="11278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532268" y="2508403"/>
            <a:ext cx="111546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Целевая модель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«Осуществление контрольно-надзорной деятельности в субъектах Российской Федерации»</a:t>
            </a:r>
            <a:r>
              <a:rPr lang="ru-RU" altLang="ru-RU" sz="1800" b="1" dirty="0">
                <a:solidFill>
                  <a:schemeClr val="bg1"/>
                </a:solidFill>
                <a:latin typeface="+mn-lt"/>
              </a:rPr>
              <a:t> </a:t>
            </a:r>
            <a:endParaRPr lang="ru-RU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532269" y="214183"/>
            <a:ext cx="11154670" cy="70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None/>
            </a:pPr>
            <a:r>
              <a:rPr lang="ru-RU" sz="1800" b="1" u="sng" dirty="0">
                <a:solidFill>
                  <a:schemeClr val="bg1"/>
                </a:solidFill>
                <a:latin typeface="+mn-lt"/>
              </a:rPr>
              <a:t>Раздел 5</a:t>
            </a:r>
            <a:r>
              <a:rPr lang="ru-RU" sz="1800" b="1" dirty="0">
                <a:solidFill>
                  <a:schemeClr val="bg1"/>
                </a:solidFill>
                <a:latin typeface="+mn-lt"/>
              </a:rPr>
              <a:t>  </a:t>
            </a:r>
            <a:r>
              <a:rPr lang="ru-RU" sz="1800" dirty="0"/>
              <a:t> </a:t>
            </a:r>
            <a:r>
              <a:rPr lang="ru-RU" sz="1800" b="1" dirty="0">
                <a:solidFill>
                  <a:schemeClr val="bg1"/>
                </a:solidFill>
                <a:latin typeface="+mn-lt"/>
              </a:rPr>
              <a:t>Информационное обеспечение контрольной (надзорной) деятельности в субъектах </a:t>
            </a:r>
          </a:p>
          <a:p>
            <a:pPr>
              <a:buNone/>
            </a:pPr>
            <a:r>
              <a:rPr lang="ru-RU" sz="1800" b="1" dirty="0">
                <a:solidFill>
                  <a:schemeClr val="bg1"/>
                </a:solidFill>
                <a:latin typeface="+mn-lt"/>
              </a:rPr>
              <a:t>                   Российской Федерации</a:t>
            </a:r>
            <a:endParaRPr lang="ru-RU" sz="18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271291"/>
              </p:ext>
            </p:extLst>
          </p:nvPr>
        </p:nvGraphicFramePr>
        <p:xfrm>
          <a:off x="362066" y="2293955"/>
          <a:ext cx="11490844" cy="264472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00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887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66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98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82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65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8019">
                <a:tc rowSpan="2">
                  <a:txBody>
                    <a:bodyPr/>
                    <a:lstStyle/>
                    <a:p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№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Фактор (этап) реализации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cap="none" baseline="0" dirty="0">
                          <a:solidFill>
                            <a:schemeClr val="lt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Показатели, характеризующие степень достижения результата 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Целевое значение показателей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632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baseline="0" dirty="0">
                          <a:latin typeface="PT Astra Serif"/>
                        </a:rPr>
                        <a:t>31.12.2023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28545">
                <a:tc>
                  <a:txBody>
                    <a:bodyPr/>
                    <a:lstStyle/>
                    <a:p>
                      <a:r>
                        <a:rPr lang="ru-RU" sz="1500" b="0" i="0" u="none" strike="noStrike" cap="none" baseline="0" dirty="0">
                          <a:solidFill>
                            <a:schemeClr val="dk1"/>
                          </a:solidFill>
                          <a:latin typeface="PT Astra Serif"/>
                          <a:ea typeface="+mn-ea"/>
                          <a:cs typeface="+mn-cs"/>
                          <a:sym typeface="Arial"/>
                        </a:rPr>
                        <a:t>5.1.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/>
                        <a:t>Внедрение информационных решений (ресурсов), направленных на совершенствование контрольной (надзорной) деятельности в субъектах Российской Федерации						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r>
                        <a:rPr lang="ru-RU" sz="1500" b="0" i="0" u="none" strike="noStrike" cap="none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Доля видов регионального государственного контроля (надзора), по которым внедрены информационные решения (ресурсы)</a:t>
                      </a: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i="0" u="none" strike="noStrike" baseline="0" dirty="0">
                          <a:latin typeface="PT Astra Serif"/>
                        </a:rPr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i="0" u="none" strike="noStrike" baseline="0" dirty="0">
                          <a:latin typeface="PT Astra Serif"/>
                        </a:rPr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i="0" u="none" strike="noStrike" baseline="0" dirty="0">
                          <a:latin typeface="PT Astra Serif"/>
                        </a:rPr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5920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8" t="3512" r="1923" b="3976"/>
          <a:stretch/>
        </p:blipFill>
        <p:spPr bwMode="auto">
          <a:xfrm>
            <a:off x="804422" y="1259903"/>
            <a:ext cx="10808457" cy="5423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18682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2" t="9026" r="8744" b="3325"/>
          <a:stretch/>
        </p:blipFill>
        <p:spPr bwMode="auto">
          <a:xfrm>
            <a:off x="974239" y="1384663"/>
            <a:ext cx="3534405" cy="5094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434147" y="1657762"/>
            <a:ext cx="2584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Член рабочей группы</a:t>
            </a:r>
          </a:p>
          <a:p>
            <a:pPr algn="ctr"/>
            <a:endParaRPr lang="ru-RU" dirty="0"/>
          </a:p>
          <a:p>
            <a:pPr marL="92075"/>
            <a:r>
              <a:rPr lang="ru-RU" dirty="0">
                <a:solidFill>
                  <a:srgbClr val="00A5C2"/>
                </a:solidFill>
              </a:rPr>
              <a:t>логин:</a:t>
            </a:r>
            <a:r>
              <a:rPr lang="ru-RU" dirty="0"/>
              <a:t> _____</a:t>
            </a:r>
          </a:p>
          <a:p>
            <a:pPr marL="92075"/>
            <a:r>
              <a:rPr lang="ru-RU" dirty="0">
                <a:solidFill>
                  <a:srgbClr val="00A5C2"/>
                </a:solidFill>
              </a:rPr>
              <a:t>пароль:</a:t>
            </a:r>
            <a:r>
              <a:rPr lang="ru-RU" dirty="0"/>
              <a:t> _____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610506" y="3459533"/>
            <a:ext cx="66087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В случае кадровых изменений: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беспрепятственный доступ в ИС «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Monitoring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информировать Департамент экономики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251268" y="5561931"/>
            <a:ext cx="65836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Распоряжение Губернатора Томской области от 09.04.2021 № 77-р «О мерах по реализации Федерального закона от 31 июля 2020 года № 248-ФЗ "О государственном контроле (надзоре) и муниципальном контроле в Российской Федерации»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767620" y="5453501"/>
            <a:ext cx="7067328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1" name="Изображение 32">
            <a:extLst>
              <a:ext uri="{FF2B5EF4-FFF2-40B4-BE49-F238E27FC236}">
                <a16:creationId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620" y="5561931"/>
            <a:ext cx="473006" cy="422340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13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16069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8" t="18726" r="9294" b="-3986"/>
          <a:stretch/>
        </p:blipFill>
        <p:spPr bwMode="auto">
          <a:xfrm>
            <a:off x="1632856" y="1371600"/>
            <a:ext cx="9980023" cy="5292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561703" y="2521131"/>
            <a:ext cx="796834" cy="242316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77285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406005" y="4153988"/>
            <a:ext cx="796834" cy="242316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" t="3619" r="25452" b="25199"/>
          <a:stretch/>
        </p:blipFill>
        <p:spPr bwMode="auto">
          <a:xfrm>
            <a:off x="1541417" y="1227908"/>
            <a:ext cx="9837211" cy="547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869762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406005" y="2978331"/>
            <a:ext cx="796834" cy="242316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2" t="3755" r="1773" b="4116"/>
          <a:stretch/>
        </p:blipFill>
        <p:spPr bwMode="auto">
          <a:xfrm>
            <a:off x="1359593" y="1362228"/>
            <a:ext cx="9913654" cy="539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16881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406005" y="3998406"/>
            <a:ext cx="796834" cy="242316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" t="3573" r="2004" b="3873"/>
          <a:stretch/>
        </p:blipFill>
        <p:spPr bwMode="auto">
          <a:xfrm>
            <a:off x="1319349" y="1227908"/>
            <a:ext cx="10189028" cy="5559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6839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223125" y="4024532"/>
            <a:ext cx="796834" cy="242316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7" t="3172" b="38542"/>
          <a:stretch/>
        </p:blipFill>
        <p:spPr bwMode="auto">
          <a:xfrm>
            <a:off x="1202839" y="1297987"/>
            <a:ext cx="9547892" cy="321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6" t="15805" r="52186" b="57212"/>
          <a:stretch/>
        </p:blipFill>
        <p:spPr bwMode="auto">
          <a:xfrm>
            <a:off x="5212080" y="4024532"/>
            <a:ext cx="5475285" cy="2612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580786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/>
          <p:nvPr/>
        </p:nvPicPr>
        <p:blipFill rotWithShape="1">
          <a:blip r:embed="rId2"/>
          <a:srcRect l="6824" t="17851" r="8388" b="12825"/>
          <a:stretch/>
        </p:blipFill>
        <p:spPr bwMode="auto">
          <a:xfrm>
            <a:off x="552660" y="1295616"/>
            <a:ext cx="11502347" cy="54669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3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80490" y="2078166"/>
            <a:ext cx="521458" cy="45719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886891" y="1295616"/>
            <a:ext cx="1541417" cy="271927"/>
          </a:xfrm>
          <a:prstGeom prst="round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/>
              <a:t>Иванов И.И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333053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>
                <a:solidFill>
                  <a:schemeClr val="bg1"/>
                </a:solidFill>
              </a:rPr>
              <a:t>Информационная система «</a:t>
            </a:r>
            <a:r>
              <a:rPr lang="en-US" sz="2400" b="1" dirty="0">
                <a:solidFill>
                  <a:schemeClr val="bg1"/>
                </a:solidFill>
              </a:rPr>
              <a:t>Monitoring</a:t>
            </a:r>
            <a:r>
              <a:rPr lang="ru-RU" sz="2400" b="1" dirty="0">
                <a:solidFill>
                  <a:schemeClr val="bg1"/>
                </a:solidFill>
              </a:rPr>
              <a:t>»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7" t="9947" b="5955"/>
          <a:stretch/>
        </p:blipFill>
        <p:spPr bwMode="auto">
          <a:xfrm>
            <a:off x="1257302" y="1054455"/>
            <a:ext cx="4182799" cy="2359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1" t="10370" b="8406"/>
          <a:stretch/>
        </p:blipFill>
        <p:spPr bwMode="auto">
          <a:xfrm>
            <a:off x="1257299" y="3414136"/>
            <a:ext cx="4182801" cy="2269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37" t="51700" b="6470"/>
          <a:stretch/>
        </p:blipFill>
        <p:spPr bwMode="auto">
          <a:xfrm>
            <a:off x="1257302" y="5683288"/>
            <a:ext cx="4182798" cy="1166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5838390" y="1380728"/>
            <a:ext cx="4220308" cy="65725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437168" y="1509300"/>
            <a:ext cx="30227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! ! ! </a:t>
            </a:r>
            <a:r>
              <a:rPr lang="ru-RU" sz="2000" dirty="0"/>
              <a:t>Обратить внимание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838390" y="2301196"/>
            <a:ext cx="2339425" cy="61625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Тип акта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681427" y="2412377"/>
            <a:ext cx="4177638" cy="252538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Положение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Ключевые показатели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Индикативные показатели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Перечень индикаторов риска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Признание утрат. силу адм.регламентов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Формы документов, используемые КНО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Программы профилактики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Проверочные листы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Аттестация экспертов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/>
              <a:t>Признание утратившими силу НПА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838389" y="5134708"/>
            <a:ext cx="2339425" cy="61625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Сроки разработки</a:t>
            </a:r>
          </a:p>
        </p:txBody>
      </p:sp>
      <p:sp>
        <p:nvSpPr>
          <p:cNvPr id="6" name="Левая фигурная скобка 5"/>
          <p:cNvSpPr/>
          <p:nvPr/>
        </p:nvSpPr>
        <p:spPr>
          <a:xfrm rot="16200000">
            <a:off x="8390260" y="2868628"/>
            <a:ext cx="703385" cy="623422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417854" y="6258876"/>
            <a:ext cx="5416061" cy="492901"/>
          </a:xfrm>
          <a:prstGeom prst="round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400" dirty="0"/>
              <a:t>Информацию </a:t>
            </a:r>
            <a:r>
              <a:rPr lang="ru-RU" sz="1400" dirty="0">
                <a:solidFill>
                  <a:srgbClr val="C00000"/>
                </a:solidFill>
              </a:rPr>
              <a:t>об изменениях </a:t>
            </a:r>
            <a:r>
              <a:rPr lang="ru-RU" sz="1400" dirty="0"/>
              <a:t>в Департамент экономики</a:t>
            </a:r>
          </a:p>
        </p:txBody>
      </p:sp>
    </p:spTree>
    <p:extLst>
      <p:ext uri="{BB962C8B-B14F-4D97-AF65-F5344CB8AC3E}">
        <p14:creationId xmlns:p14="http://schemas.microsoft.com/office/powerpoint/2010/main" val="17954310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" contrast="-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204687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17284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709448" y="197027"/>
            <a:ext cx="10578974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A5C2"/>
                </a:solidFill>
              </a:rPr>
              <a:t>МЕТОДИЧЕСКАЯ ПОДДЕРЖКА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54729" y="1829481"/>
            <a:ext cx="5071414" cy="1769227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rId4"/>
            </a:endParaRPr>
          </a:p>
          <a:p>
            <a:pPr algn="ctr"/>
            <a:endParaRPr lang="ru-RU" sz="2000" u="sng" dirty="0">
              <a:hlinkClick r:id="rId4"/>
            </a:endParaRPr>
          </a:p>
          <a:p>
            <a:endParaRPr lang="ru-RU" sz="2000" u="sng" dirty="0"/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pic>
        <p:nvPicPr>
          <p:cNvPr id="21" name="Рисунок 20" descr="Remote work">
            <a:extLst>
              <a:ext uri="{FF2B5EF4-FFF2-40B4-BE49-F238E27FC236}">
                <a16:creationId xmlns:a16="http://schemas.microsoft.com/office/drawing/2014/main" id="{0CFBD175-1125-4B56-837D-EF05AC78C81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485573" y="178479"/>
            <a:ext cx="904863" cy="90486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34019" y="2026095"/>
            <a:ext cx="25412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u="sng" dirty="0">
                <a:ea typeface="Calibri"/>
                <a:cs typeface="Times New Roman"/>
              </a:rPr>
              <a:t>Telegram</a:t>
            </a:r>
            <a:r>
              <a:rPr lang="ru-RU" sz="2000" b="1" u="sng" dirty="0">
                <a:ea typeface="Calibri"/>
                <a:cs typeface="Times New Roman"/>
              </a:rPr>
              <a:t> – каналы</a:t>
            </a:r>
          </a:p>
        </p:txBody>
      </p:sp>
      <p:sp>
        <p:nvSpPr>
          <p:cNvPr id="7" name="AutoShape 2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69" t="14491" r="6250" b="47149"/>
          <a:stretch/>
        </p:blipFill>
        <p:spPr bwMode="auto">
          <a:xfrm>
            <a:off x="1404039" y="2944604"/>
            <a:ext cx="550634" cy="548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AutoShape 7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2234019" y="3001831"/>
            <a:ext cx="18405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dirty="0">
                <a:solidFill>
                  <a:srgbClr val="000000"/>
                </a:solidFill>
              </a:rPr>
              <a:t>КНД Регионы 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6637497" y="1830160"/>
            <a:ext cx="5071416" cy="1768548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rId4"/>
            </a:endParaRPr>
          </a:p>
          <a:p>
            <a:pPr algn="ctr"/>
            <a:endParaRPr lang="ru-RU" sz="2000" u="sng" dirty="0">
              <a:hlinkClick r:id="rId4"/>
            </a:endParaRPr>
          </a:p>
          <a:p>
            <a:endParaRPr lang="ru-RU" sz="2000" u="sng" dirty="0"/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690657" y="2120468"/>
            <a:ext cx="490935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ea typeface="Calibri"/>
                <a:cs typeface="Times New Roman"/>
              </a:rPr>
              <a:t>                    Методические материалы</a:t>
            </a:r>
          </a:p>
          <a:p>
            <a:r>
              <a:rPr lang="ru-RU" sz="2000" b="1" dirty="0">
                <a:ea typeface="Calibri"/>
                <a:cs typeface="Times New Roman"/>
              </a:rPr>
              <a:t>                    Презентации</a:t>
            </a:r>
          </a:p>
          <a:p>
            <a:r>
              <a:rPr lang="ru-RU" sz="2000" b="1" dirty="0">
                <a:ea typeface="Calibri"/>
                <a:cs typeface="Times New Roman"/>
              </a:rPr>
              <a:t>                    Видеозаписи </a:t>
            </a:r>
          </a:p>
          <a:p>
            <a:pPr algn="ctr"/>
            <a:r>
              <a:rPr lang="ru-RU" sz="2000" b="1" dirty="0">
                <a:ea typeface="Calibri"/>
                <a:cs typeface="Times New Roman"/>
              </a:rPr>
              <a:t>                 </a:t>
            </a:r>
            <a:endParaRPr lang="ru-RU" sz="2000" dirty="0">
              <a:solidFill>
                <a:srgbClr val="000000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4003315" y="4319128"/>
            <a:ext cx="5169890" cy="1547100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u="sng" dirty="0">
              <a:hlinkClick r:id="rId4"/>
            </a:endParaRPr>
          </a:p>
          <a:p>
            <a:pPr algn="ctr"/>
            <a:endParaRPr lang="ru-RU" sz="2000" u="sng" dirty="0">
              <a:hlinkClick r:id="rId4"/>
            </a:endParaRPr>
          </a:p>
          <a:p>
            <a:endParaRPr lang="ru-RU" sz="2000" u="sng" dirty="0"/>
          </a:p>
          <a:p>
            <a:pPr algn="ctr"/>
            <a:endParaRPr lang="ru-RU" sz="1100" dirty="0">
              <a:effectLst/>
              <a:ea typeface="Calibri"/>
              <a:cs typeface="Times New Roman"/>
            </a:endParaRPr>
          </a:p>
        </p:txBody>
      </p:sp>
      <p:pic>
        <p:nvPicPr>
          <p:cNvPr id="2060" name="Picture 1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" t="10026" r="85259" b="84633"/>
          <a:stretch/>
        </p:blipFill>
        <p:spPr bwMode="auto">
          <a:xfrm>
            <a:off x="4409905" y="4745546"/>
            <a:ext cx="3191680" cy="796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5406466" y="4328946"/>
            <a:ext cx="32957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ea typeface="Calibri"/>
                <a:cs typeface="Times New Roman"/>
              </a:rPr>
              <a:t>Информационная система</a:t>
            </a:r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887154" y="5260801"/>
            <a:ext cx="2128028" cy="56229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</a:rPr>
              <a:t>«</a:t>
            </a:r>
            <a:r>
              <a:rPr lang="en-US" sz="1600" b="1" dirty="0">
                <a:solidFill>
                  <a:schemeClr val="bg1"/>
                </a:solidFill>
              </a:rPr>
              <a:t>Monitoring</a:t>
            </a:r>
            <a:r>
              <a:rPr lang="ru-RU" sz="1600" b="1" dirty="0">
                <a:solidFill>
                  <a:schemeClr val="bg1"/>
                </a:solidFill>
              </a:rPr>
              <a:t>»</a:t>
            </a:r>
          </a:p>
        </p:txBody>
      </p:sp>
      <p:pic>
        <p:nvPicPr>
          <p:cNvPr id="38" name="Рисунок 37" descr="Отправить">
            <a:extLst>
              <a:ext uri="{FF2B5EF4-FFF2-40B4-BE49-F238E27FC236}">
                <a16:creationId xmlns:a16="http://schemas.microsoft.com/office/drawing/2014/main" id="{C930072E-809C-44C4-8095-7FF6AFC8D09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325571" y="1951518"/>
            <a:ext cx="707571" cy="707571"/>
          </a:xfrm>
          <a:prstGeom prst="rect">
            <a:avLst/>
          </a:prstGeom>
        </p:spPr>
      </p:pic>
      <p:pic>
        <p:nvPicPr>
          <p:cNvPr id="29" name="Рисунок 28" descr="Портфель">
            <a:extLst>
              <a:ext uri="{FF2B5EF4-FFF2-40B4-BE49-F238E27FC236}">
                <a16:creationId xmlns:a16="http://schemas.microsoft.com/office/drawing/2014/main" id="{0B5158FF-5F5F-46F1-BDBB-4D0F55664A7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103835" y="2120468"/>
            <a:ext cx="654778" cy="88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380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Скругленный прямоугольник 12">
            <a:extLst>
              <a:ext uri="{FF2B5EF4-FFF2-40B4-BE49-F238E27FC236}">
                <a16:creationId xmlns:a16="http://schemas.microsoft.com/office/drawing/2014/main" id="{0EF737D1-EABD-4DFE-B834-F49C4C079BA9}"/>
              </a:ext>
            </a:extLst>
          </p:cNvPr>
          <p:cNvSpPr/>
          <p:nvPr/>
        </p:nvSpPr>
        <p:spPr>
          <a:xfrm>
            <a:off x="5734595" y="1435058"/>
            <a:ext cx="6191794" cy="1096599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ru-RU" sz="2000" dirty="0">
                <a:ea typeface="Calibri"/>
                <a:cs typeface="Times New Roman"/>
              </a:rPr>
              <a:t>     О государственном контроле (надзоре), муниципальном контроле</a:t>
            </a:r>
            <a:endParaRPr lang="ru-RU" sz="2000" dirty="0">
              <a:effectLst/>
              <a:ea typeface="Calibri"/>
              <a:cs typeface="Times New Roman"/>
            </a:endParaRPr>
          </a:p>
        </p:txBody>
      </p:sp>
      <p:sp>
        <p:nvSpPr>
          <p:cNvPr id="31" name="Скругленный прямоугольник 12">
            <a:extLst>
              <a:ext uri="{FF2B5EF4-FFF2-40B4-BE49-F238E27FC236}">
                <a16:creationId xmlns:a16="http://schemas.microsoft.com/office/drawing/2014/main" id="{1AA285AB-E0BF-41EB-8E9A-450CB13551B7}"/>
              </a:ext>
            </a:extLst>
          </p:cNvPr>
          <p:cNvSpPr/>
          <p:nvPr/>
        </p:nvSpPr>
        <p:spPr>
          <a:xfrm>
            <a:off x="477447" y="5319093"/>
            <a:ext cx="11448941" cy="1096599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ru-RU" sz="2000" dirty="0">
                <a:ea typeface="Calibri"/>
                <a:cs typeface="Times New Roman"/>
              </a:rPr>
              <a:t>Государственный контроль (надзор), муниципальный контроль. Региональный аспект</a:t>
            </a:r>
            <a:endParaRPr lang="ru-RU" sz="2000" dirty="0">
              <a:effectLst/>
              <a:ea typeface="Calibri"/>
              <a:cs typeface="Times New Roman"/>
            </a:endParaRPr>
          </a:p>
        </p:txBody>
      </p:sp>
      <p:sp>
        <p:nvSpPr>
          <p:cNvPr id="24" name="Скругленный прямоугольник 12">
            <a:extLst>
              <a:ext uri="{FF2B5EF4-FFF2-40B4-BE49-F238E27FC236}">
                <a16:creationId xmlns:a16="http://schemas.microsoft.com/office/drawing/2014/main" id="{8AC5DFCB-6E8C-454E-BAEF-96D8122E2E48}"/>
              </a:ext>
            </a:extLst>
          </p:cNvPr>
          <p:cNvSpPr/>
          <p:nvPr/>
        </p:nvSpPr>
        <p:spPr>
          <a:xfrm>
            <a:off x="460375" y="2768235"/>
            <a:ext cx="8762003" cy="1096599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ru-RU" sz="2000" dirty="0">
                <a:ea typeface="Calibri"/>
                <a:cs typeface="Times New Roman"/>
              </a:rPr>
              <a:t>     Организация профилактических и контрольных (надзорных) мероприятий, формирование планов (Часть 1)</a:t>
            </a:r>
            <a:endParaRPr lang="ru-RU" sz="2000" dirty="0">
              <a:effectLst/>
              <a:ea typeface="Calibri"/>
              <a:cs typeface="Times New Roman"/>
            </a:endParaRPr>
          </a:p>
        </p:txBody>
      </p:sp>
      <p:sp>
        <p:nvSpPr>
          <p:cNvPr id="22" name="Скругленный прямоугольник 12">
            <a:extLst>
              <a:ext uri="{FF2B5EF4-FFF2-40B4-BE49-F238E27FC236}">
                <a16:creationId xmlns:a16="http://schemas.microsoft.com/office/drawing/2014/main" id="{25B8B304-71CE-41B1-89B2-BAD3E40C8795}"/>
              </a:ext>
            </a:extLst>
          </p:cNvPr>
          <p:cNvSpPr/>
          <p:nvPr/>
        </p:nvSpPr>
        <p:spPr>
          <a:xfrm>
            <a:off x="460375" y="1459603"/>
            <a:ext cx="5065214" cy="1096599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ru-RU" sz="2000" dirty="0">
                <a:ea typeface="Calibri"/>
                <a:cs typeface="Times New Roman"/>
              </a:rPr>
              <a:t>     Система управления рисками</a:t>
            </a:r>
            <a:endParaRPr lang="ru-RU" sz="2000" dirty="0">
              <a:effectLst/>
              <a:ea typeface="Calibri"/>
              <a:cs typeface="Times New Roman"/>
            </a:endParaRPr>
          </a:p>
        </p:txBody>
      </p:sp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" contrast="-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204687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17284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709448" y="197027"/>
            <a:ext cx="10578974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A5C2"/>
                </a:solidFill>
              </a:rPr>
              <a:t>МЕТОДИЧЕСКАЯ ПОДДЕРЖКА</a:t>
            </a:r>
          </a:p>
        </p:txBody>
      </p:sp>
      <p:pic>
        <p:nvPicPr>
          <p:cNvPr id="21" name="Рисунок 20" descr="Remote work">
            <a:extLst>
              <a:ext uri="{FF2B5EF4-FFF2-40B4-BE49-F238E27FC236}">
                <a16:creationId xmlns:a16="http://schemas.microsoft.com/office/drawing/2014/main" id="{0CFBD175-1125-4B56-837D-EF05AC78C8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485573" y="178479"/>
            <a:ext cx="904863" cy="904863"/>
          </a:xfrm>
          <a:prstGeom prst="rect">
            <a:avLst/>
          </a:prstGeom>
        </p:spPr>
      </p:pic>
      <p:sp>
        <p:nvSpPr>
          <p:cNvPr id="7" name="AutoShape 2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" name="AutoShape 7" descr="https://inc-news.ru/data/inc/upload/2020-03/30/image-8107-1585598542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4" name="Picture 2" descr="QR-код">
            <a:extLst>
              <a:ext uri="{FF2B5EF4-FFF2-40B4-BE49-F238E27FC236}">
                <a16:creationId xmlns:a16="http://schemas.microsoft.com/office/drawing/2014/main" id="{E3CBF4D4-9A76-40E3-94E4-74F732467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65175" y="1590689"/>
            <a:ext cx="834425" cy="83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QR-код">
            <a:extLst>
              <a:ext uri="{FF2B5EF4-FFF2-40B4-BE49-F238E27FC236}">
                <a16:creationId xmlns:a16="http://schemas.microsoft.com/office/drawing/2014/main" id="{08F5145F-64D6-45D2-8790-5BC587843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2879643"/>
            <a:ext cx="873781" cy="873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Скругленный прямоугольник 12">
            <a:extLst>
              <a:ext uri="{FF2B5EF4-FFF2-40B4-BE49-F238E27FC236}">
                <a16:creationId xmlns:a16="http://schemas.microsoft.com/office/drawing/2014/main" id="{F6CDB3DE-52FE-4B08-A151-CA037032F022}"/>
              </a:ext>
            </a:extLst>
          </p:cNvPr>
          <p:cNvSpPr/>
          <p:nvPr/>
        </p:nvSpPr>
        <p:spPr>
          <a:xfrm>
            <a:off x="460375" y="4065060"/>
            <a:ext cx="8762003" cy="1096599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ru-RU" sz="2000" dirty="0">
                <a:ea typeface="Calibri"/>
                <a:cs typeface="Times New Roman"/>
              </a:rPr>
              <a:t>     Организация профилактических и контрольных (надзорных) мероприятий, формирование планов (Часть 2)</a:t>
            </a:r>
            <a:endParaRPr lang="ru-RU" sz="2000" dirty="0">
              <a:effectLst/>
              <a:ea typeface="Calibri"/>
              <a:cs typeface="Times New Roman"/>
            </a:endParaRPr>
          </a:p>
        </p:txBody>
      </p:sp>
      <p:pic>
        <p:nvPicPr>
          <p:cNvPr id="3080" name="Picture 8" descr="QR-код">
            <a:extLst>
              <a:ext uri="{FF2B5EF4-FFF2-40B4-BE49-F238E27FC236}">
                <a16:creationId xmlns:a16="http://schemas.microsoft.com/office/drawing/2014/main" id="{A71DAA24-2DBF-43E7-BC1E-44BAB38E6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97" y="4222494"/>
            <a:ext cx="810872" cy="810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QR-код">
            <a:extLst>
              <a:ext uri="{FF2B5EF4-FFF2-40B4-BE49-F238E27FC236}">
                <a16:creationId xmlns:a16="http://schemas.microsoft.com/office/drawing/2014/main" id="{9D2C259E-4030-4483-83A8-F2ADAB01D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70" y="5466897"/>
            <a:ext cx="800989" cy="80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QR-код">
            <a:extLst>
              <a:ext uri="{FF2B5EF4-FFF2-40B4-BE49-F238E27FC236}">
                <a16:creationId xmlns:a16="http://schemas.microsoft.com/office/drawing/2014/main" id="{5042F928-8DED-4EAC-A9AD-94E146F96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604" y="1643903"/>
            <a:ext cx="697077" cy="697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1086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Text Box 6"/>
          <p:cNvSpPr txBox="1">
            <a:spLocks noChangeArrowheads="1"/>
          </p:cNvSpPr>
          <p:nvPr/>
        </p:nvSpPr>
        <p:spPr bwMode="auto">
          <a:xfrm>
            <a:off x="27209" y="1512379"/>
            <a:ext cx="12192001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en-US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765325" y="4941168"/>
            <a:ext cx="1099530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17284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 32">
            <a:extLst>
              <a:ext uri="{FF2B5EF4-FFF2-40B4-BE49-F238E27FC236}">
                <a16:creationId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14" y="37671"/>
            <a:ext cx="1107948" cy="989271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165474" y="64178"/>
            <a:ext cx="12195003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69731B"/>
                </a:solidFill>
              </a:rPr>
              <a:t>ДЕПАРТАМЕНТ ЭКОНОМИКИ</a:t>
            </a:r>
          </a:p>
          <a:p>
            <a:pPr algn="ctr"/>
            <a:r>
              <a:rPr lang="ru-RU" b="1" dirty="0">
                <a:solidFill>
                  <a:srgbClr val="69731B"/>
                </a:solidFill>
              </a:rPr>
              <a:t>Администрация Томской области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229284" y="5240739"/>
            <a:ext cx="5760640" cy="11172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Панова Татьяна Владимировна</a:t>
            </a:r>
          </a:p>
          <a:p>
            <a:pPr algn="ctr">
              <a:lnSpc>
                <a:spcPct val="90000"/>
              </a:lnSpc>
            </a:pPr>
            <a:endParaRPr lang="ru-RU" sz="1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комитета регуляторной политики</a:t>
            </a:r>
          </a:p>
          <a:p>
            <a:pPr algn="ctr">
              <a:lnSpc>
                <a:spcPct val="90000"/>
              </a:lnSpc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27.08.2021</a:t>
            </a:r>
          </a:p>
        </p:txBody>
      </p:sp>
    </p:spTree>
    <p:extLst>
      <p:ext uri="{BB962C8B-B14F-4D97-AF65-F5344CB8AC3E}">
        <p14:creationId xmlns:p14="http://schemas.microsoft.com/office/powerpoint/2010/main" val="826168242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10397</TotalTime>
  <Words>1865</Words>
  <Application>Microsoft Office PowerPoint</Application>
  <PresentationFormat>Широкоэкранный</PresentationFormat>
  <Paragraphs>322</Paragraphs>
  <Slides>26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4" baseType="lpstr">
      <vt:lpstr>Arial</vt:lpstr>
      <vt:lpstr>Calibri</vt:lpstr>
      <vt:lpstr>Helvetica Neue</vt:lpstr>
      <vt:lpstr>PT Astra Serif</vt:lpstr>
      <vt:lpstr>Symbol</vt:lpstr>
      <vt:lpstr>Times New Roman</vt:lpstr>
      <vt:lpstr>Wingdings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Ritum Anna</dc:creator>
  <cp:lastModifiedBy>user</cp:lastModifiedBy>
  <cp:revision>411</cp:revision>
  <cp:lastPrinted>2021-03-18T14:24:53Z</cp:lastPrinted>
  <dcterms:created xsi:type="dcterms:W3CDTF">2020-05-09T12:46:18Z</dcterms:created>
  <dcterms:modified xsi:type="dcterms:W3CDTF">2021-08-26T15:54:36Z</dcterms:modified>
</cp:coreProperties>
</file>